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video/unknown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7" r:id="rId2"/>
    <p:sldId id="264" r:id="rId3"/>
    <p:sldId id="276" r:id="rId4"/>
    <p:sldId id="275" r:id="rId5"/>
  </p:sldIdLst>
  <p:sldSz cx="10287000" cy="6858000" type="35mm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FF"/>
    <a:srgbClr val="D88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37"/>
    <p:restoredTop sz="95073"/>
  </p:normalViewPr>
  <p:slideViewPr>
    <p:cSldViewPr snapToGrid="0">
      <p:cViewPr varScale="1">
        <p:scale>
          <a:sx n="95" d="100"/>
          <a:sy n="95" d="100"/>
        </p:scale>
        <p:origin x="1576" y="168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06C2E2D-C8DD-664E-8949-0C98AE6F76E4}" type="datetimeFigureOut">
              <a:rPr lang="en-US" smtClean="0"/>
              <a:t>9/1/17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1162050"/>
            <a:ext cx="470535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A57FB8-7A41-7145-8CE5-47845776C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4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(B) There</a:t>
            </a:r>
            <a:r>
              <a:rPr lang="en-US" baseline="0" dirty="0"/>
              <a:t> are some significantly regulated combinations (not shown) (</a:t>
            </a:r>
            <a:r>
              <a:rPr lang="en-US" dirty="0"/>
              <a:t>38</a:t>
            </a:r>
            <a:r>
              <a:rPr lang="en-US" baseline="0" dirty="0"/>
              <a:t> &lt; Ct values &lt; 44). (C) Not significant (34 &lt; Ct values &lt;41).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57FB8-7A41-7145-8CE5-47845776CC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6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57FB8-7A41-7145-8CE5-47845776CC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95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57FB8-7A41-7145-8CE5-47845776CC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53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57FB8-7A41-7145-8CE5-47845776CC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14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122363"/>
            <a:ext cx="87439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3602038"/>
            <a:ext cx="77152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5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1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365125"/>
            <a:ext cx="2218134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365125"/>
            <a:ext cx="652581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5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9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1709740"/>
            <a:ext cx="88725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4589465"/>
            <a:ext cx="88725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27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1825625"/>
            <a:ext cx="437197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1825625"/>
            <a:ext cx="437197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0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365127"/>
            <a:ext cx="887253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1681163"/>
            <a:ext cx="43518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2505075"/>
            <a:ext cx="4351883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1681163"/>
            <a:ext cx="43733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2505075"/>
            <a:ext cx="437331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7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0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7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987427"/>
            <a:ext cx="520779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64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365127"/>
            <a:ext cx="88725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1825625"/>
            <a:ext cx="8872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E8AD8-E922-4327-B5D3-7C447068E5F9}" type="datetimeFigureOut">
              <a:rPr lang="en-US" smtClean="0"/>
              <a:t>9/1/17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6356352"/>
            <a:ext cx="347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57CB-2D80-4A63-A9E7-507D13D4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82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emf"/><Relationship Id="rId12" Type="http://schemas.openxmlformats.org/officeDocument/2006/relationships/image" Target="../media/image5.png"/><Relationship Id="rId13" Type="http://schemas.openxmlformats.org/officeDocument/2006/relationships/oleObject" Target="../embeddings/oleObject4.bin"/><Relationship Id="rId1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microsoft.com/office/2007/relationships/media" Target="../media/media1.tif"/><Relationship Id="rId3" Type="http://schemas.openxmlformats.org/officeDocument/2006/relationships/video" Target="../media/media1.tif"/><Relationship Id="rId4" Type="http://schemas.openxmlformats.org/officeDocument/2006/relationships/slideLayout" Target="../slideLayouts/slideLayout7.xml"/><Relationship Id="rId5" Type="http://schemas.openxmlformats.org/officeDocument/2006/relationships/notesSlide" Target="../notesSlides/notesSlide1.xml"/><Relationship Id="rId6" Type="http://schemas.openxmlformats.org/officeDocument/2006/relationships/oleObject" Target="../embeddings/oleObject1.bin"/><Relationship Id="rId7" Type="http://schemas.openxmlformats.org/officeDocument/2006/relationships/image" Target="../media/image1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.emf"/><Relationship Id="rId10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6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7.e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8.emf"/><Relationship Id="rId10" Type="http://schemas.openxmlformats.org/officeDocument/2006/relationships/oleObject" Target="../embeddings/oleObject8.bin"/><Relationship Id="rId11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emf"/><Relationship Id="rId12" Type="http://schemas.openxmlformats.org/officeDocument/2006/relationships/oleObject" Target="../embeddings/oleObject13.bin"/><Relationship Id="rId13" Type="http://schemas.openxmlformats.org/officeDocument/2006/relationships/image" Target="../media/image14.emf"/><Relationship Id="rId14" Type="http://schemas.openxmlformats.org/officeDocument/2006/relationships/oleObject" Target="../embeddings/oleObject14.bin"/><Relationship Id="rId15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11.bin"/><Relationship Id="rId9" Type="http://schemas.openxmlformats.org/officeDocument/2006/relationships/image" Target="../media/image12.emf"/><Relationship Id="rId10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5.bin"/><Relationship Id="rId5" Type="http://schemas.openxmlformats.org/officeDocument/2006/relationships/image" Target="../media/image16.emf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tiff"/><Relationship Id="rId9" Type="http://schemas.openxmlformats.org/officeDocument/2006/relationships/image" Target="../media/image20.tif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319" y="6270515"/>
            <a:ext cx="7848848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b="1" dirty="0"/>
              <a:t>Supplementary Figure 1. Gene Expression in high and Low-SOST expressing cells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399" y="745791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87859" y="795916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81129" y="819758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xmlns="" id="{81BF7BBB-0704-4AE3-B368-3151080D1A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342923"/>
              </p:ext>
            </p:extLst>
          </p:nvPr>
        </p:nvGraphicFramePr>
        <p:xfrm>
          <a:off x="182563" y="976313"/>
          <a:ext cx="331152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1" name="Prism 7" r:id="rId6" imgW="3672664" imgH="2864665" progId="Prism7.Document">
                  <p:embed/>
                </p:oleObj>
              </mc:Choice>
              <mc:Fallback>
                <p:oleObj name="Prism 7" r:id="rId6" imgW="3672664" imgH="286466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2563" y="976313"/>
                        <a:ext cx="331152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6335539"/>
              </p:ext>
            </p:extLst>
          </p:nvPr>
        </p:nvGraphicFramePr>
        <p:xfrm>
          <a:off x="3696959" y="1133208"/>
          <a:ext cx="2933700" cy="2418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2" name="Prism 7" r:id="rId8" imgW="3274714" imgH="2700075" progId="Prism7.Document">
                  <p:embed/>
                </p:oleObj>
              </mc:Choice>
              <mc:Fallback>
                <p:oleObj name="Prism 7" r:id="rId8" imgW="3274714" imgH="270007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96959" y="1133208"/>
                        <a:ext cx="2933700" cy="2418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800909"/>
              </p:ext>
            </p:extLst>
          </p:nvPr>
        </p:nvGraphicFramePr>
        <p:xfrm>
          <a:off x="7087859" y="1003301"/>
          <a:ext cx="2933700" cy="2475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3" name="Prism 7" r:id="rId10" imgW="3274714" imgH="2764182" progId="Prism7.Document">
                  <p:embed/>
                </p:oleObj>
              </mc:Choice>
              <mc:Fallback>
                <p:oleObj name="Prism 7" r:id="rId10" imgW="3274714" imgH="2764182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87859" y="1003301"/>
                        <a:ext cx="2933700" cy="24757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Composite (RGB)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247795" y="4031566"/>
            <a:ext cx="2416062" cy="17595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5834" y="3601652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16520" y="3634740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</a:t>
            </a:r>
            <a:endParaRPr lang="en-US" sz="2400" b="1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66939"/>
              </p:ext>
            </p:extLst>
          </p:nvPr>
        </p:nvGraphicFramePr>
        <p:xfrm>
          <a:off x="227319" y="3634740"/>
          <a:ext cx="3841961" cy="2439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4" name="Prism 7" r:id="rId13" imgW="3895228" imgH="2654988" progId="Prism7.Document">
                  <p:embed/>
                </p:oleObj>
              </mc:Choice>
              <mc:Fallback>
                <p:oleObj name="Prism 7" r:id="rId13" imgW="3895228" imgH="265498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7319" y="3634740"/>
                        <a:ext cx="3841961" cy="24397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78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0945" y="6392735"/>
            <a:ext cx="7412183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b="1" dirty="0"/>
              <a:t>Supplementary Figure 2. In </a:t>
            </a:r>
            <a:r>
              <a:rPr lang="en-US" sz="1688" b="1" dirty="0" smtClean="0"/>
              <a:t>vivo and in vitro </a:t>
            </a:r>
            <a:r>
              <a:rPr lang="en-US" sz="1688" b="1" dirty="0"/>
              <a:t>effects of sclerostin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2430" y="692727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71277" y="692727"/>
            <a:ext cx="52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171" y="3449488"/>
            <a:ext cx="69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651737"/>
              </p:ext>
            </p:extLst>
          </p:nvPr>
        </p:nvGraphicFramePr>
        <p:xfrm>
          <a:off x="69850" y="950913"/>
          <a:ext cx="3319463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5" name="Prism 6" r:id="rId4" imgW="3965454" imgH="2954704" progId="Prism6.Document">
                  <p:embed/>
                </p:oleObj>
              </mc:Choice>
              <mc:Fallback>
                <p:oleObj name="Prism 6" r:id="rId4" imgW="3965454" imgH="295470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850" y="950913"/>
                        <a:ext cx="3319463" cy="247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7"/>
          <p:cNvSpPr txBox="1"/>
          <p:nvPr/>
        </p:nvSpPr>
        <p:spPr>
          <a:xfrm>
            <a:off x="3558335" y="3392947"/>
            <a:ext cx="69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graphicFrame>
        <p:nvGraphicFramePr>
          <p:cNvPr id="15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470720"/>
              </p:ext>
            </p:extLst>
          </p:nvPr>
        </p:nvGraphicFramePr>
        <p:xfrm>
          <a:off x="3262313" y="928070"/>
          <a:ext cx="3316288" cy="247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6" name="Prism 7" r:id="rId6" imgW="3960773" imgH="2954704" progId="Prism7.Document">
                  <p:embed/>
                </p:oleObj>
              </mc:Choice>
              <mc:Fallback>
                <p:oleObj name="Prism 7" r:id="rId6" imgW="3960773" imgH="295470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62313" y="928070"/>
                        <a:ext cx="3316288" cy="2471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924642"/>
              </p:ext>
            </p:extLst>
          </p:nvPr>
        </p:nvGraphicFramePr>
        <p:xfrm>
          <a:off x="147421" y="3639639"/>
          <a:ext cx="2840954" cy="264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7" name="Prism 7" r:id="rId8" imgW="2492859" imgH="3107409" progId="Prism7.Document">
                  <p:embed/>
                </p:oleObj>
              </mc:Choice>
              <mc:Fallback>
                <p:oleObj name="Prism 7" r:id="rId8" imgW="2492859" imgH="3107409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7421" y="3639639"/>
                        <a:ext cx="2840954" cy="2640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28643"/>
              </p:ext>
            </p:extLst>
          </p:nvPr>
        </p:nvGraphicFramePr>
        <p:xfrm>
          <a:off x="3262313" y="3646474"/>
          <a:ext cx="2932430" cy="2689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8" name="Prism 7" r:id="rId10" imgW="2492859" imgH="2933455" progId="Prism7.Document">
                  <p:embed/>
                </p:oleObj>
              </mc:Choice>
              <mc:Fallback>
                <p:oleObj name="Prism 7" r:id="rId10" imgW="2492859" imgH="29334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62313" y="3646474"/>
                        <a:ext cx="2932430" cy="2689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734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90945" y="6252514"/>
            <a:ext cx="7412183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b="1" dirty="0"/>
              <a:t>Supplementary Figure 3. </a:t>
            </a:r>
            <a:r>
              <a:rPr lang="en-US" sz="1688" b="1" dirty="0" smtClean="0"/>
              <a:t>Gene </a:t>
            </a:r>
            <a:r>
              <a:rPr lang="en-US" sz="1688" b="1" dirty="0"/>
              <a:t>expression in shRNA CAIII cells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2430" y="168479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548" y="3838549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52172" y="102261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05948" y="183419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68049" y="3636180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10062" y="3636180"/>
            <a:ext cx="3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F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556191"/>
              </p:ext>
            </p:extLst>
          </p:nvPr>
        </p:nvGraphicFramePr>
        <p:xfrm>
          <a:off x="225250" y="294672"/>
          <a:ext cx="3587762" cy="2757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7" name="Prism 7" r:id="rId4" imgW="3325133" imgH="2555293" progId="Prism7.Document">
                  <p:embed/>
                </p:oleObj>
              </mc:Choice>
              <mc:Fallback>
                <p:oleObj name="Prism 7" r:id="rId4" imgW="3325133" imgH="255529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5250" y="294672"/>
                        <a:ext cx="3587762" cy="2757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571935"/>
              </p:ext>
            </p:extLst>
          </p:nvPr>
        </p:nvGraphicFramePr>
        <p:xfrm>
          <a:off x="3744253" y="206237"/>
          <a:ext cx="2465809" cy="3063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8" name="Prism 7" r:id="rId6" imgW="2058176" imgH="2555293" progId="Prism7.Document">
                  <p:embed/>
                </p:oleObj>
              </mc:Choice>
              <mc:Fallback>
                <p:oleObj name="Prism 7" r:id="rId6" imgW="2058176" imgH="255529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44253" y="206237"/>
                        <a:ext cx="2465809" cy="3063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033837"/>
              </p:ext>
            </p:extLst>
          </p:nvPr>
        </p:nvGraphicFramePr>
        <p:xfrm>
          <a:off x="6292600" y="202646"/>
          <a:ext cx="2205796" cy="2925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9" name="Prism 7" r:id="rId8" imgW="2058176" imgH="2729247" progId="Prism7.Document">
                  <p:embed/>
                </p:oleObj>
              </mc:Choice>
              <mc:Fallback>
                <p:oleObj name="Prism 7" r:id="rId8" imgW="2058176" imgH="2729247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92600" y="202646"/>
                        <a:ext cx="2205796" cy="29257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87274"/>
              </p:ext>
            </p:extLst>
          </p:nvPr>
        </p:nvGraphicFramePr>
        <p:xfrm>
          <a:off x="844686" y="3384104"/>
          <a:ext cx="2348890" cy="291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0" name="Prism 7" r:id="rId10" imgW="2058176" imgH="2555293" progId="Prism7.Document">
                  <p:embed/>
                </p:oleObj>
              </mc:Choice>
              <mc:Fallback>
                <p:oleObj name="Prism 7" r:id="rId10" imgW="2058176" imgH="255529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44686" y="3384104"/>
                        <a:ext cx="2348890" cy="2917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020090"/>
              </p:ext>
            </p:extLst>
          </p:nvPr>
        </p:nvGraphicFramePr>
        <p:xfrm>
          <a:off x="3897949" y="3340003"/>
          <a:ext cx="2431473" cy="3029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1" name="Prism 7" r:id="rId12" imgW="2058176" imgH="2564297" progId="Prism7.Document">
                  <p:embed/>
                </p:oleObj>
              </mc:Choice>
              <mc:Fallback>
                <p:oleObj name="Prism 7" r:id="rId12" imgW="2058176" imgH="2564297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97949" y="3340003"/>
                        <a:ext cx="2431473" cy="30299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37821"/>
              </p:ext>
            </p:extLst>
          </p:nvPr>
        </p:nvGraphicFramePr>
        <p:xfrm>
          <a:off x="6510008" y="3464168"/>
          <a:ext cx="2386240" cy="296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2" name="Prism 7" r:id="rId14" imgW="2058176" imgH="2555293" progId="Prism7.Document">
                  <p:embed/>
                </p:oleObj>
              </mc:Choice>
              <mc:Fallback>
                <p:oleObj name="Prism 7" r:id="rId14" imgW="2058176" imgH="255529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510008" y="3464168"/>
                        <a:ext cx="2386240" cy="296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2904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06261"/>
              </p:ext>
            </p:extLst>
          </p:nvPr>
        </p:nvGraphicFramePr>
        <p:xfrm>
          <a:off x="2070517" y="1792273"/>
          <a:ext cx="3105713" cy="2889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4" name="Prism 7" r:id="rId4" imgW="2899813" imgH="2698634" progId="Prism7.Document">
                  <p:embed/>
                </p:oleObj>
              </mc:Choice>
              <mc:Fallback>
                <p:oleObj name="Prism 7" r:id="rId4" imgW="2899813" imgH="269863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70517" y="1792273"/>
                        <a:ext cx="3105713" cy="2889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5024034" y="1564016"/>
            <a:ext cx="2919816" cy="2874633"/>
            <a:chOff x="2666879" y="2866362"/>
            <a:chExt cx="2923743" cy="33063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625" t="80926" r="70"/>
            <a:stretch/>
          </p:blipFill>
          <p:spPr>
            <a:xfrm>
              <a:off x="2938081" y="3258074"/>
              <a:ext cx="1308100" cy="13081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85" t="16297" r="56110" b="64629"/>
            <a:stretch/>
          </p:blipFill>
          <p:spPr>
            <a:xfrm>
              <a:off x="4282522" y="3258074"/>
              <a:ext cx="1308100" cy="13081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24" t="45371" r="40971" b="35555"/>
            <a:stretch/>
          </p:blipFill>
          <p:spPr>
            <a:xfrm>
              <a:off x="4282522" y="4602515"/>
              <a:ext cx="1308100" cy="1308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96" t="68891" r="37499" b="12036"/>
            <a:stretch/>
          </p:blipFill>
          <p:spPr>
            <a:xfrm>
              <a:off x="2938081" y="4602515"/>
              <a:ext cx="1308100" cy="13081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997935" y="4406780"/>
              <a:ext cx="493776" cy="914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74592" y="2923124"/>
              <a:ext cx="388247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NT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15064" y="2866362"/>
              <a:ext cx="75854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1.0 </a:t>
              </a:r>
              <a:r>
                <a:rPr lang="en-US" sz="1400" b="1" dirty="0" err="1"/>
                <a:t>mM</a:t>
              </a:r>
              <a:endParaRPr lang="en-US" sz="1400" b="1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2453200" y="3758235"/>
              <a:ext cx="7351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err="1"/>
                <a:t>sh-cont</a:t>
              </a:r>
              <a:endParaRPr lang="en-US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2443100" y="5102676"/>
              <a:ext cx="7553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err="1"/>
                <a:t>sh</a:t>
              </a:r>
              <a:r>
                <a:rPr lang="en-US" sz="1400" b="1" dirty="0"/>
                <a:t>-CAIII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97803" y="5864896"/>
              <a:ext cx="10775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Bar = 50 µm</a:t>
              </a:r>
              <a:endParaRPr lang="en-US" sz="1400" b="1" baseline="-250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90945" y="6252514"/>
            <a:ext cx="7412183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b="1" dirty="0"/>
              <a:t>Supplementary Figure 4. shRNA CAIII are more sensitive to H2O2 (3 days)</a:t>
            </a:r>
          </a:p>
        </p:txBody>
      </p:sp>
    </p:spTree>
    <p:extLst>
      <p:ext uri="{BB962C8B-B14F-4D97-AF65-F5344CB8AC3E}">
        <p14:creationId xmlns:p14="http://schemas.microsoft.com/office/powerpoint/2010/main" val="2000755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9014</TotalTime>
  <Words>111</Words>
  <Application>Microsoft Macintosh PowerPoint</Application>
  <PresentationFormat>35mm Slides</PresentationFormat>
  <Paragraphs>29</Paragraphs>
  <Slides>4</Slides>
  <Notes>4</Notes>
  <HiddenSlides>0</HiddenSlides>
  <MMClips>1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Prism 7</vt:lpstr>
      <vt:lpstr>Prism 6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chao shi</dc:creator>
  <cp:lastModifiedBy>Microsoft Office User</cp:lastModifiedBy>
  <cp:revision>277</cp:revision>
  <cp:lastPrinted>2017-08-18T18:17:33Z</cp:lastPrinted>
  <dcterms:created xsi:type="dcterms:W3CDTF">2016-11-14T20:44:01Z</dcterms:created>
  <dcterms:modified xsi:type="dcterms:W3CDTF">2017-09-01T13:14:03Z</dcterms:modified>
</cp:coreProperties>
</file>