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9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 autoAdjust="0"/>
    <p:restoredTop sz="94660"/>
  </p:normalViewPr>
  <p:slideViewPr>
    <p:cSldViewPr>
      <p:cViewPr varScale="1">
        <p:scale>
          <a:sx n="102" d="100"/>
          <a:sy n="102" d="100"/>
        </p:scale>
        <p:origin x="60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5/9/2018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38800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24277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23740" y="1060306"/>
            <a:ext cx="7772400" cy="1219199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 b="1" dirty="0" smtClean="0"/>
              <a:t>Estimating </a:t>
            </a:r>
            <a:r>
              <a:rPr lang="en-US" sz="2800" b="1" dirty="0"/>
              <a:t>Cancer Risk from Tc-99m Pyrophosphate Imaging for </a:t>
            </a:r>
            <a:r>
              <a:rPr lang="en-US" sz="2800" b="1" dirty="0" smtClean="0"/>
              <a:t>Transthyretin Cardiac Amyloidosis</a:t>
            </a:r>
            <a:endParaRPr lang="en-US" altLang="en-US" sz="72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914400" y="2438400"/>
            <a:ext cx="72390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dirty="0"/>
              <a:t>Andrew J. Einstein, MD, </a:t>
            </a:r>
            <a:r>
              <a:rPr lang="en-US" sz="1600" dirty="0" smtClean="0"/>
              <a:t>PhD; Igor </a:t>
            </a:r>
            <a:r>
              <a:rPr lang="en-US" sz="1600" dirty="0"/>
              <a:t>Shuryak, MD, </a:t>
            </a:r>
            <a:r>
              <a:rPr lang="en-US" sz="1600" dirty="0" smtClean="0"/>
              <a:t>PhD;</a:t>
            </a:r>
            <a:r>
              <a:rPr lang="en-US" sz="1600" dirty="0"/>
              <a:t> </a:t>
            </a:r>
            <a:r>
              <a:rPr lang="en-US" sz="1600" dirty="0" smtClean="0"/>
              <a:t>Adam </a:t>
            </a:r>
            <a:r>
              <a:rPr lang="en-US" sz="1600" dirty="0" err="1"/>
              <a:t>Castaño</a:t>
            </a:r>
            <a:r>
              <a:rPr lang="en-US" sz="1600" dirty="0"/>
              <a:t>, MD, </a:t>
            </a:r>
            <a:r>
              <a:rPr lang="en-US" sz="1600" dirty="0" smtClean="0"/>
              <a:t>MS; Akiva </a:t>
            </a:r>
            <a:r>
              <a:rPr lang="en-US" sz="1600" dirty="0"/>
              <a:t>Mintz, MD, </a:t>
            </a:r>
            <a:r>
              <a:rPr lang="en-US" sz="1600" dirty="0" smtClean="0"/>
              <a:t>PhD; Mathew </a:t>
            </a:r>
            <a:r>
              <a:rPr lang="en-US" sz="1600" dirty="0"/>
              <a:t>S. Maurer, </a:t>
            </a:r>
            <a:r>
              <a:rPr lang="en-US" sz="1600" dirty="0" smtClean="0"/>
              <a:t>MD; Sabahat </a:t>
            </a:r>
            <a:r>
              <a:rPr lang="en-US" sz="1600" dirty="0"/>
              <a:t>Bokhari, </a:t>
            </a:r>
            <a:r>
              <a:rPr lang="en-US" sz="1600" dirty="0" smtClean="0"/>
              <a:t>MD</a:t>
            </a:r>
          </a:p>
          <a:p>
            <a:endParaRPr lang="en-US" sz="1600" dirty="0"/>
          </a:p>
          <a:p>
            <a:r>
              <a:rPr lang="en-US" sz="1600" dirty="0" smtClean="0"/>
              <a:t>Columbia University Irving Medical Center</a:t>
            </a:r>
            <a:endParaRPr lang="en-US" sz="1600" dirty="0"/>
          </a:p>
          <a:p>
            <a:endParaRPr lang="en-US" alt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6" b="31298"/>
          <a:stretch/>
        </p:blipFill>
        <p:spPr>
          <a:xfrm>
            <a:off x="1325113" y="3888347"/>
            <a:ext cx="1779527" cy="1521853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/>
          <a:srcRect l="13115" t="17487" r="14754" b="14754"/>
          <a:stretch>
            <a:fillRect/>
          </a:stretch>
        </p:blipFill>
        <p:spPr bwMode="auto">
          <a:xfrm>
            <a:off x="6027737" y="4038600"/>
            <a:ext cx="12033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042939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000" dirty="0" smtClean="0"/>
              <a:t>1- </a:t>
            </a:r>
            <a:r>
              <a:rPr lang="en-US" sz="2400" dirty="0"/>
              <a:t>Increasing recognition that transthyretin cardiac amyloidosis (ATTR-CA) is much more common than previously appreciated, and the emergence of novel disease-modifying therapeutic agents, have led to a paradigm shift in which ATTR-CA screening is considered in high-risk </a:t>
            </a:r>
            <a:r>
              <a:rPr lang="en-US" sz="2400" dirty="0" smtClean="0"/>
              <a:t>populations.</a:t>
            </a:r>
          </a:p>
          <a:p>
            <a:pPr marL="0" indent="0">
              <a:buNone/>
            </a:pPr>
            <a:r>
              <a:rPr lang="en-US" sz="2400" dirty="0" smtClean="0"/>
              <a:t>2- These may include patients with </a:t>
            </a:r>
            <a:r>
              <a:rPr lang="en-US" sz="2400" dirty="0" err="1" smtClean="0"/>
              <a:t>HFpEF</a:t>
            </a:r>
            <a:r>
              <a:rPr lang="en-US" sz="2400" dirty="0" smtClean="0"/>
              <a:t> or aortic stenosis.</a:t>
            </a:r>
          </a:p>
          <a:p>
            <a:pPr marL="0" indent="0">
              <a:buNone/>
            </a:pPr>
            <a:r>
              <a:rPr lang="en-US" sz="2400" dirty="0" smtClean="0"/>
              <a:t>3- Radiation </a:t>
            </a:r>
            <a:r>
              <a:rPr lang="en-US" sz="2400" dirty="0"/>
              <a:t>risk from </a:t>
            </a:r>
            <a:r>
              <a:rPr lang="en-US" sz="2400" baseline="30000" dirty="0"/>
              <a:t>99m</a:t>
            </a:r>
            <a:r>
              <a:rPr lang="en-US" sz="2400" dirty="0"/>
              <a:t>Tc-pyrophosphate (</a:t>
            </a:r>
            <a:r>
              <a:rPr lang="en-US" sz="2400" baseline="30000" dirty="0"/>
              <a:t>99m</a:t>
            </a:r>
            <a:r>
              <a:rPr lang="en-US" sz="2400" dirty="0"/>
              <a:t>Tc-PYP) scintigraphy, a test with very high sensitivity and specificity for ATTR-CA, have not been previously determined.</a:t>
            </a:r>
            <a:endParaRPr lang="en-US" altLang="en-US" sz="20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42272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Study </a:t>
            </a:r>
            <a:r>
              <a:rPr lang="en-US" altLang="en-US" sz="2400" dirty="0" smtClean="0"/>
              <a:t>type: Modeling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 smtClean="0"/>
              <a:t>Study </a:t>
            </a:r>
            <a:r>
              <a:rPr lang="en-US" altLang="en-US" sz="2400" dirty="0"/>
              <a:t>subjects: </a:t>
            </a:r>
            <a:endParaRPr lang="en-US" altLang="en-US" sz="24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altLang="en-US" sz="2000" dirty="0" smtClean="0"/>
              <a:t>No actual patients. </a:t>
            </a:r>
            <a:r>
              <a:rPr lang="en-US" sz="2000" dirty="0"/>
              <a:t>Risks were estimated for men and women aged 40-80</a:t>
            </a:r>
            <a:r>
              <a:rPr lang="en-US" sz="2000" dirty="0" smtClean="0"/>
              <a:t>.</a:t>
            </a:r>
            <a:endParaRPr lang="en-US" altLang="en-US" sz="20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altLang="en-US" sz="2000" dirty="0" smtClean="0"/>
              <a:t>Organ </a:t>
            </a:r>
            <a:r>
              <a:rPr lang="en-US" sz="2000" dirty="0" smtClean="0"/>
              <a:t>radiation doses </a:t>
            </a:r>
            <a:r>
              <a:rPr lang="en-US" sz="2000" dirty="0"/>
              <a:t>from </a:t>
            </a:r>
            <a:r>
              <a:rPr lang="en-US" sz="2000" baseline="30000" dirty="0"/>
              <a:t>99m</a:t>
            </a:r>
            <a:r>
              <a:rPr lang="en-US" sz="2000" dirty="0"/>
              <a:t>Tc-PYP were </a:t>
            </a:r>
            <a:r>
              <a:rPr lang="en-US" sz="2000" dirty="0" smtClean="0"/>
              <a:t>estimated </a:t>
            </a:r>
            <a:r>
              <a:rPr lang="en-US" sz="2000" dirty="0"/>
              <a:t>using models developed by </a:t>
            </a:r>
            <a:r>
              <a:rPr lang="en-US" sz="2000" dirty="0" smtClean="0"/>
              <a:t>MIRD and ICRP.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Cancer </a:t>
            </a:r>
            <a:r>
              <a:rPr lang="en-US" sz="2000" dirty="0"/>
              <a:t>risks were estimated from organ doses, using </a:t>
            </a:r>
            <a:r>
              <a:rPr lang="en-US" sz="2000" dirty="0" smtClean="0"/>
              <a:t>risk </a:t>
            </a:r>
            <a:r>
              <a:rPr lang="en-US" sz="2000" dirty="0"/>
              <a:t>models developed by the National Academies and extended by the National Cancer Institute.  </a:t>
            </a:r>
            <a:endParaRPr lang="en-US" sz="20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 smtClean="0"/>
              <a:t>Study </a:t>
            </a:r>
            <a:r>
              <a:rPr lang="en-US" altLang="en-US" sz="2400" dirty="0"/>
              <a:t>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/>
              <a:t>Primary end point(s</a:t>
            </a:r>
            <a:r>
              <a:rPr lang="en-US" altLang="en-US" sz="2000" dirty="0" smtClean="0"/>
              <a:t>): Lifetime attributable risk of cancer related to </a:t>
            </a:r>
            <a:r>
              <a:rPr lang="en-US" sz="2000" baseline="30000" dirty="0" smtClean="0"/>
              <a:t>99m</a:t>
            </a:r>
            <a:r>
              <a:rPr lang="en-US" sz="2000" dirty="0" smtClean="0"/>
              <a:t>Tc-PYP</a:t>
            </a:r>
            <a:endParaRPr lang="en-US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898380"/>
              </p:ext>
            </p:extLst>
          </p:nvPr>
        </p:nvGraphicFramePr>
        <p:xfrm>
          <a:off x="457200" y="1474996"/>
          <a:ext cx="7924851" cy="441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325">
                  <a:extLst>
                    <a:ext uri="{9D8B030D-6E8A-4147-A177-3AD203B41FA5}">
                      <a16:colId xmlns:a16="http://schemas.microsoft.com/office/drawing/2014/main" val="1269315999"/>
                    </a:ext>
                  </a:extLst>
                </a:gridCol>
                <a:gridCol w="2151274">
                  <a:extLst>
                    <a:ext uri="{9D8B030D-6E8A-4147-A177-3AD203B41FA5}">
                      <a16:colId xmlns:a16="http://schemas.microsoft.com/office/drawing/2014/main" val="5250412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8829837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704910812"/>
                    </a:ext>
                  </a:extLst>
                </a:gridCol>
                <a:gridCol w="1205855">
                  <a:extLst>
                    <a:ext uri="{9D8B030D-6E8A-4147-A177-3AD203B41FA5}">
                      <a16:colId xmlns:a16="http://schemas.microsoft.com/office/drawing/2014/main" val="610196984"/>
                    </a:ext>
                  </a:extLst>
                </a:gridCol>
                <a:gridCol w="1384997">
                  <a:extLst>
                    <a:ext uri="{9D8B030D-6E8A-4147-A177-3AD203B41FA5}">
                      <a16:colId xmlns:a16="http://schemas.microsoft.com/office/drawing/2014/main" val="1886787707"/>
                    </a:ext>
                  </a:extLst>
                </a:gridCol>
              </a:tblGrid>
              <a:tr h="400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Future Risk of Developing Cancer (chances in 100,000) for </a:t>
                      </a: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Men receiving 10 </a:t>
                      </a:r>
                      <a:r>
                        <a:rPr lang="en-US" sz="1100" b="1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mCi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 90% Uncertainty Range in Parentheses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249763"/>
                  </a:ext>
                </a:extLst>
              </a:tr>
              <a:tr h="210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Risk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Bladder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Kidney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Leukemia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14664878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9.45 (2.48,22.6)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0.771 (0.0587,2.32)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2.01 (0.680,4.43)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 (4.11,26.0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49831651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3840 (3770,3920)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1810 (1760,1860)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816 (783,850)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6468 (6316,6622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29091845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0.25%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0.25%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0.19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22631834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9.39 (2.49,22.4)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0.705 (0.0541,2.12)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2.07 (0.567,4.83)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12.2 (3.85,26.0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68441101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3910 (3840,3980)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1760 (1710,1800)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793 (762,825)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6458 (6311,6608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14094079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0.26%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04965088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8.87 (2.41,20.9)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0.573 (0.047,1.71)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2.17 (0.407,5.47)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11.6 (3.54,24.7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5040838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3880 (3810,3940)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1570 (1530,1610)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759 (730,789)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6209 (6071,6348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09981506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0.23%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0.29%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52248450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7.47 (2.14,17.5)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0.381 (0.0338,1.11)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2.09 (0.249,5.70)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9.93 (3.11,20.9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39030570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3530 (3470,3590)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1180 (1150,1220)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685 (659,711)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5396 (5278,5515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37198316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0.21%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5001993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5.11 (1.54,11.8)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0.196 (0.0189,0.545)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1.52 (0.126,4.39)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6.82 (2.39,13.9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59897375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2610 (2560,2660)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701 (677,726)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524 (503,545)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3836 (3743,3930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81314630"/>
                  </a:ext>
                </a:extLst>
              </a:tr>
              <a:tr h="25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0.29%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794162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94888"/>
              </p:ext>
            </p:extLst>
          </p:nvPr>
        </p:nvGraphicFramePr>
        <p:xfrm>
          <a:off x="0" y="1433660"/>
          <a:ext cx="9144000" cy="4651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71">
                  <a:extLst>
                    <a:ext uri="{9D8B030D-6E8A-4147-A177-3AD203B41FA5}">
                      <a16:colId xmlns:a16="http://schemas.microsoft.com/office/drawing/2014/main" val="1269315999"/>
                    </a:ext>
                  </a:extLst>
                </a:gridCol>
                <a:gridCol w="2123329">
                  <a:extLst>
                    <a:ext uri="{9D8B030D-6E8A-4147-A177-3AD203B41FA5}">
                      <a16:colId xmlns:a16="http://schemas.microsoft.com/office/drawing/2014/main" val="52504122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68829837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70491081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61019698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88678770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10277454"/>
                    </a:ext>
                  </a:extLst>
                </a:gridCol>
              </a:tblGrid>
              <a:tr h="341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Future Risk of Developing Cancer (chances in 100,000) for </a:t>
                      </a:r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Women receiving 10 </a:t>
                      </a:r>
                      <a:r>
                        <a:rPr lang="en-US" sz="1100" b="1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mCi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 90% Uncertainty Range in Parentheses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249763"/>
                  </a:ext>
                </a:extLst>
              </a:tr>
              <a:tr h="176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Bladder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Kidney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Leukemia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Ovary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14664878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8.98 (2.61,20.5)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0.473 (0.0449,1.27)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1.57 (0.483,3.48)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0.522 (0.127,1.30)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 (4.17,23.6)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49831651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1210 (1170,1250)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1040 (1010,1080)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613 (586,641)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1410 (1370,1450)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4274 (4131,4419)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29091845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0.27%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22631834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8.76 (2.59,19.9)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0.430 (0.0408,1.15)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 (0.397,3.74)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0.458 (0.112,1.14)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 (3.95,23.0)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68441101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1210 (1170,1240)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 (967,1030)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585 (560,611)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1310 (1280,1350)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4107 (3973,4243)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14094079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0.72%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04965088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8.06 (2.5,18.1)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0.354 (0.0332,0.936)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1.64 (0.283,4.06)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0.362 (0.0874,0.891)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10.4 (3.63,21.0)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5040838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1160 (1130,1200)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891 (862,921)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543 (521,567)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1110 (1080,1150)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3714 (3596,3836)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09981506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0.28%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52248450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6.55 (2.17,14.3)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0.248 (0.0228,0.633)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1.56 (0.180,4.16)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0.253 (0.0595,0.625)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8.61 (3.18,17.1)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39030570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1010 (985,1040)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684 (661,707)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474 (455,493)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831 (806,856)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3001 (2907,3097)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37198316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0.29%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5001993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Excess Future Risk from </a:t>
                      </a:r>
                      <a:r>
                        <a:rPr lang="en-US" sz="11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4.42 (1.59,9.24)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0.134 (0.0119,0.322)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1.18 (0.0944,3.32)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0.148 (0.0326,0.381)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5.88 (2.45,11.4)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59897375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 Future Risk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737 (716,757)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 (386,416)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355 (341,369)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519 (502,536)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2011 (1945,2077)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81314630"/>
                  </a:ext>
                </a:extLst>
              </a:tr>
              <a:tr h="271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Risk from </a:t>
                      </a:r>
                      <a:r>
                        <a:rPr lang="en-US" sz="105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99m</a:t>
                      </a: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Tc-PYP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0.60%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0.29%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794162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141333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400" dirty="0" smtClean="0"/>
              <a:t>1-</a:t>
            </a:r>
            <a:r>
              <a:rPr lang="en-US" altLang="en-US" sz="2000" dirty="0" smtClean="0"/>
              <a:t> </a:t>
            </a:r>
            <a:r>
              <a:rPr lang="en-US" sz="2400" dirty="0"/>
              <a:t>All-organ excess cancer risks (90% uncertainty intervals) ranged from 5.88 (2.45,11.4) to 12.2 (4.11,26.0) cases per 100,000 patients undergoing </a:t>
            </a:r>
            <a:r>
              <a:rPr lang="en-US" sz="2400" baseline="30000" dirty="0"/>
              <a:t>99m</a:t>
            </a:r>
            <a:r>
              <a:rPr lang="en-US" sz="2400" dirty="0"/>
              <a:t>Tc-PYP </a:t>
            </a:r>
            <a:r>
              <a:rPr lang="en-US" sz="2400" dirty="0" smtClean="0"/>
              <a:t>testing</a:t>
            </a:r>
          </a:p>
          <a:p>
            <a:pPr marL="0" indent="0">
              <a:buNone/>
            </a:pPr>
            <a:r>
              <a:rPr lang="en-US" sz="2400" dirty="0" smtClean="0"/>
              <a:t>2- Risks were </a:t>
            </a:r>
            <a:r>
              <a:rPr lang="en-US" sz="2400" dirty="0"/>
              <a:t>similar for men and women, and decreased with increasing age at testing.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3- Excess </a:t>
            </a:r>
            <a:r>
              <a:rPr lang="en-US" sz="2400" baseline="30000" dirty="0"/>
              <a:t>99m</a:t>
            </a:r>
            <a:r>
              <a:rPr lang="en-US" sz="2400" dirty="0"/>
              <a:t>Tc-PYP-related cancers constituted &lt;1% of total future cancers to the critical organs.</a:t>
            </a: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 smtClean="0"/>
              <a:t>4- </a:t>
            </a:r>
            <a:r>
              <a:rPr lang="en-US" sz="2400" dirty="0"/>
              <a:t>Very low cancer risks associated with </a:t>
            </a:r>
            <a:r>
              <a:rPr lang="en-US" sz="2400" baseline="30000" dirty="0"/>
              <a:t>99m</a:t>
            </a:r>
            <a:r>
              <a:rPr lang="en-US" sz="2400" dirty="0"/>
              <a:t>Tc-PYP testing suggest a favorable benefit-risk profile for </a:t>
            </a:r>
            <a:r>
              <a:rPr lang="en-US" sz="2400" baseline="30000" dirty="0"/>
              <a:t>99m</a:t>
            </a:r>
            <a:r>
              <a:rPr lang="en-US" sz="2400" dirty="0"/>
              <a:t>Tc-PYP as a screening test for ATTR-CA in high-risk populations, such as such as patients with </a:t>
            </a:r>
            <a:r>
              <a:rPr lang="en-US" sz="2400" dirty="0" err="1"/>
              <a:t>HFpEF</a:t>
            </a:r>
            <a:r>
              <a:rPr lang="en-US" sz="2400" dirty="0"/>
              <a:t> or aortic stenosis</a:t>
            </a:r>
            <a:r>
              <a:rPr lang="en-US" sz="2400" dirty="0" smtClean="0"/>
              <a:t>.</a:t>
            </a:r>
            <a:endParaRPr lang="en-US" alt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1076</Words>
  <Application>Microsoft Office PowerPoint</Application>
  <PresentationFormat>On-screen Show (4:3)</PresentationFormat>
  <Paragraphs>230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Estimating Cancer Risk from Tc-99m Pyrophosphate Imaging for Transthyretin Cardiac Amyloidosis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Andrew J. Einstein</cp:lastModifiedBy>
  <cp:revision>101</cp:revision>
  <dcterms:created xsi:type="dcterms:W3CDTF">2011-04-18T21:44:13Z</dcterms:created>
  <dcterms:modified xsi:type="dcterms:W3CDTF">2018-05-09T22:13:17Z</dcterms:modified>
</cp:coreProperties>
</file>