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32" r:id="rId2"/>
    <p:sldId id="34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itor" initials="E" lastIdx="1" clrIdx="0">
    <p:extLst>
      <p:ext uri="{19B8F6BF-5375-455C-9EA6-DF929625EA0E}">
        <p15:presenceInfo xmlns:p15="http://schemas.microsoft.com/office/powerpoint/2012/main" userId="Edi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25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78662-ADF0-4BB6-BB73-58A73DBA9757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F8068-EF47-458C-911C-24CB60BB7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10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49613" y="504825"/>
            <a:ext cx="3370262" cy="2527300"/>
          </a:xfrm>
          <a:ln/>
        </p:spPr>
      </p:sp>
      <p:sp>
        <p:nvSpPr>
          <p:cNvPr id="143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ea typeface="ＭＳ Ｐ明朝" charset="-128"/>
            </a:endParaRPr>
          </a:p>
        </p:txBody>
      </p:sp>
      <p:sp>
        <p:nvSpPr>
          <p:cNvPr id="143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B86ECD5-6B34-4FDA-B433-336D7B461F68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6705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04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84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48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73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84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67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01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13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8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64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16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24A5E-286B-4CEF-A66E-EBD491DA8095}" type="datetimeFigureOut">
              <a:rPr kumimoji="1" lang="ja-JP" altLang="en-US" smtClean="0"/>
              <a:t>2018/10/13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AE14-145D-4777-948E-48779AD4F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2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グループ化 235"/>
          <p:cNvGrpSpPr>
            <a:grpSpLocks/>
          </p:cNvGrpSpPr>
          <p:nvPr/>
        </p:nvGrpSpPr>
        <p:grpSpPr bwMode="auto">
          <a:xfrm>
            <a:off x="356071" y="722607"/>
            <a:ext cx="8403926" cy="2720238"/>
            <a:chOff x="332151" y="279959"/>
            <a:chExt cx="8403796" cy="2719825"/>
          </a:xfrm>
        </p:grpSpPr>
        <p:sp>
          <p:nvSpPr>
            <p:cNvPr id="4178" name="Text Box 104"/>
            <p:cNvSpPr txBox="1">
              <a:spLocks noChangeArrowheads="1"/>
            </p:cNvSpPr>
            <p:nvPr/>
          </p:nvSpPr>
          <p:spPr bwMode="auto">
            <a:xfrm>
              <a:off x="2048807" y="337552"/>
              <a:ext cx="1388501" cy="29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1292" b="1" dirty="0">
                  <a:latin typeface="Arial" panose="020B0604020202020204" pitchFamily="34" charset="0"/>
                  <a:cs typeface="Arial" panose="020B0604020202020204" pitchFamily="34" charset="0"/>
                </a:rPr>
                <a:t>Chromosome 8</a:t>
              </a:r>
            </a:p>
          </p:txBody>
        </p:sp>
        <p:sp>
          <p:nvSpPr>
            <p:cNvPr id="4179" name="Line 187"/>
            <p:cNvSpPr>
              <a:spLocks noChangeShapeType="1"/>
            </p:cNvSpPr>
            <p:nvPr/>
          </p:nvSpPr>
          <p:spPr bwMode="auto">
            <a:xfrm>
              <a:off x="7452784" y="606103"/>
              <a:ext cx="0" cy="100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0" name="Line 188"/>
            <p:cNvSpPr>
              <a:spLocks noChangeShapeType="1"/>
            </p:cNvSpPr>
            <p:nvPr/>
          </p:nvSpPr>
          <p:spPr bwMode="auto">
            <a:xfrm>
              <a:off x="7425267" y="606103"/>
              <a:ext cx="0" cy="100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1" name="Line 189"/>
            <p:cNvSpPr>
              <a:spLocks noChangeShapeType="1"/>
            </p:cNvSpPr>
            <p:nvPr/>
          </p:nvSpPr>
          <p:spPr bwMode="auto">
            <a:xfrm flipH="1">
              <a:off x="724619" y="706116"/>
              <a:ext cx="6696412" cy="2859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2" name="Line 192"/>
            <p:cNvSpPr>
              <a:spLocks noChangeShapeType="1"/>
            </p:cNvSpPr>
            <p:nvPr/>
          </p:nvSpPr>
          <p:spPr bwMode="auto">
            <a:xfrm>
              <a:off x="7452784" y="706116"/>
              <a:ext cx="1190883" cy="2169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3" name="Rectangle 5"/>
            <p:cNvSpPr>
              <a:spLocks noChangeArrowheads="1"/>
            </p:cNvSpPr>
            <p:nvPr/>
          </p:nvSpPr>
          <p:spPr bwMode="auto">
            <a:xfrm>
              <a:off x="3307457" y="1251630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128.8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4" name="Rectangle 6"/>
            <p:cNvSpPr>
              <a:spLocks noChangeArrowheads="1"/>
            </p:cNvSpPr>
            <p:nvPr/>
          </p:nvSpPr>
          <p:spPr bwMode="auto">
            <a:xfrm>
              <a:off x="4121961" y="1251630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129.0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5" name="Rectangle 7"/>
            <p:cNvSpPr>
              <a:spLocks noChangeArrowheads="1"/>
            </p:cNvSpPr>
            <p:nvPr/>
          </p:nvSpPr>
          <p:spPr bwMode="auto">
            <a:xfrm>
              <a:off x="4944286" y="1251630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129.2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6" name="Rectangle 8"/>
            <p:cNvSpPr>
              <a:spLocks noChangeArrowheads="1"/>
            </p:cNvSpPr>
            <p:nvPr/>
          </p:nvSpPr>
          <p:spPr bwMode="auto">
            <a:xfrm>
              <a:off x="5772812" y="1251630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latin typeface="Arial" panose="020B0604020202020204" pitchFamily="34" charset="0"/>
                  <a:cs typeface="Arial" panose="020B0604020202020204" pitchFamily="34" charset="0"/>
                </a:rPr>
                <a:t>129.4 Mb</a:t>
              </a:r>
            </a:p>
          </p:txBody>
        </p:sp>
        <p:sp>
          <p:nvSpPr>
            <p:cNvPr id="4187" name="Rectangle 15"/>
            <p:cNvSpPr>
              <a:spLocks noChangeArrowheads="1"/>
            </p:cNvSpPr>
            <p:nvPr/>
          </p:nvSpPr>
          <p:spPr bwMode="auto">
            <a:xfrm>
              <a:off x="7216776" y="1251630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130.4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8" name="Rectangle 16"/>
            <p:cNvSpPr>
              <a:spLocks noChangeArrowheads="1"/>
            </p:cNvSpPr>
            <p:nvPr/>
          </p:nvSpPr>
          <p:spPr bwMode="auto">
            <a:xfrm>
              <a:off x="3506788" y="1397680"/>
              <a:ext cx="9525" cy="825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9" name="Freeform 21"/>
            <p:cNvSpPr>
              <a:spLocks/>
            </p:cNvSpPr>
            <p:nvPr/>
          </p:nvSpPr>
          <p:spPr bwMode="auto">
            <a:xfrm>
              <a:off x="1842128" y="2567090"/>
              <a:ext cx="3376613" cy="46038"/>
            </a:xfrm>
            <a:custGeom>
              <a:avLst/>
              <a:gdLst>
                <a:gd name="T0" fmla="*/ 0 w 600"/>
                <a:gd name="T1" fmla="*/ 0 h 25"/>
                <a:gd name="T2" fmla="*/ 2147483647 w 600"/>
                <a:gd name="T3" fmla="*/ 0 h 25"/>
                <a:gd name="T4" fmla="*/ 2147483647 w 600"/>
                <a:gd name="T5" fmla="*/ 2147483647 h 25"/>
                <a:gd name="T6" fmla="*/ 0 w 600"/>
                <a:gd name="T7" fmla="*/ 2147483647 h 25"/>
                <a:gd name="T8" fmla="*/ 0 w 600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"/>
                <a:gd name="T16" fmla="*/ 0 h 25"/>
                <a:gd name="T17" fmla="*/ 600 w 600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" h="25">
                  <a:moveTo>
                    <a:pt x="0" y="0"/>
                  </a:moveTo>
                  <a:lnTo>
                    <a:pt x="600" y="0"/>
                  </a:lnTo>
                  <a:lnTo>
                    <a:pt x="600" y="25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0" name="Rectangle 22"/>
            <p:cNvSpPr>
              <a:spLocks noChangeArrowheads="1"/>
            </p:cNvSpPr>
            <p:nvPr/>
          </p:nvSpPr>
          <p:spPr bwMode="auto">
            <a:xfrm>
              <a:off x="460655" y="1581830"/>
              <a:ext cx="795077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Centromere</a:t>
              </a:r>
              <a:endParaRPr lang="en-US" altLang="ja-JP" sz="1108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1" name="Rectangle 23"/>
            <p:cNvSpPr>
              <a:spLocks noChangeArrowheads="1"/>
            </p:cNvSpPr>
            <p:nvPr/>
          </p:nvSpPr>
          <p:spPr bwMode="auto">
            <a:xfrm>
              <a:off x="8105976" y="1585005"/>
              <a:ext cx="629971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Telomere</a:t>
              </a:r>
              <a:endParaRPr lang="en-US" altLang="ja-JP" sz="1108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2" name="Rectangle 24"/>
            <p:cNvSpPr>
              <a:spLocks noChangeArrowheads="1"/>
            </p:cNvSpPr>
            <p:nvPr/>
          </p:nvSpPr>
          <p:spPr bwMode="auto">
            <a:xfrm>
              <a:off x="4055756" y="1491249"/>
              <a:ext cx="354259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PVT1</a:t>
              </a:r>
              <a:endParaRPr lang="en-US" altLang="ja-JP" sz="1108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3" name="Rectangle 25"/>
            <p:cNvSpPr>
              <a:spLocks noChangeArrowheads="1"/>
            </p:cNvSpPr>
            <p:nvPr/>
          </p:nvSpPr>
          <p:spPr bwMode="auto">
            <a:xfrm>
              <a:off x="3171310" y="1488765"/>
              <a:ext cx="315787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b="1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endParaRPr lang="en-US" altLang="ja-JP" sz="1108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4" name="Rectangle 27"/>
            <p:cNvSpPr>
              <a:spLocks noChangeArrowheads="1"/>
            </p:cNvSpPr>
            <p:nvPr/>
          </p:nvSpPr>
          <p:spPr bwMode="auto">
            <a:xfrm>
              <a:off x="1250364" y="2672612"/>
              <a:ext cx="2559037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1108" dirty="0" err="1">
                  <a:latin typeface="Arial" panose="020B0604020202020204" pitchFamily="34" charset="0"/>
                  <a:cs typeface="Arial" panose="020B0604020202020204" pitchFamily="34" charset="0"/>
                </a:rPr>
                <a:t>Vysis</a:t>
              </a:r>
              <a:r>
                <a:rPr lang="en-US" altLang="ja-JP" sz="1108" dirty="0">
                  <a:latin typeface="Arial" panose="020B0604020202020204" pitchFamily="34" charset="0"/>
                  <a:cs typeface="Arial" panose="020B0604020202020204" pitchFamily="34" charset="0"/>
                </a:rPr>
                <a:t> LSI</a:t>
              </a:r>
              <a:r>
                <a:rPr lang="en-US" altLang="ja-JP" sz="1108" i="1" dirty="0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r>
                <a:rPr lang="en-US" altLang="ja-JP" sz="1108" dirty="0">
                  <a:latin typeface="Arial" panose="020B0604020202020204" pitchFamily="34" charset="0"/>
                  <a:cs typeface="Arial" panose="020B0604020202020204" pitchFamily="34" charset="0"/>
                </a:rPr>
                <a:t>, 821kb</a:t>
              </a:r>
            </a:p>
          </p:txBody>
        </p:sp>
        <p:sp>
          <p:nvSpPr>
            <p:cNvPr id="4195" name="Rectangle 30"/>
            <p:cNvSpPr>
              <a:spLocks noChangeArrowheads="1"/>
            </p:cNvSpPr>
            <p:nvPr/>
          </p:nvSpPr>
          <p:spPr bwMode="auto">
            <a:xfrm>
              <a:off x="795338" y="1901591"/>
              <a:ext cx="322199" cy="170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8q24</a:t>
              </a:r>
              <a:endParaRPr lang="en-US" altLang="ja-JP" sz="2954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6" name="Freeform 31"/>
            <p:cNvSpPr>
              <a:spLocks/>
            </p:cNvSpPr>
            <p:nvPr/>
          </p:nvSpPr>
          <p:spPr bwMode="auto">
            <a:xfrm>
              <a:off x="785813" y="1470705"/>
              <a:ext cx="5710238" cy="17463"/>
            </a:xfrm>
            <a:custGeom>
              <a:avLst/>
              <a:gdLst>
                <a:gd name="T0" fmla="*/ 0 w 3597"/>
                <a:gd name="T1" fmla="*/ 0 h 11"/>
                <a:gd name="T2" fmla="*/ 2147483647 w 3597"/>
                <a:gd name="T3" fmla="*/ 2147483647 h 11"/>
                <a:gd name="T4" fmla="*/ 2147483647 w 3597"/>
                <a:gd name="T5" fmla="*/ 2147483647 h 11"/>
                <a:gd name="T6" fmla="*/ 0 w 3597"/>
                <a:gd name="T7" fmla="*/ 2147483647 h 11"/>
                <a:gd name="T8" fmla="*/ 0 w 3597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7"/>
                <a:gd name="T16" fmla="*/ 0 h 11"/>
                <a:gd name="T17" fmla="*/ 3597 w 359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7" h="11">
                  <a:moveTo>
                    <a:pt x="0" y="0"/>
                  </a:moveTo>
                  <a:lnTo>
                    <a:pt x="3597" y="1"/>
                  </a:lnTo>
                  <a:lnTo>
                    <a:pt x="3597" y="11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7" name="Freeform 32"/>
            <p:cNvSpPr>
              <a:spLocks/>
            </p:cNvSpPr>
            <p:nvPr/>
          </p:nvSpPr>
          <p:spPr bwMode="auto">
            <a:xfrm>
              <a:off x="4329113" y="1397680"/>
              <a:ext cx="14288" cy="82550"/>
            </a:xfrm>
            <a:custGeom>
              <a:avLst/>
              <a:gdLst>
                <a:gd name="T0" fmla="*/ 2147483647 w 9"/>
                <a:gd name="T1" fmla="*/ 0 h 52"/>
                <a:gd name="T2" fmla="*/ 2147483647 w 9"/>
                <a:gd name="T3" fmla="*/ 2147483647 h 52"/>
                <a:gd name="T4" fmla="*/ 2147483647 w 9"/>
                <a:gd name="T5" fmla="*/ 2147483647 h 52"/>
                <a:gd name="T6" fmla="*/ 0 w 9"/>
                <a:gd name="T7" fmla="*/ 0 h 52"/>
                <a:gd name="T8" fmla="*/ 2147483647 w 9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2"/>
                <a:gd name="T17" fmla="*/ 9 w 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2">
                  <a:moveTo>
                    <a:pt x="7" y="0"/>
                  </a:moveTo>
                  <a:lnTo>
                    <a:pt x="9" y="52"/>
                  </a:lnTo>
                  <a:lnTo>
                    <a:pt x="2" y="52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8" name="Freeform 33"/>
            <p:cNvSpPr>
              <a:spLocks/>
            </p:cNvSpPr>
            <p:nvPr/>
          </p:nvSpPr>
          <p:spPr bwMode="auto">
            <a:xfrm>
              <a:off x="2687638" y="1397680"/>
              <a:ext cx="11113" cy="82550"/>
            </a:xfrm>
            <a:custGeom>
              <a:avLst/>
              <a:gdLst>
                <a:gd name="T0" fmla="*/ 2147483647 w 7"/>
                <a:gd name="T1" fmla="*/ 0 h 52"/>
                <a:gd name="T2" fmla="*/ 2147483647 w 7"/>
                <a:gd name="T3" fmla="*/ 2147483647 h 52"/>
                <a:gd name="T4" fmla="*/ 2147483647 w 7"/>
                <a:gd name="T5" fmla="*/ 2147483647 h 52"/>
                <a:gd name="T6" fmla="*/ 0 w 7"/>
                <a:gd name="T7" fmla="*/ 0 h 52"/>
                <a:gd name="T8" fmla="*/ 2147483647 w 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2"/>
                <a:gd name="T17" fmla="*/ 7 w 7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2">
                  <a:moveTo>
                    <a:pt x="6" y="0"/>
                  </a:moveTo>
                  <a:lnTo>
                    <a:pt x="7" y="52"/>
                  </a:lnTo>
                  <a:lnTo>
                    <a:pt x="1" y="52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9" name="Rectangle 34"/>
            <p:cNvSpPr>
              <a:spLocks noChangeArrowheads="1"/>
            </p:cNvSpPr>
            <p:nvPr/>
          </p:nvSpPr>
          <p:spPr bwMode="auto">
            <a:xfrm>
              <a:off x="1862138" y="1397680"/>
              <a:ext cx="9525" cy="825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0" name="Freeform 35"/>
            <p:cNvSpPr>
              <a:spLocks/>
            </p:cNvSpPr>
            <p:nvPr/>
          </p:nvSpPr>
          <p:spPr bwMode="auto">
            <a:xfrm>
              <a:off x="5151438" y="1397680"/>
              <a:ext cx="14288" cy="82550"/>
            </a:xfrm>
            <a:custGeom>
              <a:avLst/>
              <a:gdLst>
                <a:gd name="T0" fmla="*/ 2147483647 w 9"/>
                <a:gd name="T1" fmla="*/ 0 h 52"/>
                <a:gd name="T2" fmla="*/ 2147483647 w 9"/>
                <a:gd name="T3" fmla="*/ 2147483647 h 52"/>
                <a:gd name="T4" fmla="*/ 2147483647 w 9"/>
                <a:gd name="T5" fmla="*/ 2147483647 h 52"/>
                <a:gd name="T6" fmla="*/ 0 w 9"/>
                <a:gd name="T7" fmla="*/ 0 h 52"/>
                <a:gd name="T8" fmla="*/ 2147483647 w 9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2"/>
                <a:gd name="T17" fmla="*/ 9 w 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2">
                  <a:moveTo>
                    <a:pt x="7" y="0"/>
                  </a:moveTo>
                  <a:lnTo>
                    <a:pt x="9" y="52"/>
                  </a:lnTo>
                  <a:lnTo>
                    <a:pt x="3" y="52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1" name="Freeform 36"/>
            <p:cNvSpPr>
              <a:spLocks/>
            </p:cNvSpPr>
            <p:nvPr/>
          </p:nvSpPr>
          <p:spPr bwMode="auto">
            <a:xfrm>
              <a:off x="5973763" y="1397680"/>
              <a:ext cx="12700" cy="82550"/>
            </a:xfrm>
            <a:custGeom>
              <a:avLst/>
              <a:gdLst>
                <a:gd name="T0" fmla="*/ 2147483647 w 8"/>
                <a:gd name="T1" fmla="*/ 0 h 52"/>
                <a:gd name="T2" fmla="*/ 2147483647 w 8"/>
                <a:gd name="T3" fmla="*/ 2147483647 h 52"/>
                <a:gd name="T4" fmla="*/ 2147483647 w 8"/>
                <a:gd name="T5" fmla="*/ 2147483647 h 52"/>
                <a:gd name="T6" fmla="*/ 0 w 8"/>
                <a:gd name="T7" fmla="*/ 0 h 52"/>
                <a:gd name="T8" fmla="*/ 2147483647 w 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52"/>
                <a:gd name="T17" fmla="*/ 8 w 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52">
                  <a:moveTo>
                    <a:pt x="6" y="0"/>
                  </a:moveTo>
                  <a:lnTo>
                    <a:pt x="8" y="52"/>
                  </a:lnTo>
                  <a:lnTo>
                    <a:pt x="2" y="52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2" name="Freeform 37"/>
            <p:cNvSpPr>
              <a:spLocks/>
            </p:cNvSpPr>
            <p:nvPr/>
          </p:nvSpPr>
          <p:spPr bwMode="auto">
            <a:xfrm>
              <a:off x="1036638" y="1397680"/>
              <a:ext cx="15875" cy="82550"/>
            </a:xfrm>
            <a:custGeom>
              <a:avLst/>
              <a:gdLst>
                <a:gd name="T0" fmla="*/ 2147483647 w 10"/>
                <a:gd name="T1" fmla="*/ 0 h 52"/>
                <a:gd name="T2" fmla="*/ 2147483647 w 10"/>
                <a:gd name="T3" fmla="*/ 2147483647 h 52"/>
                <a:gd name="T4" fmla="*/ 2147483647 w 10"/>
                <a:gd name="T5" fmla="*/ 2147483647 h 52"/>
                <a:gd name="T6" fmla="*/ 0 w 10"/>
                <a:gd name="T7" fmla="*/ 0 h 52"/>
                <a:gd name="T8" fmla="*/ 2147483647 w 10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52"/>
                <a:gd name="T17" fmla="*/ 10 w 1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52">
                  <a:moveTo>
                    <a:pt x="6" y="0"/>
                  </a:moveTo>
                  <a:lnTo>
                    <a:pt x="10" y="51"/>
                  </a:lnTo>
                  <a:lnTo>
                    <a:pt x="4" y="52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3" name="Rectangle 39"/>
            <p:cNvSpPr>
              <a:spLocks noChangeArrowheads="1"/>
            </p:cNvSpPr>
            <p:nvPr/>
          </p:nvSpPr>
          <p:spPr bwMode="auto">
            <a:xfrm>
              <a:off x="7412038" y="1392918"/>
              <a:ext cx="9525" cy="809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4" name="Freeform 40"/>
            <p:cNvSpPr>
              <a:spLocks noEditPoints="1"/>
            </p:cNvSpPr>
            <p:nvPr/>
          </p:nvSpPr>
          <p:spPr bwMode="auto">
            <a:xfrm>
              <a:off x="6578601" y="1454830"/>
              <a:ext cx="2016125" cy="47625"/>
            </a:xfrm>
            <a:custGeom>
              <a:avLst/>
              <a:gdLst>
                <a:gd name="T0" fmla="*/ 0 w 1270"/>
                <a:gd name="T1" fmla="*/ 2147483647 h 30"/>
                <a:gd name="T2" fmla="*/ 2147483647 w 1270"/>
                <a:gd name="T3" fmla="*/ 2147483647 h 30"/>
                <a:gd name="T4" fmla="*/ 2147483647 w 1270"/>
                <a:gd name="T5" fmla="*/ 2147483647 h 30"/>
                <a:gd name="T6" fmla="*/ 0 w 1270"/>
                <a:gd name="T7" fmla="*/ 2147483647 h 30"/>
                <a:gd name="T8" fmla="*/ 0 w 1270"/>
                <a:gd name="T9" fmla="*/ 2147483647 h 30"/>
                <a:gd name="T10" fmla="*/ 2147483647 w 1270"/>
                <a:gd name="T11" fmla="*/ 2147483647 h 30"/>
                <a:gd name="T12" fmla="*/ 2147483647 w 1270"/>
                <a:gd name="T13" fmla="*/ 2147483647 h 30"/>
                <a:gd name="T14" fmla="*/ 2147483647 w 1270"/>
                <a:gd name="T15" fmla="*/ 2147483647 h 30"/>
                <a:gd name="T16" fmla="*/ 2147483647 w 1270"/>
                <a:gd name="T17" fmla="*/ 0 h 30"/>
                <a:gd name="T18" fmla="*/ 2147483647 w 1270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70"/>
                <a:gd name="T31" fmla="*/ 0 h 30"/>
                <a:gd name="T32" fmla="*/ 1270 w 1270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70" h="30">
                  <a:moveTo>
                    <a:pt x="0" y="21"/>
                  </a:moveTo>
                  <a:lnTo>
                    <a:pt x="1235" y="20"/>
                  </a:lnTo>
                  <a:lnTo>
                    <a:pt x="1235" y="10"/>
                  </a:lnTo>
                  <a:lnTo>
                    <a:pt x="0" y="11"/>
                  </a:lnTo>
                  <a:lnTo>
                    <a:pt x="0" y="21"/>
                  </a:lnTo>
                  <a:close/>
                  <a:moveTo>
                    <a:pt x="1235" y="15"/>
                  </a:moveTo>
                  <a:lnTo>
                    <a:pt x="1218" y="30"/>
                  </a:lnTo>
                  <a:lnTo>
                    <a:pt x="1270" y="15"/>
                  </a:lnTo>
                  <a:lnTo>
                    <a:pt x="1217" y="0"/>
                  </a:lnTo>
                  <a:lnTo>
                    <a:pt x="123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5" name="Freeform 63"/>
            <p:cNvSpPr>
              <a:spLocks/>
            </p:cNvSpPr>
            <p:nvPr/>
          </p:nvSpPr>
          <p:spPr bwMode="auto">
            <a:xfrm>
              <a:off x="6400801" y="1394505"/>
              <a:ext cx="187325" cy="163513"/>
            </a:xfrm>
            <a:custGeom>
              <a:avLst/>
              <a:gdLst>
                <a:gd name="T0" fmla="*/ 2147483647 w 118"/>
                <a:gd name="T1" fmla="*/ 0 h 103"/>
                <a:gd name="T2" fmla="*/ 0 w 118"/>
                <a:gd name="T3" fmla="*/ 2147483647 h 103"/>
                <a:gd name="T4" fmla="*/ 2147483647 w 118"/>
                <a:gd name="T5" fmla="*/ 2147483647 h 103"/>
                <a:gd name="T6" fmla="*/ 2147483647 w 118"/>
                <a:gd name="T7" fmla="*/ 2147483647 h 103"/>
                <a:gd name="T8" fmla="*/ 2147483647 w 118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"/>
                <a:gd name="T16" fmla="*/ 0 h 103"/>
                <a:gd name="T17" fmla="*/ 118 w 118"/>
                <a:gd name="T18" fmla="*/ 103 h 1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" h="103">
                  <a:moveTo>
                    <a:pt x="102" y="0"/>
                  </a:moveTo>
                  <a:lnTo>
                    <a:pt x="0" y="98"/>
                  </a:lnTo>
                  <a:lnTo>
                    <a:pt x="16" y="103"/>
                  </a:lnTo>
                  <a:lnTo>
                    <a:pt x="118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6" name="Freeform 64"/>
            <p:cNvSpPr>
              <a:spLocks/>
            </p:cNvSpPr>
            <p:nvPr/>
          </p:nvSpPr>
          <p:spPr bwMode="auto">
            <a:xfrm>
              <a:off x="6483351" y="1394505"/>
              <a:ext cx="190500" cy="163513"/>
            </a:xfrm>
            <a:custGeom>
              <a:avLst/>
              <a:gdLst>
                <a:gd name="T0" fmla="*/ 2147483647 w 120"/>
                <a:gd name="T1" fmla="*/ 0 h 103"/>
                <a:gd name="T2" fmla="*/ 0 w 120"/>
                <a:gd name="T3" fmla="*/ 2147483647 h 103"/>
                <a:gd name="T4" fmla="*/ 2147483647 w 120"/>
                <a:gd name="T5" fmla="*/ 2147483647 h 103"/>
                <a:gd name="T6" fmla="*/ 2147483647 w 120"/>
                <a:gd name="T7" fmla="*/ 2147483647 h 103"/>
                <a:gd name="T8" fmla="*/ 2147483647 w 120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"/>
                <a:gd name="T16" fmla="*/ 0 h 103"/>
                <a:gd name="T17" fmla="*/ 120 w 120"/>
                <a:gd name="T18" fmla="*/ 103 h 1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" h="103">
                  <a:moveTo>
                    <a:pt x="104" y="0"/>
                  </a:moveTo>
                  <a:lnTo>
                    <a:pt x="0" y="98"/>
                  </a:lnTo>
                  <a:lnTo>
                    <a:pt x="16" y="103"/>
                  </a:lnTo>
                  <a:lnTo>
                    <a:pt x="120" y="6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7" name="Rectangle 65"/>
            <p:cNvSpPr>
              <a:spLocks noChangeArrowheads="1"/>
            </p:cNvSpPr>
            <p:nvPr/>
          </p:nvSpPr>
          <p:spPr bwMode="auto">
            <a:xfrm>
              <a:off x="6578601" y="1833880"/>
              <a:ext cx="2016125" cy="1587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8" name="Freeform 66"/>
            <p:cNvSpPr>
              <a:spLocks/>
            </p:cNvSpPr>
            <p:nvPr/>
          </p:nvSpPr>
          <p:spPr bwMode="auto">
            <a:xfrm>
              <a:off x="6427309" y="1756092"/>
              <a:ext cx="185738" cy="161925"/>
            </a:xfrm>
            <a:custGeom>
              <a:avLst/>
              <a:gdLst>
                <a:gd name="T0" fmla="*/ 2147483647 w 117"/>
                <a:gd name="T1" fmla="*/ 0 h 102"/>
                <a:gd name="T2" fmla="*/ 0 w 117"/>
                <a:gd name="T3" fmla="*/ 2147483647 h 102"/>
                <a:gd name="T4" fmla="*/ 2147483647 w 117"/>
                <a:gd name="T5" fmla="*/ 2147483647 h 102"/>
                <a:gd name="T6" fmla="*/ 2147483647 w 117"/>
                <a:gd name="T7" fmla="*/ 2147483647 h 102"/>
                <a:gd name="T8" fmla="*/ 2147483647 w 117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02"/>
                <a:gd name="T17" fmla="*/ 117 w 117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02">
                  <a:moveTo>
                    <a:pt x="102" y="0"/>
                  </a:moveTo>
                  <a:lnTo>
                    <a:pt x="0" y="97"/>
                  </a:lnTo>
                  <a:lnTo>
                    <a:pt x="15" y="102"/>
                  </a:lnTo>
                  <a:lnTo>
                    <a:pt x="117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9" name="Freeform 67"/>
            <p:cNvSpPr>
              <a:spLocks/>
            </p:cNvSpPr>
            <p:nvPr/>
          </p:nvSpPr>
          <p:spPr bwMode="auto">
            <a:xfrm>
              <a:off x="6509859" y="1748155"/>
              <a:ext cx="188913" cy="161925"/>
            </a:xfrm>
            <a:custGeom>
              <a:avLst/>
              <a:gdLst>
                <a:gd name="T0" fmla="*/ 2147483647 w 119"/>
                <a:gd name="T1" fmla="*/ 0 h 102"/>
                <a:gd name="T2" fmla="*/ 0 w 119"/>
                <a:gd name="T3" fmla="*/ 2147483647 h 102"/>
                <a:gd name="T4" fmla="*/ 2147483647 w 119"/>
                <a:gd name="T5" fmla="*/ 2147483647 h 102"/>
                <a:gd name="T6" fmla="*/ 2147483647 w 119"/>
                <a:gd name="T7" fmla="*/ 2147483647 h 102"/>
                <a:gd name="T8" fmla="*/ 2147483647 w 119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102"/>
                <a:gd name="T17" fmla="*/ 119 w 119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102">
                  <a:moveTo>
                    <a:pt x="104" y="0"/>
                  </a:moveTo>
                  <a:lnTo>
                    <a:pt x="0" y="97"/>
                  </a:lnTo>
                  <a:lnTo>
                    <a:pt x="15" y="102"/>
                  </a:lnTo>
                  <a:lnTo>
                    <a:pt x="119" y="5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0" name="Freeform 68"/>
            <p:cNvSpPr>
              <a:spLocks/>
            </p:cNvSpPr>
            <p:nvPr/>
          </p:nvSpPr>
          <p:spPr bwMode="auto">
            <a:xfrm>
              <a:off x="785813" y="1840230"/>
              <a:ext cx="5710238" cy="17463"/>
            </a:xfrm>
            <a:custGeom>
              <a:avLst/>
              <a:gdLst>
                <a:gd name="T0" fmla="*/ 0 w 3597"/>
                <a:gd name="T1" fmla="*/ 0 h 11"/>
                <a:gd name="T2" fmla="*/ 2147483647 w 3597"/>
                <a:gd name="T3" fmla="*/ 2147483647 h 11"/>
                <a:gd name="T4" fmla="*/ 2147483647 w 3597"/>
                <a:gd name="T5" fmla="*/ 2147483647 h 11"/>
                <a:gd name="T6" fmla="*/ 0 w 3597"/>
                <a:gd name="T7" fmla="*/ 2147483647 h 11"/>
                <a:gd name="T8" fmla="*/ 0 w 3597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7"/>
                <a:gd name="T16" fmla="*/ 0 h 11"/>
                <a:gd name="T17" fmla="*/ 3597 w 359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7" h="11">
                  <a:moveTo>
                    <a:pt x="0" y="0"/>
                  </a:moveTo>
                  <a:lnTo>
                    <a:pt x="3597" y="1"/>
                  </a:lnTo>
                  <a:lnTo>
                    <a:pt x="3597" y="11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 flipV="1">
              <a:off x="2498974" y="1155974"/>
              <a:ext cx="3984565" cy="60305"/>
            </a:xfrm>
            <a:custGeom>
              <a:avLst/>
              <a:gdLst>
                <a:gd name="T0" fmla="*/ 0 w 600"/>
                <a:gd name="T1" fmla="*/ 0 h 25"/>
                <a:gd name="T2" fmla="*/ 600 w 600"/>
                <a:gd name="T3" fmla="*/ 0 h 25"/>
                <a:gd name="T4" fmla="*/ 600 w 600"/>
                <a:gd name="T5" fmla="*/ 25 h 25"/>
                <a:gd name="T6" fmla="*/ 0 w 600"/>
                <a:gd name="T7" fmla="*/ 24 h 25"/>
                <a:gd name="T8" fmla="*/ 0 w 60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0" h="25">
                  <a:moveTo>
                    <a:pt x="0" y="0"/>
                  </a:moveTo>
                  <a:lnTo>
                    <a:pt x="600" y="0"/>
                  </a:lnTo>
                  <a:lnTo>
                    <a:pt x="600" y="25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Rectangle 27"/>
            <p:cNvSpPr>
              <a:spLocks noChangeArrowheads="1"/>
            </p:cNvSpPr>
            <p:nvPr/>
          </p:nvSpPr>
          <p:spPr bwMode="auto">
            <a:xfrm>
              <a:off x="3134650" y="940579"/>
              <a:ext cx="3157867" cy="170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altLang="ja-JP" sz="1108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The amplicon determined by array-CGH (1,462</a:t>
              </a:r>
              <a:r>
                <a:rPr lang="ja-JP" altLang="ja-JP" sz="1108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kb</a:t>
              </a:r>
              <a:r>
                <a:rPr lang="en-US" altLang="ja-JP" sz="1108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)</a:t>
              </a:r>
              <a:endParaRPr lang="ja-JP" altLang="ja-JP" sz="1108" dirty="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8" name="Freeform 66"/>
            <p:cNvSpPr>
              <a:spLocks/>
            </p:cNvSpPr>
            <p:nvPr/>
          </p:nvSpPr>
          <p:spPr bwMode="auto">
            <a:xfrm>
              <a:off x="6400990" y="1098842"/>
              <a:ext cx="185735" cy="161872"/>
            </a:xfrm>
            <a:custGeom>
              <a:avLst/>
              <a:gdLst>
                <a:gd name="T0" fmla="*/ 102 w 117"/>
                <a:gd name="T1" fmla="*/ 0 h 102"/>
                <a:gd name="T2" fmla="*/ 0 w 117"/>
                <a:gd name="T3" fmla="*/ 97 h 102"/>
                <a:gd name="T4" fmla="*/ 15 w 117"/>
                <a:gd name="T5" fmla="*/ 102 h 102"/>
                <a:gd name="T6" fmla="*/ 117 w 117"/>
                <a:gd name="T7" fmla="*/ 5 h 102"/>
                <a:gd name="T8" fmla="*/ 102 w 117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2">
                  <a:moveTo>
                    <a:pt x="102" y="0"/>
                  </a:moveTo>
                  <a:lnTo>
                    <a:pt x="0" y="97"/>
                  </a:lnTo>
                  <a:lnTo>
                    <a:pt x="15" y="102"/>
                  </a:lnTo>
                  <a:lnTo>
                    <a:pt x="117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6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sz="1662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6480364" y="1103604"/>
              <a:ext cx="185735" cy="161872"/>
            </a:xfrm>
            <a:custGeom>
              <a:avLst/>
              <a:gdLst>
                <a:gd name="T0" fmla="*/ 102 w 117"/>
                <a:gd name="T1" fmla="*/ 0 h 102"/>
                <a:gd name="T2" fmla="*/ 0 w 117"/>
                <a:gd name="T3" fmla="*/ 97 h 102"/>
                <a:gd name="T4" fmla="*/ 15 w 117"/>
                <a:gd name="T5" fmla="*/ 102 h 102"/>
                <a:gd name="T6" fmla="*/ 117 w 117"/>
                <a:gd name="T7" fmla="*/ 5 h 102"/>
                <a:gd name="T8" fmla="*/ 102 w 117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2">
                  <a:moveTo>
                    <a:pt x="102" y="0"/>
                  </a:moveTo>
                  <a:lnTo>
                    <a:pt x="0" y="97"/>
                  </a:lnTo>
                  <a:lnTo>
                    <a:pt x="15" y="102"/>
                  </a:lnTo>
                  <a:lnTo>
                    <a:pt x="117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6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auto">
            <a:xfrm flipV="1">
              <a:off x="6578787" y="1152800"/>
              <a:ext cx="407982" cy="60305"/>
            </a:xfrm>
            <a:custGeom>
              <a:avLst/>
              <a:gdLst>
                <a:gd name="T0" fmla="*/ 0 w 600"/>
                <a:gd name="T1" fmla="*/ 0 h 25"/>
                <a:gd name="T2" fmla="*/ 600 w 600"/>
                <a:gd name="T3" fmla="*/ 0 h 25"/>
                <a:gd name="T4" fmla="*/ 600 w 600"/>
                <a:gd name="T5" fmla="*/ 25 h 25"/>
                <a:gd name="T6" fmla="*/ 0 w 600"/>
                <a:gd name="T7" fmla="*/ 24 h 25"/>
                <a:gd name="T8" fmla="*/ 0 w 60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0" h="25">
                  <a:moveTo>
                    <a:pt x="0" y="0"/>
                  </a:moveTo>
                  <a:lnTo>
                    <a:pt x="600" y="0"/>
                  </a:lnTo>
                  <a:lnTo>
                    <a:pt x="600" y="25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83" name="直線コネクタ 1182"/>
            <p:cNvCxnSpPr/>
            <p:nvPr/>
          </p:nvCxnSpPr>
          <p:spPr>
            <a:xfrm>
              <a:off x="3297475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/>
            <p:nvPr/>
          </p:nvCxnSpPr>
          <p:spPr>
            <a:xfrm>
              <a:off x="3335574" y="1776485"/>
              <a:ext cx="0" cy="1475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/>
            <p:nvPr/>
          </p:nvCxnSpPr>
          <p:spPr>
            <a:xfrm>
              <a:off x="3370499" y="1773311"/>
              <a:ext cx="0" cy="1475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/>
            <p:cNvCxnSpPr/>
            <p:nvPr/>
          </p:nvCxnSpPr>
          <p:spPr>
            <a:xfrm>
              <a:off x="4661116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/>
            <p:cNvCxnSpPr/>
            <p:nvPr/>
          </p:nvCxnSpPr>
          <p:spPr>
            <a:xfrm>
              <a:off x="3538771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>
              <a:off x="3780068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>
              <a:off x="3943577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/>
            <p:cNvCxnSpPr/>
            <p:nvPr/>
          </p:nvCxnSpPr>
          <p:spPr>
            <a:xfrm>
              <a:off x="4142012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>
              <a:off x="4307110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>
              <a:off x="4340446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>
              <a:off x="4773828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/>
            <p:nvPr/>
          </p:nvCxnSpPr>
          <p:spPr>
            <a:xfrm>
              <a:off x="4808752" y="1778071"/>
              <a:ext cx="0" cy="147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/>
            <p:cNvCxnSpPr/>
            <p:nvPr/>
          </p:nvCxnSpPr>
          <p:spPr>
            <a:xfrm>
              <a:off x="3570521" y="1863768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>
              <a:off x="3972152" y="1860594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>
              <a:off x="4180112" y="1860594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>
              <a:off x="4403945" y="1860594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>
              <a:off x="4369021" y="1860594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>
              <a:off x="4700804" y="1860594"/>
              <a:ext cx="0" cy="14759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4" name="テキスト ボックス 68"/>
            <p:cNvSpPr txBox="1">
              <a:spLocks noChangeArrowheads="1"/>
            </p:cNvSpPr>
            <p:nvPr/>
          </p:nvSpPr>
          <p:spPr bwMode="auto">
            <a:xfrm>
              <a:off x="3175156" y="1944680"/>
              <a:ext cx="807814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miR-1204</a:t>
              </a:r>
              <a:endParaRPr lang="ja-JP" altLang="en-US" sz="799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右中かっこ 117"/>
            <p:cNvSpPr/>
            <p:nvPr/>
          </p:nvSpPr>
          <p:spPr>
            <a:xfrm>
              <a:off x="4948450" y="1895508"/>
              <a:ext cx="328607" cy="623685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6" name="テキスト ボックス 119"/>
            <p:cNvSpPr txBox="1">
              <a:spLocks noChangeArrowheads="1"/>
            </p:cNvSpPr>
            <p:nvPr/>
          </p:nvSpPr>
          <p:spPr bwMode="auto">
            <a:xfrm>
              <a:off x="5281820" y="2090708"/>
              <a:ext cx="2701339" cy="26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microRNAs encoded in the </a:t>
              </a:r>
              <a:r>
                <a:rPr lang="en-US" altLang="ja-JP" sz="1108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PVT1 </a:t>
              </a:r>
              <a:r>
                <a:rPr lang="en-US" altLang="ja-JP" sz="1108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endParaRPr lang="ja-JP" altLang="en-US" sz="110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右中かっこ 120"/>
            <p:cNvSpPr/>
            <p:nvPr/>
          </p:nvSpPr>
          <p:spPr>
            <a:xfrm rot="16200000">
              <a:off x="3299072" y="1679664"/>
              <a:ext cx="63479" cy="9524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右中かっこ 121"/>
            <p:cNvSpPr/>
            <p:nvPr/>
          </p:nvSpPr>
          <p:spPr>
            <a:xfrm rot="16200000">
              <a:off x="4138852" y="1054050"/>
              <a:ext cx="93632" cy="136681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9" name="Rectangle 5"/>
            <p:cNvSpPr>
              <a:spLocks noChangeArrowheads="1"/>
            </p:cNvSpPr>
            <p:nvPr/>
          </p:nvSpPr>
          <p:spPr bwMode="auto">
            <a:xfrm>
              <a:off x="2492254" y="1255168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128.6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0" name="Rectangle 5"/>
            <p:cNvSpPr>
              <a:spLocks noChangeArrowheads="1"/>
            </p:cNvSpPr>
            <p:nvPr/>
          </p:nvSpPr>
          <p:spPr bwMode="auto">
            <a:xfrm>
              <a:off x="1662880" y="1255168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128.4 Mb</a:t>
              </a:r>
              <a:endParaRPr lang="en-US" altLang="ja-JP" sz="92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1" name="Rectangle 5"/>
            <p:cNvSpPr>
              <a:spLocks noChangeArrowheads="1"/>
            </p:cNvSpPr>
            <p:nvPr/>
          </p:nvSpPr>
          <p:spPr bwMode="auto">
            <a:xfrm>
              <a:off x="833506" y="1255168"/>
              <a:ext cx="501732" cy="14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923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128.2 Mb</a:t>
              </a:r>
              <a:endParaRPr lang="en-US" altLang="ja-JP" sz="92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2" name="テキスト ボックス 80"/>
            <p:cNvSpPr txBox="1">
              <a:spLocks noChangeArrowheads="1"/>
            </p:cNvSpPr>
            <p:nvPr/>
          </p:nvSpPr>
          <p:spPr bwMode="auto">
            <a:xfrm>
              <a:off x="3545388" y="2045324"/>
              <a:ext cx="807814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miR-1205</a:t>
              </a:r>
              <a:endParaRPr lang="ja-JP" altLang="en-US" sz="799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3" name="テキスト ボックス 82"/>
            <p:cNvSpPr txBox="1">
              <a:spLocks noChangeArrowheads="1"/>
            </p:cNvSpPr>
            <p:nvPr/>
          </p:nvSpPr>
          <p:spPr bwMode="auto">
            <a:xfrm>
              <a:off x="3762628" y="2128716"/>
              <a:ext cx="807814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miR-1206</a:t>
              </a:r>
              <a:endParaRPr lang="ja-JP" altLang="en-US" sz="799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4" name="テキスト ボックス 83"/>
            <p:cNvSpPr txBox="1">
              <a:spLocks noChangeArrowheads="1"/>
            </p:cNvSpPr>
            <p:nvPr/>
          </p:nvSpPr>
          <p:spPr bwMode="auto">
            <a:xfrm>
              <a:off x="3916527" y="2237986"/>
              <a:ext cx="900375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miR-1207-5p</a:t>
              </a:r>
              <a:endParaRPr lang="ja-JP" altLang="en-US" sz="799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5" name="テキスト ボックス 95"/>
            <p:cNvSpPr txBox="1">
              <a:spLocks noChangeArrowheads="1"/>
            </p:cNvSpPr>
            <p:nvPr/>
          </p:nvSpPr>
          <p:spPr bwMode="auto">
            <a:xfrm>
              <a:off x="3965763" y="2346152"/>
              <a:ext cx="900375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miR-1207-3p</a:t>
              </a:r>
              <a:endParaRPr lang="ja-JP" altLang="en-US" sz="799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6" name="テキスト ボックス 96"/>
            <p:cNvSpPr txBox="1">
              <a:spLocks noChangeArrowheads="1"/>
            </p:cNvSpPr>
            <p:nvPr/>
          </p:nvSpPr>
          <p:spPr bwMode="auto">
            <a:xfrm>
              <a:off x="4304571" y="1990145"/>
              <a:ext cx="900375" cy="21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799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miR-1208</a:t>
              </a:r>
              <a:endParaRPr lang="ja-JP" altLang="en-US" sz="799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7" name="テキスト ボックス 93"/>
            <p:cNvSpPr txBox="1">
              <a:spLocks noChangeArrowheads="1"/>
            </p:cNvSpPr>
            <p:nvPr/>
          </p:nvSpPr>
          <p:spPr bwMode="auto">
            <a:xfrm>
              <a:off x="332151" y="279959"/>
              <a:ext cx="268351" cy="319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477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ja-JP" altLang="en-US" sz="147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48" name="Picture 4" descr="http://www.ncbi.nlm.nih.gov/projects/sviewer/ncfetch.cgi?key=NCID_1_486022_130.14.22.10_9145_1346117558_28588227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187" t="3545" r="-1791"/>
            <a:stretch>
              <a:fillRect/>
            </a:stretch>
          </p:blipFill>
          <p:spPr bwMode="auto">
            <a:xfrm rot="-5400000">
              <a:off x="5638242" y="-1759868"/>
              <a:ext cx="193755" cy="4496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5" name="直線コネクタ 214"/>
            <p:cNvCxnSpPr/>
            <p:nvPr/>
          </p:nvCxnSpPr>
          <p:spPr>
            <a:xfrm>
              <a:off x="3824517" y="2728675"/>
              <a:ext cx="765163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50" name="正方形/長方形 216"/>
            <p:cNvSpPr>
              <a:spLocks noChangeArrowheads="1"/>
            </p:cNvSpPr>
            <p:nvPr/>
          </p:nvSpPr>
          <p:spPr bwMode="auto">
            <a:xfrm>
              <a:off x="3748409" y="2736995"/>
              <a:ext cx="971726" cy="26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8" dirty="0">
                  <a:latin typeface="Arial" panose="020B0604020202020204" pitchFamily="34" charset="0"/>
                  <a:cs typeface="Arial" panose="020B0604020202020204" pitchFamily="34" charset="0"/>
                </a:rPr>
                <a:t>RP11-55J15</a:t>
              </a:r>
              <a:endParaRPr lang="ja-JP" altLang="en-US" sz="1108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99" name="Text Box 104"/>
          <p:cNvSpPr txBox="1">
            <a:spLocks noChangeArrowheads="1"/>
          </p:cNvSpPr>
          <p:nvPr/>
        </p:nvSpPr>
        <p:spPr bwMode="auto">
          <a:xfrm>
            <a:off x="2072754" y="3709302"/>
            <a:ext cx="1388522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292" b="1" dirty="0">
                <a:latin typeface="Arial" panose="020B0604020202020204" pitchFamily="34" charset="0"/>
                <a:cs typeface="Arial" panose="020B0604020202020204" pitchFamily="34" charset="0"/>
              </a:rPr>
              <a:t>Chromosome 6</a:t>
            </a:r>
          </a:p>
        </p:txBody>
      </p:sp>
      <p:sp>
        <p:nvSpPr>
          <p:cNvPr id="4100" name="Line 187"/>
          <p:cNvSpPr>
            <a:spLocks noChangeShapeType="1"/>
          </p:cNvSpPr>
          <p:nvPr/>
        </p:nvSpPr>
        <p:spPr bwMode="auto">
          <a:xfrm>
            <a:off x="4232275" y="3994138"/>
            <a:ext cx="0" cy="9999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Line 188"/>
          <p:cNvSpPr>
            <a:spLocks noChangeShapeType="1"/>
          </p:cNvSpPr>
          <p:nvPr/>
        </p:nvSpPr>
        <p:spPr bwMode="auto">
          <a:xfrm>
            <a:off x="4205287" y="3994138"/>
            <a:ext cx="0" cy="9999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2" name="Line 189"/>
          <p:cNvSpPr>
            <a:spLocks noChangeShapeType="1"/>
          </p:cNvSpPr>
          <p:nvPr/>
        </p:nvSpPr>
        <p:spPr bwMode="auto">
          <a:xfrm flipH="1">
            <a:off x="793751" y="4089374"/>
            <a:ext cx="3429001" cy="192054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3" name="Line 192"/>
          <p:cNvSpPr>
            <a:spLocks noChangeShapeType="1"/>
          </p:cNvSpPr>
          <p:nvPr/>
        </p:nvSpPr>
        <p:spPr bwMode="auto">
          <a:xfrm>
            <a:off x="4254501" y="4089372"/>
            <a:ext cx="4276725" cy="18411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64213" y="4563952"/>
            <a:ext cx="456856" cy="14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969" b="1" dirty="0">
                <a:latin typeface="Arial" panose="020B0604020202020204" pitchFamily="34" charset="0"/>
                <a:cs typeface="Arial" panose="020B0604020202020204" pitchFamily="34" charset="0"/>
              </a:rPr>
              <a:t>27.9 Mb</a:t>
            </a:r>
          </a:p>
        </p:txBody>
      </p:sp>
      <p:sp>
        <p:nvSpPr>
          <p:cNvPr id="4105" name="Rectangle 15"/>
          <p:cNvSpPr>
            <a:spLocks noChangeArrowheads="1"/>
          </p:cNvSpPr>
          <p:nvPr/>
        </p:nvSpPr>
        <p:spPr bwMode="auto">
          <a:xfrm>
            <a:off x="7234239" y="4563952"/>
            <a:ext cx="456856" cy="14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969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35.0 Mb</a:t>
            </a:r>
            <a:endParaRPr lang="en-US" altLang="ja-JP" sz="969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6" name="Rectangle 22"/>
          <p:cNvSpPr>
            <a:spLocks noChangeArrowheads="1"/>
          </p:cNvSpPr>
          <p:nvPr/>
        </p:nvSpPr>
        <p:spPr bwMode="auto">
          <a:xfrm>
            <a:off x="8023226" y="4894095"/>
            <a:ext cx="8608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Centromere</a:t>
            </a:r>
            <a:endParaRPr lang="en-US" altLang="ja-JP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7" name="Rectangle 23"/>
          <p:cNvSpPr>
            <a:spLocks noChangeArrowheads="1"/>
          </p:cNvSpPr>
          <p:nvPr/>
        </p:nvSpPr>
        <p:spPr bwMode="auto">
          <a:xfrm>
            <a:off x="504825" y="4897269"/>
            <a:ext cx="6714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Telomere</a:t>
            </a:r>
            <a:endParaRPr lang="en-US" altLang="ja-JP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8" name="Rectangle 30"/>
          <p:cNvSpPr>
            <a:spLocks noChangeArrowheads="1"/>
          </p:cNvSpPr>
          <p:nvPr/>
        </p:nvSpPr>
        <p:spPr bwMode="auto">
          <a:xfrm>
            <a:off x="787400" y="5375024"/>
            <a:ext cx="440826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6p22.2</a:t>
            </a:r>
            <a:endParaRPr lang="en-US" altLang="ja-JP" sz="295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9" name="Freeform 31"/>
          <p:cNvSpPr>
            <a:spLocks/>
          </p:cNvSpPr>
          <p:nvPr/>
        </p:nvSpPr>
        <p:spPr bwMode="auto">
          <a:xfrm>
            <a:off x="777874" y="4782991"/>
            <a:ext cx="6083300" cy="17460"/>
          </a:xfrm>
          <a:custGeom>
            <a:avLst/>
            <a:gdLst>
              <a:gd name="T0" fmla="*/ 0 w 3597"/>
              <a:gd name="T1" fmla="*/ 0 h 11"/>
              <a:gd name="T2" fmla="*/ 2147483647 w 3597"/>
              <a:gd name="T3" fmla="*/ 2147483647 h 11"/>
              <a:gd name="T4" fmla="*/ 2147483647 w 3597"/>
              <a:gd name="T5" fmla="*/ 2147483647 h 11"/>
              <a:gd name="T6" fmla="*/ 0 w 3597"/>
              <a:gd name="T7" fmla="*/ 2147483647 h 11"/>
              <a:gd name="T8" fmla="*/ 0 w 3597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97"/>
              <a:gd name="T16" fmla="*/ 0 h 11"/>
              <a:gd name="T17" fmla="*/ 3597 w 3597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97" h="11">
                <a:moveTo>
                  <a:pt x="0" y="0"/>
                </a:moveTo>
                <a:lnTo>
                  <a:pt x="3597" y="1"/>
                </a:lnTo>
                <a:lnTo>
                  <a:pt x="3597" y="11"/>
                </a:lnTo>
                <a:lnTo>
                  <a:pt x="0" y="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0" name="Rectangle 34"/>
          <p:cNvSpPr>
            <a:spLocks noChangeArrowheads="1"/>
          </p:cNvSpPr>
          <p:nvPr/>
        </p:nvSpPr>
        <p:spPr bwMode="auto">
          <a:xfrm>
            <a:off x="1892302" y="4709976"/>
            <a:ext cx="9525" cy="82536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1" name="Freeform 36"/>
          <p:cNvSpPr>
            <a:spLocks/>
          </p:cNvSpPr>
          <p:nvPr/>
        </p:nvSpPr>
        <p:spPr bwMode="auto">
          <a:xfrm>
            <a:off x="5965825" y="4709976"/>
            <a:ext cx="12700" cy="82536"/>
          </a:xfrm>
          <a:custGeom>
            <a:avLst/>
            <a:gdLst>
              <a:gd name="T0" fmla="*/ 2147483647 w 8"/>
              <a:gd name="T1" fmla="*/ 0 h 52"/>
              <a:gd name="T2" fmla="*/ 2147483647 w 8"/>
              <a:gd name="T3" fmla="*/ 2147483647 h 52"/>
              <a:gd name="T4" fmla="*/ 2147483647 w 8"/>
              <a:gd name="T5" fmla="*/ 2147483647 h 52"/>
              <a:gd name="T6" fmla="*/ 0 w 8"/>
              <a:gd name="T7" fmla="*/ 0 h 52"/>
              <a:gd name="T8" fmla="*/ 2147483647 w 8"/>
              <a:gd name="T9" fmla="*/ 0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52"/>
              <a:gd name="T17" fmla="*/ 8 w 8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52">
                <a:moveTo>
                  <a:pt x="6" y="0"/>
                </a:moveTo>
                <a:lnTo>
                  <a:pt x="8" y="52"/>
                </a:lnTo>
                <a:lnTo>
                  <a:pt x="2" y="52"/>
                </a:lnTo>
                <a:lnTo>
                  <a:pt x="0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2" name="Rectangle 39"/>
          <p:cNvSpPr>
            <a:spLocks noChangeArrowheads="1"/>
          </p:cNvSpPr>
          <p:nvPr/>
        </p:nvSpPr>
        <p:spPr bwMode="auto">
          <a:xfrm>
            <a:off x="7400927" y="4705215"/>
            <a:ext cx="9525" cy="8094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3" name="Freeform 40"/>
          <p:cNvSpPr>
            <a:spLocks noEditPoints="1"/>
          </p:cNvSpPr>
          <p:nvPr/>
        </p:nvSpPr>
        <p:spPr bwMode="auto">
          <a:xfrm>
            <a:off x="6958013" y="4768706"/>
            <a:ext cx="1628775" cy="46029"/>
          </a:xfrm>
          <a:custGeom>
            <a:avLst/>
            <a:gdLst>
              <a:gd name="T0" fmla="*/ 0 w 1270"/>
              <a:gd name="T1" fmla="*/ 2147483647 h 30"/>
              <a:gd name="T2" fmla="*/ 2147483647 w 1270"/>
              <a:gd name="T3" fmla="*/ 2147483647 h 30"/>
              <a:gd name="T4" fmla="*/ 2147483647 w 1270"/>
              <a:gd name="T5" fmla="*/ 2147483647 h 30"/>
              <a:gd name="T6" fmla="*/ 0 w 1270"/>
              <a:gd name="T7" fmla="*/ 2147483647 h 30"/>
              <a:gd name="T8" fmla="*/ 0 w 1270"/>
              <a:gd name="T9" fmla="*/ 2147483647 h 30"/>
              <a:gd name="T10" fmla="*/ 2147483647 w 1270"/>
              <a:gd name="T11" fmla="*/ 2147483647 h 30"/>
              <a:gd name="T12" fmla="*/ 2147483647 w 1270"/>
              <a:gd name="T13" fmla="*/ 2147483647 h 30"/>
              <a:gd name="T14" fmla="*/ 2147483647 w 1270"/>
              <a:gd name="T15" fmla="*/ 2147483647 h 30"/>
              <a:gd name="T16" fmla="*/ 2147483647 w 1270"/>
              <a:gd name="T17" fmla="*/ 0 h 30"/>
              <a:gd name="T18" fmla="*/ 2147483647 w 1270"/>
              <a:gd name="T19" fmla="*/ 2147483647 h 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70"/>
              <a:gd name="T31" fmla="*/ 0 h 30"/>
              <a:gd name="T32" fmla="*/ 1270 w 1270"/>
              <a:gd name="T33" fmla="*/ 30 h 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70" h="30">
                <a:moveTo>
                  <a:pt x="0" y="21"/>
                </a:moveTo>
                <a:lnTo>
                  <a:pt x="1235" y="20"/>
                </a:lnTo>
                <a:lnTo>
                  <a:pt x="1235" y="10"/>
                </a:lnTo>
                <a:lnTo>
                  <a:pt x="0" y="11"/>
                </a:lnTo>
                <a:lnTo>
                  <a:pt x="0" y="21"/>
                </a:lnTo>
                <a:close/>
                <a:moveTo>
                  <a:pt x="1235" y="15"/>
                </a:moveTo>
                <a:lnTo>
                  <a:pt x="1218" y="30"/>
                </a:lnTo>
                <a:lnTo>
                  <a:pt x="1270" y="15"/>
                </a:lnTo>
                <a:lnTo>
                  <a:pt x="1217" y="0"/>
                </a:lnTo>
                <a:lnTo>
                  <a:pt x="1235" y="15"/>
                </a:lnTo>
                <a:close/>
              </a:path>
            </a:pathLst>
          </a:cu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4" name="Freeform 63"/>
          <p:cNvSpPr>
            <a:spLocks/>
          </p:cNvSpPr>
          <p:nvPr/>
        </p:nvSpPr>
        <p:spPr bwMode="auto">
          <a:xfrm>
            <a:off x="6762750" y="4706804"/>
            <a:ext cx="187326" cy="163484"/>
          </a:xfrm>
          <a:custGeom>
            <a:avLst/>
            <a:gdLst>
              <a:gd name="T0" fmla="*/ 2147483647 w 118"/>
              <a:gd name="T1" fmla="*/ 0 h 103"/>
              <a:gd name="T2" fmla="*/ 0 w 118"/>
              <a:gd name="T3" fmla="*/ 2147483647 h 103"/>
              <a:gd name="T4" fmla="*/ 2147483647 w 118"/>
              <a:gd name="T5" fmla="*/ 2147483647 h 103"/>
              <a:gd name="T6" fmla="*/ 2147483647 w 118"/>
              <a:gd name="T7" fmla="*/ 2147483647 h 103"/>
              <a:gd name="T8" fmla="*/ 2147483647 w 118"/>
              <a:gd name="T9" fmla="*/ 0 h 1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8"/>
              <a:gd name="T16" fmla="*/ 0 h 103"/>
              <a:gd name="T17" fmla="*/ 118 w 118"/>
              <a:gd name="T18" fmla="*/ 103 h 1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8" h="103">
                <a:moveTo>
                  <a:pt x="102" y="0"/>
                </a:moveTo>
                <a:lnTo>
                  <a:pt x="0" y="98"/>
                </a:lnTo>
                <a:lnTo>
                  <a:pt x="16" y="103"/>
                </a:lnTo>
                <a:lnTo>
                  <a:pt x="118" y="6"/>
                </a:lnTo>
                <a:lnTo>
                  <a:pt x="102" y="0"/>
                </a:lnTo>
                <a:close/>
              </a:path>
            </a:pathLst>
          </a:cu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5" name="Freeform 64"/>
          <p:cNvSpPr>
            <a:spLocks/>
          </p:cNvSpPr>
          <p:nvPr/>
        </p:nvSpPr>
        <p:spPr bwMode="auto">
          <a:xfrm>
            <a:off x="6845302" y="4706804"/>
            <a:ext cx="190500" cy="163484"/>
          </a:xfrm>
          <a:custGeom>
            <a:avLst/>
            <a:gdLst>
              <a:gd name="T0" fmla="*/ 2147483647 w 120"/>
              <a:gd name="T1" fmla="*/ 0 h 103"/>
              <a:gd name="T2" fmla="*/ 0 w 120"/>
              <a:gd name="T3" fmla="*/ 2147483647 h 103"/>
              <a:gd name="T4" fmla="*/ 2147483647 w 120"/>
              <a:gd name="T5" fmla="*/ 2147483647 h 103"/>
              <a:gd name="T6" fmla="*/ 2147483647 w 120"/>
              <a:gd name="T7" fmla="*/ 2147483647 h 103"/>
              <a:gd name="T8" fmla="*/ 2147483647 w 120"/>
              <a:gd name="T9" fmla="*/ 0 h 1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"/>
              <a:gd name="T16" fmla="*/ 0 h 103"/>
              <a:gd name="T17" fmla="*/ 120 w 120"/>
              <a:gd name="T18" fmla="*/ 103 h 1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" h="103">
                <a:moveTo>
                  <a:pt x="104" y="0"/>
                </a:moveTo>
                <a:lnTo>
                  <a:pt x="0" y="98"/>
                </a:lnTo>
                <a:lnTo>
                  <a:pt x="16" y="103"/>
                </a:lnTo>
                <a:lnTo>
                  <a:pt x="120" y="6"/>
                </a:lnTo>
                <a:lnTo>
                  <a:pt x="104" y="0"/>
                </a:lnTo>
                <a:close/>
              </a:path>
            </a:pathLst>
          </a:cu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6" name="Rectangle 65"/>
          <p:cNvSpPr>
            <a:spLocks noChangeArrowheads="1"/>
          </p:cNvSpPr>
          <p:nvPr/>
        </p:nvSpPr>
        <p:spPr bwMode="auto">
          <a:xfrm>
            <a:off x="6940552" y="5241699"/>
            <a:ext cx="1620837" cy="15872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799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7" name="Freeform 66"/>
          <p:cNvSpPr>
            <a:spLocks/>
          </p:cNvSpPr>
          <p:nvPr/>
        </p:nvSpPr>
        <p:spPr bwMode="auto">
          <a:xfrm>
            <a:off x="6780215" y="5163924"/>
            <a:ext cx="185737" cy="161897"/>
          </a:xfrm>
          <a:custGeom>
            <a:avLst/>
            <a:gdLst>
              <a:gd name="T0" fmla="*/ 2147483647 w 117"/>
              <a:gd name="T1" fmla="*/ 0 h 102"/>
              <a:gd name="T2" fmla="*/ 0 w 117"/>
              <a:gd name="T3" fmla="*/ 2147483647 h 102"/>
              <a:gd name="T4" fmla="*/ 2147483647 w 117"/>
              <a:gd name="T5" fmla="*/ 2147483647 h 102"/>
              <a:gd name="T6" fmla="*/ 2147483647 w 117"/>
              <a:gd name="T7" fmla="*/ 2147483647 h 102"/>
              <a:gd name="T8" fmla="*/ 2147483647 w 117"/>
              <a:gd name="T9" fmla="*/ 0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102"/>
              <a:gd name="T17" fmla="*/ 117 w 117"/>
              <a:gd name="T18" fmla="*/ 102 h 1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102">
                <a:moveTo>
                  <a:pt x="102" y="0"/>
                </a:moveTo>
                <a:lnTo>
                  <a:pt x="0" y="97"/>
                </a:lnTo>
                <a:lnTo>
                  <a:pt x="15" y="102"/>
                </a:lnTo>
                <a:lnTo>
                  <a:pt x="117" y="5"/>
                </a:lnTo>
                <a:lnTo>
                  <a:pt x="102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8" name="Freeform 67"/>
          <p:cNvSpPr>
            <a:spLocks/>
          </p:cNvSpPr>
          <p:nvPr/>
        </p:nvSpPr>
        <p:spPr bwMode="auto">
          <a:xfrm>
            <a:off x="6872289" y="5155988"/>
            <a:ext cx="188912" cy="161897"/>
          </a:xfrm>
          <a:custGeom>
            <a:avLst/>
            <a:gdLst>
              <a:gd name="T0" fmla="*/ 2147483647 w 119"/>
              <a:gd name="T1" fmla="*/ 0 h 102"/>
              <a:gd name="T2" fmla="*/ 0 w 119"/>
              <a:gd name="T3" fmla="*/ 2147483647 h 102"/>
              <a:gd name="T4" fmla="*/ 2147483647 w 119"/>
              <a:gd name="T5" fmla="*/ 2147483647 h 102"/>
              <a:gd name="T6" fmla="*/ 2147483647 w 119"/>
              <a:gd name="T7" fmla="*/ 2147483647 h 102"/>
              <a:gd name="T8" fmla="*/ 2147483647 w 119"/>
              <a:gd name="T9" fmla="*/ 0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"/>
              <a:gd name="T16" fmla="*/ 0 h 102"/>
              <a:gd name="T17" fmla="*/ 119 w 119"/>
              <a:gd name="T18" fmla="*/ 102 h 1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" h="102">
                <a:moveTo>
                  <a:pt x="104" y="0"/>
                </a:moveTo>
                <a:lnTo>
                  <a:pt x="0" y="97"/>
                </a:lnTo>
                <a:lnTo>
                  <a:pt x="15" y="102"/>
                </a:lnTo>
                <a:lnTo>
                  <a:pt x="119" y="5"/>
                </a:lnTo>
                <a:lnTo>
                  <a:pt x="10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9" name="Freeform 68"/>
          <p:cNvSpPr>
            <a:spLocks/>
          </p:cNvSpPr>
          <p:nvPr/>
        </p:nvSpPr>
        <p:spPr bwMode="auto">
          <a:xfrm>
            <a:off x="777874" y="5248046"/>
            <a:ext cx="6083300" cy="17459"/>
          </a:xfrm>
          <a:custGeom>
            <a:avLst/>
            <a:gdLst>
              <a:gd name="T0" fmla="*/ 0 w 3597"/>
              <a:gd name="T1" fmla="*/ 0 h 11"/>
              <a:gd name="T2" fmla="*/ 2147483647 w 3597"/>
              <a:gd name="T3" fmla="*/ 2147483647 h 11"/>
              <a:gd name="T4" fmla="*/ 2147483647 w 3597"/>
              <a:gd name="T5" fmla="*/ 2147483647 h 11"/>
              <a:gd name="T6" fmla="*/ 0 w 3597"/>
              <a:gd name="T7" fmla="*/ 2147483647 h 11"/>
              <a:gd name="T8" fmla="*/ 0 w 3597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97"/>
              <a:gd name="T16" fmla="*/ 0 h 11"/>
              <a:gd name="T17" fmla="*/ 3597 w 3597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97" h="11">
                <a:moveTo>
                  <a:pt x="0" y="0"/>
                </a:moveTo>
                <a:lnTo>
                  <a:pt x="3597" y="1"/>
                </a:lnTo>
                <a:lnTo>
                  <a:pt x="3597" y="11"/>
                </a:lnTo>
                <a:lnTo>
                  <a:pt x="0" y="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0" name="Rectangle 25"/>
          <p:cNvSpPr>
            <a:spLocks noChangeArrowheads="1"/>
          </p:cNvSpPr>
          <p:nvPr/>
        </p:nvSpPr>
        <p:spPr bwMode="auto">
          <a:xfrm>
            <a:off x="1237030" y="5046469"/>
            <a:ext cx="764633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HIST1H2AJ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4" name="直線コネクタ 153"/>
          <p:cNvCxnSpPr/>
          <p:nvPr/>
        </p:nvCxnSpPr>
        <p:spPr>
          <a:xfrm>
            <a:off x="3540126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3481388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>
            <a:off x="4094163" y="5186145"/>
            <a:ext cx="0" cy="147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>
            <a:off x="5173662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>
            <a:off x="4146550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/>
          <p:cNvCxnSpPr/>
          <p:nvPr/>
        </p:nvCxnSpPr>
        <p:spPr>
          <a:xfrm>
            <a:off x="4197350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>
            <a:off x="4552950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コネクタ 160"/>
          <p:cNvCxnSpPr/>
          <p:nvPr/>
        </p:nvCxnSpPr>
        <p:spPr>
          <a:xfrm>
            <a:off x="4602162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コネクタ 161"/>
          <p:cNvCxnSpPr/>
          <p:nvPr/>
        </p:nvCxnSpPr>
        <p:spPr>
          <a:xfrm>
            <a:off x="5116514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コネクタ 162"/>
          <p:cNvCxnSpPr/>
          <p:nvPr/>
        </p:nvCxnSpPr>
        <p:spPr>
          <a:xfrm>
            <a:off x="5076825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コネクタ 163"/>
          <p:cNvCxnSpPr/>
          <p:nvPr/>
        </p:nvCxnSpPr>
        <p:spPr>
          <a:xfrm>
            <a:off x="5403849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コネクタ 164"/>
          <p:cNvCxnSpPr/>
          <p:nvPr/>
        </p:nvCxnSpPr>
        <p:spPr>
          <a:xfrm>
            <a:off x="5575300" y="5184559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コネクタ 165"/>
          <p:cNvCxnSpPr/>
          <p:nvPr/>
        </p:nvCxnSpPr>
        <p:spPr>
          <a:xfrm>
            <a:off x="2308225" y="5173447"/>
            <a:ext cx="0" cy="147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4" name="Rectangle 5"/>
          <p:cNvSpPr>
            <a:spLocks noChangeArrowheads="1"/>
          </p:cNvSpPr>
          <p:nvPr/>
        </p:nvSpPr>
        <p:spPr bwMode="auto">
          <a:xfrm>
            <a:off x="1654176" y="4567128"/>
            <a:ext cx="456856" cy="14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969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27.8 Mb</a:t>
            </a:r>
            <a:endParaRPr lang="en-US" altLang="ja-JP" sz="96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35" name="Picture 3" descr="http://www.ncbi.nlm.nih.gov/projects/sviewer/ncfetch.cgi?key=NCID_1_485977_130.14.22.10_9145_1346117421_221181936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189" b="65186"/>
          <a:stretch>
            <a:fillRect/>
          </a:stretch>
        </p:blipFill>
        <p:spPr bwMode="auto">
          <a:xfrm>
            <a:off x="3511551" y="3763991"/>
            <a:ext cx="4751388" cy="1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6" name="Rectangle 30"/>
          <p:cNvSpPr>
            <a:spLocks noChangeArrowheads="1"/>
          </p:cNvSpPr>
          <p:nvPr/>
        </p:nvSpPr>
        <p:spPr bwMode="auto">
          <a:xfrm>
            <a:off x="8223251" y="5351216"/>
            <a:ext cx="440826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>
                <a:latin typeface="Arial" panose="020B0604020202020204" pitchFamily="34" charset="0"/>
                <a:cs typeface="Arial" panose="020B0604020202020204" pitchFamily="34" charset="0"/>
              </a:rPr>
              <a:t>6p21.3</a:t>
            </a:r>
            <a:endParaRPr lang="en-US" altLang="ja-JP" sz="2954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7" name="Rectangle 25"/>
          <p:cNvSpPr>
            <a:spLocks noChangeArrowheads="1"/>
          </p:cNvSpPr>
          <p:nvPr/>
        </p:nvSpPr>
        <p:spPr bwMode="auto">
          <a:xfrm>
            <a:off x="1489443" y="5346455"/>
            <a:ext cx="78867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HIST1H2BN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8" name="Rectangle 25"/>
          <p:cNvSpPr>
            <a:spLocks noChangeArrowheads="1"/>
          </p:cNvSpPr>
          <p:nvPr/>
        </p:nvSpPr>
        <p:spPr bwMode="auto">
          <a:xfrm>
            <a:off x="2021255" y="5048057"/>
            <a:ext cx="662041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HIST1H4J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9" name="Rectangle 25"/>
          <p:cNvSpPr>
            <a:spLocks noChangeArrowheads="1"/>
          </p:cNvSpPr>
          <p:nvPr/>
        </p:nvSpPr>
        <p:spPr bwMode="auto">
          <a:xfrm>
            <a:off x="2591654" y="5324234"/>
            <a:ext cx="68608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HIST1H4K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5" name="直線コネクタ 174"/>
          <p:cNvCxnSpPr/>
          <p:nvPr/>
        </p:nvCxnSpPr>
        <p:spPr>
          <a:xfrm>
            <a:off x="5622926" y="5187733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/>
          <p:cNvCxnSpPr/>
          <p:nvPr/>
        </p:nvCxnSpPr>
        <p:spPr>
          <a:xfrm>
            <a:off x="5880100" y="5190907"/>
            <a:ext cx="0" cy="1476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2" name="Rectangle 25"/>
          <p:cNvSpPr>
            <a:spLocks noChangeArrowheads="1"/>
          </p:cNvSpPr>
          <p:nvPr/>
        </p:nvSpPr>
        <p:spPr bwMode="auto">
          <a:xfrm>
            <a:off x="3030538" y="4883025"/>
            <a:ext cx="78867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HIST1H2AK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Rectangle 25"/>
          <p:cNvSpPr>
            <a:spLocks noChangeArrowheads="1"/>
          </p:cNvSpPr>
          <p:nvPr/>
        </p:nvSpPr>
        <p:spPr bwMode="auto">
          <a:xfrm>
            <a:off x="3275014" y="5046469"/>
            <a:ext cx="80470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HIST1H2BM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4" name="Rectangle 25"/>
          <p:cNvSpPr>
            <a:spLocks noChangeArrowheads="1"/>
          </p:cNvSpPr>
          <p:nvPr/>
        </p:nvSpPr>
        <p:spPr bwMode="auto">
          <a:xfrm>
            <a:off x="4259264" y="4871913"/>
            <a:ext cx="623569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HIST1H3I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5" name="Rectangle 25"/>
          <p:cNvSpPr>
            <a:spLocks noChangeArrowheads="1"/>
          </p:cNvSpPr>
          <p:nvPr/>
        </p:nvSpPr>
        <p:spPr bwMode="auto">
          <a:xfrm>
            <a:off x="3800476" y="5495615"/>
            <a:ext cx="77264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HIST1H2AL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6" name="Rectangle 25"/>
          <p:cNvSpPr>
            <a:spLocks noChangeArrowheads="1"/>
          </p:cNvSpPr>
          <p:nvPr/>
        </p:nvSpPr>
        <p:spPr bwMode="auto">
          <a:xfrm>
            <a:off x="4005264" y="5658621"/>
            <a:ext cx="750039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HIST1H1B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7" name="Rectangle 25"/>
          <p:cNvSpPr>
            <a:spLocks noChangeArrowheads="1"/>
          </p:cNvSpPr>
          <p:nvPr/>
        </p:nvSpPr>
        <p:spPr bwMode="auto">
          <a:xfrm>
            <a:off x="3625851" y="5328994"/>
            <a:ext cx="95378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HIST1H2BPS2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8" name="Rectangle 25"/>
          <p:cNvSpPr>
            <a:spLocks noChangeArrowheads="1"/>
          </p:cNvSpPr>
          <p:nvPr/>
        </p:nvSpPr>
        <p:spPr bwMode="auto">
          <a:xfrm>
            <a:off x="4471990" y="5040119"/>
            <a:ext cx="67005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HIST1H4L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9" name="Rectangle 25"/>
          <p:cNvSpPr>
            <a:spLocks noChangeArrowheads="1"/>
          </p:cNvSpPr>
          <p:nvPr/>
        </p:nvSpPr>
        <p:spPr bwMode="auto">
          <a:xfrm>
            <a:off x="4678365" y="5338518"/>
            <a:ext cx="662041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HIST1H3J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0" name="Rectangle 25"/>
          <p:cNvSpPr>
            <a:spLocks noChangeArrowheads="1"/>
          </p:cNvSpPr>
          <p:nvPr/>
        </p:nvSpPr>
        <p:spPr bwMode="auto">
          <a:xfrm>
            <a:off x="4811715" y="5498790"/>
            <a:ext cx="804707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HIST1H2AM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1" name="Rectangle 25"/>
          <p:cNvSpPr>
            <a:spLocks noChangeArrowheads="1"/>
          </p:cNvSpPr>
          <p:nvPr/>
        </p:nvSpPr>
        <p:spPr bwMode="auto">
          <a:xfrm>
            <a:off x="4929189" y="5650685"/>
            <a:ext cx="796693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HIST1H2BO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2" name="Rectangle 25"/>
          <p:cNvSpPr>
            <a:spLocks noChangeArrowheads="1"/>
          </p:cNvSpPr>
          <p:nvPr/>
        </p:nvSpPr>
        <p:spPr bwMode="auto">
          <a:xfrm>
            <a:off x="5148266" y="4878262"/>
            <a:ext cx="68608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RNU7-26P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3" name="Rectangle 25"/>
          <p:cNvSpPr>
            <a:spLocks noChangeArrowheads="1"/>
          </p:cNvSpPr>
          <p:nvPr/>
        </p:nvSpPr>
        <p:spPr bwMode="auto">
          <a:xfrm>
            <a:off x="5781676" y="5519422"/>
            <a:ext cx="472886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OR2B2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4" name="Rectangle 25"/>
          <p:cNvSpPr>
            <a:spLocks noChangeArrowheads="1"/>
          </p:cNvSpPr>
          <p:nvPr/>
        </p:nvSpPr>
        <p:spPr bwMode="auto">
          <a:xfrm>
            <a:off x="5318126" y="5049643"/>
            <a:ext cx="67005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TRNAM17</a:t>
            </a:r>
            <a:endParaRPr lang="en-US" altLang="ja-JP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5" name="Rectangle 25"/>
          <p:cNvSpPr>
            <a:spLocks noChangeArrowheads="1"/>
          </p:cNvSpPr>
          <p:nvPr/>
        </p:nvSpPr>
        <p:spPr bwMode="auto">
          <a:xfrm>
            <a:off x="5486401" y="5343281"/>
            <a:ext cx="662041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b="1" i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TRNAG29</a:t>
            </a:r>
            <a:endParaRPr lang="en-US" altLang="ja-JP" sz="110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1" name="直線コネクタ 190"/>
          <p:cNvCxnSpPr/>
          <p:nvPr/>
        </p:nvCxnSpPr>
        <p:spPr>
          <a:xfrm>
            <a:off x="1778000" y="5179796"/>
            <a:ext cx="0" cy="147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コネクタ 191"/>
          <p:cNvCxnSpPr/>
          <p:nvPr/>
        </p:nvCxnSpPr>
        <p:spPr>
          <a:xfrm>
            <a:off x="1677988" y="5179796"/>
            <a:ext cx="0" cy="147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コネクタ 192"/>
          <p:cNvCxnSpPr/>
          <p:nvPr/>
        </p:nvCxnSpPr>
        <p:spPr>
          <a:xfrm>
            <a:off x="2742099" y="5179796"/>
            <a:ext cx="0" cy="147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コネクタ 200"/>
          <p:cNvCxnSpPr/>
          <p:nvPr/>
        </p:nvCxnSpPr>
        <p:spPr>
          <a:xfrm flipV="1">
            <a:off x="879475" y="5855716"/>
            <a:ext cx="80803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コネクタ 201"/>
          <p:cNvCxnSpPr/>
          <p:nvPr/>
        </p:nvCxnSpPr>
        <p:spPr>
          <a:xfrm>
            <a:off x="2118176" y="5941427"/>
            <a:ext cx="10438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コネクタ 202"/>
          <p:cNvCxnSpPr/>
          <p:nvPr/>
        </p:nvCxnSpPr>
        <p:spPr>
          <a:xfrm flipV="1">
            <a:off x="3167450" y="5850956"/>
            <a:ext cx="3347418" cy="476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>
            <a:off x="6342064" y="5981620"/>
            <a:ext cx="37782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3" name="Rectangle 27"/>
          <p:cNvSpPr>
            <a:spLocks noChangeArrowheads="1"/>
          </p:cNvSpPr>
          <p:nvPr/>
        </p:nvSpPr>
        <p:spPr bwMode="auto">
          <a:xfrm>
            <a:off x="826770" y="5923969"/>
            <a:ext cx="887413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RP1-97D16 </a:t>
            </a:r>
          </a:p>
        </p:txBody>
      </p:sp>
      <p:sp>
        <p:nvSpPr>
          <p:cNvPr id="4164" name="Rectangle 27"/>
          <p:cNvSpPr>
            <a:spLocks noChangeArrowheads="1"/>
          </p:cNvSpPr>
          <p:nvPr/>
        </p:nvSpPr>
        <p:spPr bwMode="auto">
          <a:xfrm>
            <a:off x="6003926" y="6034000"/>
            <a:ext cx="1344614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RP3-408B20 </a:t>
            </a:r>
          </a:p>
        </p:txBody>
      </p:sp>
      <p:sp>
        <p:nvSpPr>
          <p:cNvPr id="4165" name="Rectangle 27"/>
          <p:cNvSpPr>
            <a:spLocks noChangeArrowheads="1"/>
          </p:cNvSpPr>
          <p:nvPr/>
        </p:nvSpPr>
        <p:spPr bwMode="auto">
          <a:xfrm>
            <a:off x="4258701" y="5922380"/>
            <a:ext cx="1116013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RP1-193B12 </a:t>
            </a:r>
          </a:p>
        </p:txBody>
      </p:sp>
      <p:sp>
        <p:nvSpPr>
          <p:cNvPr id="4166" name="Rectangle 27"/>
          <p:cNvSpPr>
            <a:spLocks noChangeArrowheads="1"/>
          </p:cNvSpPr>
          <p:nvPr/>
        </p:nvSpPr>
        <p:spPr bwMode="auto">
          <a:xfrm>
            <a:off x="2127999" y="5993807"/>
            <a:ext cx="99377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RP1-160A22 </a:t>
            </a:r>
          </a:p>
        </p:txBody>
      </p:sp>
      <p:sp>
        <p:nvSpPr>
          <p:cNvPr id="4167" name="テキスト ボックス 211"/>
          <p:cNvSpPr txBox="1">
            <a:spLocks noChangeArrowheads="1"/>
          </p:cNvSpPr>
          <p:nvPr/>
        </p:nvSpPr>
        <p:spPr bwMode="auto">
          <a:xfrm>
            <a:off x="339314" y="3607736"/>
            <a:ext cx="242115" cy="3196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77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8" name="Rectangle 27"/>
          <p:cNvSpPr>
            <a:spLocks noChangeArrowheads="1"/>
          </p:cNvSpPr>
          <p:nvPr/>
        </p:nvSpPr>
        <p:spPr bwMode="auto">
          <a:xfrm>
            <a:off x="3499047" y="4243333"/>
            <a:ext cx="4113306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Region deleted to one copy, determined by array-CGH (7,420 kb)</a:t>
            </a:r>
          </a:p>
        </p:txBody>
      </p:sp>
      <p:sp>
        <p:nvSpPr>
          <p:cNvPr id="4169" name="Freeform 21"/>
          <p:cNvSpPr>
            <a:spLocks/>
          </p:cNvSpPr>
          <p:nvPr/>
        </p:nvSpPr>
        <p:spPr bwMode="auto">
          <a:xfrm flipV="1">
            <a:off x="3425826" y="4443325"/>
            <a:ext cx="3509964" cy="87298"/>
          </a:xfrm>
          <a:custGeom>
            <a:avLst/>
            <a:gdLst>
              <a:gd name="T0" fmla="*/ 0 w 600"/>
              <a:gd name="T1" fmla="*/ 0 h 25"/>
              <a:gd name="T2" fmla="*/ 2147483647 w 600"/>
              <a:gd name="T3" fmla="*/ 0 h 25"/>
              <a:gd name="T4" fmla="*/ 2147483647 w 600"/>
              <a:gd name="T5" fmla="*/ 2147483647 h 25"/>
              <a:gd name="T6" fmla="*/ 0 w 600"/>
              <a:gd name="T7" fmla="*/ 2147483647 h 25"/>
              <a:gd name="T8" fmla="*/ 0 w 600"/>
              <a:gd name="T9" fmla="*/ 0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25"/>
              <a:gd name="T17" fmla="*/ 600 w 600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25">
                <a:moveTo>
                  <a:pt x="0" y="0"/>
                </a:moveTo>
                <a:lnTo>
                  <a:pt x="600" y="0"/>
                </a:lnTo>
                <a:lnTo>
                  <a:pt x="600" y="25"/>
                </a:lnTo>
                <a:lnTo>
                  <a:pt x="0" y="24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0" name="Freeform 66"/>
          <p:cNvSpPr>
            <a:spLocks/>
          </p:cNvSpPr>
          <p:nvPr/>
        </p:nvSpPr>
        <p:spPr bwMode="auto">
          <a:xfrm>
            <a:off x="6872290" y="4386184"/>
            <a:ext cx="185737" cy="161897"/>
          </a:xfrm>
          <a:custGeom>
            <a:avLst/>
            <a:gdLst>
              <a:gd name="T0" fmla="*/ 2147483647 w 117"/>
              <a:gd name="T1" fmla="*/ 0 h 102"/>
              <a:gd name="T2" fmla="*/ 0 w 117"/>
              <a:gd name="T3" fmla="*/ 2147483647 h 102"/>
              <a:gd name="T4" fmla="*/ 2147483647 w 117"/>
              <a:gd name="T5" fmla="*/ 2147483647 h 102"/>
              <a:gd name="T6" fmla="*/ 2147483647 w 117"/>
              <a:gd name="T7" fmla="*/ 2147483647 h 102"/>
              <a:gd name="T8" fmla="*/ 2147483647 w 117"/>
              <a:gd name="T9" fmla="*/ 0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102"/>
              <a:gd name="T17" fmla="*/ 117 w 117"/>
              <a:gd name="T18" fmla="*/ 102 h 1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102">
                <a:moveTo>
                  <a:pt x="102" y="0"/>
                </a:moveTo>
                <a:lnTo>
                  <a:pt x="0" y="97"/>
                </a:lnTo>
                <a:lnTo>
                  <a:pt x="15" y="102"/>
                </a:lnTo>
                <a:lnTo>
                  <a:pt x="117" y="5"/>
                </a:lnTo>
                <a:lnTo>
                  <a:pt x="102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1" name="Freeform 66"/>
          <p:cNvSpPr>
            <a:spLocks/>
          </p:cNvSpPr>
          <p:nvPr/>
        </p:nvSpPr>
        <p:spPr bwMode="auto">
          <a:xfrm>
            <a:off x="6951665" y="4390947"/>
            <a:ext cx="185737" cy="161897"/>
          </a:xfrm>
          <a:custGeom>
            <a:avLst/>
            <a:gdLst>
              <a:gd name="T0" fmla="*/ 2147483647 w 117"/>
              <a:gd name="T1" fmla="*/ 0 h 102"/>
              <a:gd name="T2" fmla="*/ 0 w 117"/>
              <a:gd name="T3" fmla="*/ 2147483647 h 102"/>
              <a:gd name="T4" fmla="*/ 2147483647 w 117"/>
              <a:gd name="T5" fmla="*/ 2147483647 h 102"/>
              <a:gd name="T6" fmla="*/ 2147483647 w 117"/>
              <a:gd name="T7" fmla="*/ 2147483647 h 102"/>
              <a:gd name="T8" fmla="*/ 2147483647 w 117"/>
              <a:gd name="T9" fmla="*/ 0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102"/>
              <a:gd name="T17" fmla="*/ 117 w 117"/>
              <a:gd name="T18" fmla="*/ 102 h 1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102">
                <a:moveTo>
                  <a:pt x="102" y="0"/>
                </a:moveTo>
                <a:lnTo>
                  <a:pt x="0" y="97"/>
                </a:lnTo>
                <a:lnTo>
                  <a:pt x="15" y="102"/>
                </a:lnTo>
                <a:lnTo>
                  <a:pt x="117" y="5"/>
                </a:lnTo>
                <a:lnTo>
                  <a:pt x="102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2" name="Freeform 21"/>
          <p:cNvSpPr>
            <a:spLocks/>
          </p:cNvSpPr>
          <p:nvPr/>
        </p:nvSpPr>
        <p:spPr bwMode="auto">
          <a:xfrm flipV="1">
            <a:off x="7051675" y="4440148"/>
            <a:ext cx="644526" cy="71426"/>
          </a:xfrm>
          <a:custGeom>
            <a:avLst/>
            <a:gdLst>
              <a:gd name="T0" fmla="*/ 0 w 600"/>
              <a:gd name="T1" fmla="*/ 0 h 25"/>
              <a:gd name="T2" fmla="*/ 2147483647 w 600"/>
              <a:gd name="T3" fmla="*/ 0 h 25"/>
              <a:gd name="T4" fmla="*/ 2147483647 w 600"/>
              <a:gd name="T5" fmla="*/ 2147483647 h 25"/>
              <a:gd name="T6" fmla="*/ 0 w 600"/>
              <a:gd name="T7" fmla="*/ 2147483647 h 25"/>
              <a:gd name="T8" fmla="*/ 0 w 600"/>
              <a:gd name="T9" fmla="*/ 0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25"/>
              <a:gd name="T17" fmla="*/ 600 w 600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25">
                <a:moveTo>
                  <a:pt x="0" y="0"/>
                </a:moveTo>
                <a:lnTo>
                  <a:pt x="600" y="0"/>
                </a:lnTo>
                <a:lnTo>
                  <a:pt x="600" y="25"/>
                </a:lnTo>
                <a:lnTo>
                  <a:pt x="0" y="24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4" name="テキスト ボックス 213"/>
          <p:cNvSpPr txBox="1">
            <a:spLocks noChangeArrowheads="1"/>
          </p:cNvSpPr>
          <p:nvPr/>
        </p:nvSpPr>
        <p:spPr bwMode="auto">
          <a:xfrm>
            <a:off x="1405869" y="6299025"/>
            <a:ext cx="2984827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The breakpoint of t(6;8) on chromosome 6p</a:t>
            </a:r>
            <a:endParaRPr lang="ja-JP" altLang="en-US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5" name="Freeform 21"/>
          <p:cNvSpPr>
            <a:spLocks/>
          </p:cNvSpPr>
          <p:nvPr/>
        </p:nvSpPr>
        <p:spPr bwMode="auto">
          <a:xfrm>
            <a:off x="7789864" y="5803341"/>
            <a:ext cx="576262" cy="46029"/>
          </a:xfrm>
          <a:custGeom>
            <a:avLst/>
            <a:gdLst>
              <a:gd name="T0" fmla="*/ 0 w 600"/>
              <a:gd name="T1" fmla="*/ 0 h 25"/>
              <a:gd name="T2" fmla="*/ 2147483647 w 600"/>
              <a:gd name="T3" fmla="*/ 0 h 25"/>
              <a:gd name="T4" fmla="*/ 2147483647 w 600"/>
              <a:gd name="T5" fmla="*/ 2147483647 h 25"/>
              <a:gd name="T6" fmla="*/ 0 w 600"/>
              <a:gd name="T7" fmla="*/ 2147483647 h 25"/>
              <a:gd name="T8" fmla="*/ 0 w 600"/>
              <a:gd name="T9" fmla="*/ 0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25"/>
              <a:gd name="T17" fmla="*/ 600 w 600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25">
                <a:moveTo>
                  <a:pt x="0" y="0"/>
                </a:moveTo>
                <a:lnTo>
                  <a:pt x="600" y="0"/>
                </a:lnTo>
                <a:lnTo>
                  <a:pt x="600" y="25"/>
                </a:lnTo>
                <a:lnTo>
                  <a:pt x="0" y="2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662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6" name="Rectangle 27"/>
          <p:cNvSpPr>
            <a:spLocks noChangeArrowheads="1"/>
          </p:cNvSpPr>
          <p:nvPr/>
        </p:nvSpPr>
        <p:spPr bwMode="auto">
          <a:xfrm>
            <a:off x="7694614" y="5889050"/>
            <a:ext cx="885825" cy="17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108" dirty="0">
                <a:latin typeface="Arial" panose="020B0604020202020204" pitchFamily="34" charset="0"/>
                <a:cs typeface="Arial" panose="020B0604020202020204" pitchFamily="34" charset="0"/>
              </a:rPr>
              <a:t>RP1-109F14  </a:t>
            </a:r>
          </a:p>
        </p:txBody>
      </p:sp>
      <p:cxnSp>
        <p:nvCxnSpPr>
          <p:cNvPr id="198" name="直線コネクタ 197"/>
          <p:cNvCxnSpPr/>
          <p:nvPr/>
        </p:nvCxnSpPr>
        <p:spPr>
          <a:xfrm flipV="1">
            <a:off x="6748463" y="5978448"/>
            <a:ext cx="228600" cy="3174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線コネクタ 168">
            <a:extLst>
              <a:ext uri="{FF2B5EF4-FFF2-40B4-BE49-F238E27FC236}">
                <a16:creationId xmlns:a16="http://schemas.microsoft.com/office/drawing/2014/main" id="{289D9943-96CF-4888-81B9-EE806EA60C69}"/>
              </a:ext>
            </a:extLst>
          </p:cNvPr>
          <p:cNvCxnSpPr/>
          <p:nvPr/>
        </p:nvCxnSpPr>
        <p:spPr>
          <a:xfrm flipV="1">
            <a:off x="2220867" y="6220233"/>
            <a:ext cx="80803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E41FA9C0-BB82-47FA-B39E-CBE71166A4CA}"/>
              </a:ext>
            </a:extLst>
          </p:cNvPr>
          <p:cNvCxnSpPr>
            <a:cxnSpLocks/>
          </p:cNvCxnSpPr>
          <p:nvPr/>
        </p:nvCxnSpPr>
        <p:spPr>
          <a:xfrm flipV="1">
            <a:off x="2220868" y="6149101"/>
            <a:ext cx="0" cy="1422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>
            <a:extLst>
              <a:ext uri="{FF2B5EF4-FFF2-40B4-BE49-F238E27FC236}">
                <a16:creationId xmlns:a16="http://schemas.microsoft.com/office/drawing/2014/main" id="{22D4081B-5827-4F8C-8C81-7D85BEB1EFEC}"/>
              </a:ext>
            </a:extLst>
          </p:cNvPr>
          <p:cNvCxnSpPr>
            <a:cxnSpLocks/>
          </p:cNvCxnSpPr>
          <p:nvPr/>
        </p:nvCxnSpPr>
        <p:spPr>
          <a:xfrm flipV="1">
            <a:off x="3034111" y="6149101"/>
            <a:ext cx="0" cy="1422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正方形/長方形 17">
            <a:extLst>
              <a:ext uri="{FF2B5EF4-FFF2-40B4-BE49-F238E27FC236}">
                <a16:creationId xmlns:a16="http://schemas.microsoft.com/office/drawing/2014/main" id="{CE98E72A-A2E1-4CED-889F-B179C2FB9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7064" y="263770"/>
            <a:ext cx="2506937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77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</a:p>
        </p:txBody>
      </p:sp>
    </p:spTree>
    <p:extLst>
      <p:ext uri="{BB962C8B-B14F-4D97-AF65-F5344CB8AC3E}">
        <p14:creationId xmlns:p14="http://schemas.microsoft.com/office/powerpoint/2010/main" val="222826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1E1284A-4384-4F68-BE4B-DBAAF32945AF}"/>
              </a:ext>
            </a:extLst>
          </p:cNvPr>
          <p:cNvSpPr/>
          <p:nvPr/>
        </p:nvSpPr>
        <p:spPr>
          <a:xfrm>
            <a:off x="679637" y="567615"/>
            <a:ext cx="8124931" cy="3936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S2. Schema of the detected genomic aberrations and the BAC/PAC probes in the corresponding chromosomal gene locus. (A) Genomic features at 8q24. The amplicon detected by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aCGH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analysis (green), the gene structure of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-encoded microRNAs, BAC clone (RP11-55J15, green bar), and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Vysis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FISH probe (LSI/MYC, shown in red) are depicted. The FISH probe for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(red bar) covers an 821 kb region containing the entire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genes. The RP11-55J15 BAC clone partially covers the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region, but not the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region. The size of the 8q24 amplicon (green bar) detected by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aCGH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approximately spans 1,462 kb, containing the entire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genes.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PVT1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encodes at least six microRNAs (miR-1204, miR-1205, miR-1206, miR-1207-5p, miR-1207-3p, and miR-1208; blue bar). The black horizontal bars indicate exons in each gene. (B) Genomic features at 6p22-p21. The deletion detected by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aCGH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(purple), gene structure including a 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HIST1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gene cluster, and PAC clones (RP1-97D16, black bar; RP1-160A22, red bar; RP1-193B12, green bar; RP3-408B20 and RP1-109F14, black bar) used for FISH analysis are depicted. The positional data for genes, microRNAs and PAC/BAC clones were obtained from the NCBI website (https://www.ncbi.nlm.nih.gov/) and the DNA analytics software (Agilent Technologies). The positions (Mb) indicate the distance from the telomeric end on the short arm of each chromosome. Mb, mega base. </a:t>
            </a:r>
          </a:p>
        </p:txBody>
      </p:sp>
    </p:spTree>
    <p:extLst>
      <p:ext uri="{BB962C8B-B14F-4D97-AF65-F5344CB8AC3E}">
        <p14:creationId xmlns:p14="http://schemas.microsoft.com/office/powerpoint/2010/main" val="111360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408</Words>
  <Application>Microsoft Office PowerPoint</Application>
  <PresentationFormat>画面に合わせる (4:3)</PresentationFormat>
  <Paragraphs>62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Ｐ明朝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shohei</dc:creator>
  <cp:lastModifiedBy>hanamura@aichi-med-u.ac.jp</cp:lastModifiedBy>
  <cp:revision>12</cp:revision>
  <dcterms:created xsi:type="dcterms:W3CDTF">2018-10-10T03:17:49Z</dcterms:created>
  <dcterms:modified xsi:type="dcterms:W3CDTF">2018-10-13T06:39:41Z</dcterms:modified>
</cp:coreProperties>
</file>