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34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64" d="100"/>
          <a:sy n="64" d="100"/>
        </p:scale>
        <p:origin x="125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C78662-ADF0-4BB6-BB73-58A73DBA9757}" type="datetimeFigureOut">
              <a:rPr kumimoji="1" lang="ja-JP" altLang="en-US" smtClean="0"/>
              <a:t>2018/10/13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1F8068-EF47-458C-911C-24CB60BB7DCB}" type="slidenum">
              <a:rPr kumimoji="1" lang="ja-JP" altLang="en-US" smtClean="0"/>
              <a:t>‹#›</a:t>
            </a:fld>
            <a:endParaRPr kumimoji="1" lang="ja-JP" altLang="en-US"/>
          </a:p>
        </p:txBody>
      </p:sp>
    </p:spTree>
    <p:extLst>
      <p:ext uri="{BB962C8B-B14F-4D97-AF65-F5344CB8AC3E}">
        <p14:creationId xmlns:p14="http://schemas.microsoft.com/office/powerpoint/2010/main" val="127210955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1795043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3215849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2662484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4112730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3352840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2434670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3164012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3020138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296688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3107647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2C24A5E-286B-4CEF-A66E-EBD491DA8095}" type="datetimeFigureOut">
              <a:rPr kumimoji="1" lang="ja-JP" altLang="en-US" smtClean="0"/>
              <a:t>2018/10/13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1281169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24A5E-286B-4CEF-A66E-EBD491DA8095}" type="datetimeFigureOut">
              <a:rPr kumimoji="1" lang="ja-JP" altLang="en-US" smtClean="0"/>
              <a:t>2018/10/13</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3EAE14-145D-4777-948E-48779AD4FC53}" type="slidenum">
              <a:rPr kumimoji="1" lang="ja-JP" altLang="en-US" smtClean="0"/>
              <a:t>‹#›</a:t>
            </a:fld>
            <a:endParaRPr kumimoji="1" lang="ja-JP" altLang="en-US"/>
          </a:p>
        </p:txBody>
      </p:sp>
    </p:spTree>
    <p:extLst>
      <p:ext uri="{BB962C8B-B14F-4D97-AF65-F5344CB8AC3E}">
        <p14:creationId xmlns:p14="http://schemas.microsoft.com/office/powerpoint/2010/main" val="1054214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_ota\gsea_home\output\jul29\my_analysis.Gsea.1501335856640\enplot_KEGG_PPAR_SIGNALING_PATHWAY_501.png">
            <a:extLst>
              <a:ext uri="{FF2B5EF4-FFF2-40B4-BE49-F238E27FC236}">
                <a16:creationId xmlns:a16="http://schemas.microsoft.com/office/drawing/2014/main" id="{908551BD-6425-4934-9030-C5ED1392B85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491" y="606290"/>
            <a:ext cx="2030400" cy="2030400"/>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a:extLst>
              <a:ext uri="{FF2B5EF4-FFF2-40B4-BE49-F238E27FC236}">
                <a16:creationId xmlns:a16="http://schemas.microsoft.com/office/drawing/2014/main" id="{3F86600F-72FC-4491-85FE-4F95B51B4A81}"/>
              </a:ext>
            </a:extLst>
          </p:cNvPr>
          <p:cNvSpPr txBox="1"/>
          <p:nvPr/>
        </p:nvSpPr>
        <p:spPr>
          <a:xfrm>
            <a:off x="709345" y="1103261"/>
            <a:ext cx="963725" cy="433324"/>
          </a:xfrm>
          <a:prstGeom prst="rect">
            <a:avLst/>
          </a:prstGeom>
          <a:noFill/>
        </p:spPr>
        <p:txBody>
          <a:bodyPr wrap="none" rtlCol="0">
            <a:spAutoFit/>
          </a:bodyPr>
          <a:lstStyle/>
          <a:p>
            <a:r>
              <a:rPr kumimoji="1" lang="en-US" altLang="ja-JP" sz="1108" dirty="0">
                <a:latin typeface="Arial" panose="020B0604020202020204" pitchFamily="34" charset="0"/>
                <a:cs typeface="Arial" panose="020B0604020202020204" pitchFamily="34" charset="0"/>
              </a:rPr>
              <a:t>FDR = 7.4%</a:t>
            </a:r>
          </a:p>
          <a:p>
            <a:r>
              <a:rPr kumimoji="1" lang="en-US" altLang="ja-JP" sz="1108" i="1" dirty="0">
                <a:latin typeface="Arial" panose="020B0604020202020204" pitchFamily="34" charset="0"/>
                <a:cs typeface="Arial" panose="020B0604020202020204" pitchFamily="34" charset="0"/>
              </a:rPr>
              <a:t>P </a:t>
            </a:r>
            <a:r>
              <a:rPr kumimoji="1" lang="en-US" altLang="ja-JP" sz="1108" dirty="0">
                <a:latin typeface="Arial" panose="020B0604020202020204" pitchFamily="34" charset="0"/>
                <a:cs typeface="Arial" panose="020B0604020202020204" pitchFamily="34" charset="0"/>
              </a:rPr>
              <a:t>&lt; 0.005</a:t>
            </a:r>
            <a:endParaRPr kumimoji="1" lang="ja-JP" altLang="en-US" sz="1108" dirty="0">
              <a:latin typeface="Arial" panose="020B0604020202020204" pitchFamily="34" charset="0"/>
              <a:cs typeface="Arial" panose="020B0604020202020204" pitchFamily="34" charset="0"/>
            </a:endParaRPr>
          </a:p>
        </p:txBody>
      </p:sp>
      <p:pic>
        <p:nvPicPr>
          <p:cNvPr id="3" name="図 2">
            <a:extLst>
              <a:ext uri="{FF2B5EF4-FFF2-40B4-BE49-F238E27FC236}">
                <a16:creationId xmlns:a16="http://schemas.microsoft.com/office/drawing/2014/main" id="{334750B0-DB3B-4491-B593-CA8118200C51}"/>
              </a:ext>
            </a:extLst>
          </p:cNvPr>
          <p:cNvPicPr>
            <a:picLocks noChangeAspect="1"/>
          </p:cNvPicPr>
          <p:nvPr/>
        </p:nvPicPr>
        <p:blipFill>
          <a:blip r:embed="rId3" cstate="print"/>
          <a:stretch>
            <a:fillRect/>
          </a:stretch>
        </p:blipFill>
        <p:spPr>
          <a:xfrm>
            <a:off x="2682425" y="613281"/>
            <a:ext cx="712177" cy="1274885"/>
          </a:xfrm>
          <a:prstGeom prst="rect">
            <a:avLst/>
          </a:prstGeom>
        </p:spPr>
      </p:pic>
      <p:sp>
        <p:nvSpPr>
          <p:cNvPr id="6" name="テキスト ボックス 5">
            <a:extLst>
              <a:ext uri="{FF2B5EF4-FFF2-40B4-BE49-F238E27FC236}">
                <a16:creationId xmlns:a16="http://schemas.microsoft.com/office/drawing/2014/main" id="{DB8769BD-1065-4196-BB29-9C15E644D40D}"/>
              </a:ext>
            </a:extLst>
          </p:cNvPr>
          <p:cNvSpPr txBox="1"/>
          <p:nvPr/>
        </p:nvSpPr>
        <p:spPr>
          <a:xfrm rot="16200000">
            <a:off x="2541989" y="254869"/>
            <a:ext cx="495649" cy="319446"/>
          </a:xfrm>
          <a:prstGeom prst="rect">
            <a:avLst/>
          </a:prstGeom>
          <a:noFill/>
        </p:spPr>
        <p:txBody>
          <a:bodyPr wrap="none" rtlCol="0">
            <a:spAutoFit/>
          </a:bodyPr>
          <a:lstStyle/>
          <a:p>
            <a:r>
              <a:rPr kumimoji="1" lang="en-US" altLang="ja-JP" sz="738" dirty="0" err="1">
                <a:latin typeface="Arial" panose="020B0604020202020204" pitchFamily="34" charset="0"/>
                <a:cs typeface="Arial" panose="020B0604020202020204" pitchFamily="34" charset="0"/>
              </a:rPr>
              <a:t>MYCsh</a:t>
            </a:r>
            <a:endParaRPr kumimoji="1" lang="en-US" altLang="ja-JP" sz="738" dirty="0">
              <a:latin typeface="Arial" panose="020B0604020202020204" pitchFamily="34" charset="0"/>
              <a:cs typeface="Arial" panose="020B0604020202020204" pitchFamily="34" charset="0"/>
            </a:endParaRPr>
          </a:p>
          <a:p>
            <a:r>
              <a:rPr kumimoji="1" lang="en-US" altLang="ja-JP" sz="738" dirty="0" err="1">
                <a:latin typeface="Arial" panose="020B0604020202020204" pitchFamily="34" charset="0"/>
                <a:cs typeface="Arial" panose="020B0604020202020204" pitchFamily="34" charset="0"/>
              </a:rPr>
              <a:t>GFPsh</a:t>
            </a:r>
            <a:endParaRPr kumimoji="1" lang="ja-JP" altLang="en-US" sz="738" dirty="0">
              <a:latin typeface="Arial" panose="020B0604020202020204" pitchFamily="34" charset="0"/>
              <a:cs typeface="Arial" panose="020B0604020202020204" pitchFamily="34" charset="0"/>
            </a:endParaRPr>
          </a:p>
        </p:txBody>
      </p:sp>
      <p:sp>
        <p:nvSpPr>
          <p:cNvPr id="8" name="正方形/長方形 17">
            <a:extLst>
              <a:ext uri="{FF2B5EF4-FFF2-40B4-BE49-F238E27FC236}">
                <a16:creationId xmlns:a16="http://schemas.microsoft.com/office/drawing/2014/main" id="{8377FA59-F788-422C-B7F9-198F5AD8E63A}"/>
              </a:ext>
            </a:extLst>
          </p:cNvPr>
          <p:cNvSpPr>
            <a:spLocks noChangeArrowheads="1"/>
          </p:cNvSpPr>
          <p:nvPr/>
        </p:nvSpPr>
        <p:spPr bwMode="auto">
          <a:xfrm>
            <a:off x="6822830" y="45536"/>
            <a:ext cx="2321170" cy="31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477" dirty="0">
                <a:latin typeface="Arial" panose="020B0604020202020204" pitchFamily="34" charset="0"/>
                <a:cs typeface="Arial" panose="020B0604020202020204" pitchFamily="34" charset="0"/>
              </a:rPr>
              <a:t>Supplementary Figure S4</a:t>
            </a:r>
          </a:p>
        </p:txBody>
      </p:sp>
      <p:pic>
        <p:nvPicPr>
          <p:cNvPr id="9" name="図 8">
            <a:extLst>
              <a:ext uri="{FF2B5EF4-FFF2-40B4-BE49-F238E27FC236}">
                <a16:creationId xmlns:a16="http://schemas.microsoft.com/office/drawing/2014/main" id="{80CB79AC-6922-4B59-88AB-483BF1947B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1917" y="606290"/>
            <a:ext cx="2030400" cy="2030400"/>
          </a:xfrm>
          <a:prstGeom prst="rect">
            <a:avLst/>
          </a:prstGeom>
        </p:spPr>
      </p:pic>
      <p:sp>
        <p:nvSpPr>
          <p:cNvPr id="11" name="テキスト ボックス 10">
            <a:extLst>
              <a:ext uri="{FF2B5EF4-FFF2-40B4-BE49-F238E27FC236}">
                <a16:creationId xmlns:a16="http://schemas.microsoft.com/office/drawing/2014/main" id="{A76AFC2D-571F-4958-91EF-D2F1E6949CC4}"/>
              </a:ext>
            </a:extLst>
          </p:cNvPr>
          <p:cNvSpPr txBox="1"/>
          <p:nvPr/>
        </p:nvSpPr>
        <p:spPr>
          <a:xfrm>
            <a:off x="4154435" y="1225695"/>
            <a:ext cx="963725" cy="433324"/>
          </a:xfrm>
          <a:prstGeom prst="rect">
            <a:avLst/>
          </a:prstGeom>
          <a:noFill/>
        </p:spPr>
        <p:txBody>
          <a:bodyPr wrap="none" rtlCol="0">
            <a:spAutoFit/>
          </a:bodyPr>
          <a:lstStyle/>
          <a:p>
            <a:r>
              <a:rPr kumimoji="1" lang="en-US" altLang="ja-JP" sz="1108" dirty="0">
                <a:latin typeface="Arial" panose="020B0604020202020204" pitchFamily="34" charset="0"/>
                <a:cs typeface="Arial" panose="020B0604020202020204" pitchFamily="34" charset="0"/>
              </a:rPr>
              <a:t>FDR = 3.7%</a:t>
            </a:r>
          </a:p>
          <a:p>
            <a:r>
              <a:rPr kumimoji="1" lang="en-US" altLang="ja-JP" sz="1108" i="1" dirty="0">
                <a:latin typeface="Arial" panose="020B0604020202020204" pitchFamily="34" charset="0"/>
                <a:cs typeface="Arial" panose="020B0604020202020204" pitchFamily="34" charset="0"/>
              </a:rPr>
              <a:t>P </a:t>
            </a:r>
            <a:r>
              <a:rPr kumimoji="1" lang="en-US" altLang="ja-JP" sz="1108" dirty="0">
                <a:latin typeface="Arial" panose="020B0604020202020204" pitchFamily="34" charset="0"/>
                <a:cs typeface="Arial" panose="020B0604020202020204" pitchFamily="34" charset="0"/>
              </a:rPr>
              <a:t>&lt; 0.001</a:t>
            </a:r>
            <a:endParaRPr kumimoji="1" lang="ja-JP" altLang="en-US" sz="1108" dirty="0">
              <a:latin typeface="Arial" panose="020B0604020202020204" pitchFamily="34" charset="0"/>
              <a:cs typeface="Arial" panose="020B0604020202020204" pitchFamily="34" charset="0"/>
            </a:endParaRPr>
          </a:p>
        </p:txBody>
      </p:sp>
      <p:pic>
        <p:nvPicPr>
          <p:cNvPr id="10" name="図 9">
            <a:extLst>
              <a:ext uri="{FF2B5EF4-FFF2-40B4-BE49-F238E27FC236}">
                <a16:creationId xmlns:a16="http://schemas.microsoft.com/office/drawing/2014/main" id="{EF01A06C-C0B1-4568-9EB4-301559062B80}"/>
              </a:ext>
            </a:extLst>
          </p:cNvPr>
          <p:cNvPicPr>
            <a:picLocks noChangeAspect="1"/>
          </p:cNvPicPr>
          <p:nvPr/>
        </p:nvPicPr>
        <p:blipFill>
          <a:blip r:embed="rId5" cstate="print"/>
          <a:stretch>
            <a:fillRect/>
          </a:stretch>
        </p:blipFill>
        <p:spPr>
          <a:xfrm>
            <a:off x="6114317" y="571326"/>
            <a:ext cx="738330" cy="5119086"/>
          </a:xfrm>
          <a:prstGeom prst="rect">
            <a:avLst/>
          </a:prstGeom>
        </p:spPr>
      </p:pic>
      <p:sp>
        <p:nvSpPr>
          <p:cNvPr id="13" name="テキスト ボックス 12">
            <a:extLst>
              <a:ext uri="{FF2B5EF4-FFF2-40B4-BE49-F238E27FC236}">
                <a16:creationId xmlns:a16="http://schemas.microsoft.com/office/drawing/2014/main" id="{E0F2EAF9-1E34-4754-8B2A-46EFC65EB13E}"/>
              </a:ext>
            </a:extLst>
          </p:cNvPr>
          <p:cNvSpPr txBox="1"/>
          <p:nvPr/>
        </p:nvSpPr>
        <p:spPr>
          <a:xfrm rot="16200000">
            <a:off x="5950316" y="247126"/>
            <a:ext cx="495649" cy="319446"/>
          </a:xfrm>
          <a:prstGeom prst="rect">
            <a:avLst/>
          </a:prstGeom>
          <a:noFill/>
        </p:spPr>
        <p:txBody>
          <a:bodyPr wrap="none" rtlCol="0">
            <a:spAutoFit/>
          </a:bodyPr>
          <a:lstStyle/>
          <a:p>
            <a:r>
              <a:rPr kumimoji="1" lang="en-US" altLang="ja-JP" sz="738" dirty="0" err="1">
                <a:latin typeface="Arial" panose="020B0604020202020204" pitchFamily="34" charset="0"/>
                <a:cs typeface="Arial" panose="020B0604020202020204" pitchFamily="34" charset="0"/>
              </a:rPr>
              <a:t>MYCsh</a:t>
            </a:r>
            <a:endParaRPr kumimoji="1" lang="en-US" altLang="ja-JP" sz="738" dirty="0">
              <a:latin typeface="Arial" panose="020B0604020202020204" pitchFamily="34" charset="0"/>
              <a:cs typeface="Arial" panose="020B0604020202020204" pitchFamily="34" charset="0"/>
            </a:endParaRPr>
          </a:p>
          <a:p>
            <a:r>
              <a:rPr kumimoji="1" lang="en-US" altLang="ja-JP" sz="738" dirty="0" err="1">
                <a:latin typeface="Arial" panose="020B0604020202020204" pitchFamily="34" charset="0"/>
                <a:cs typeface="Arial" panose="020B0604020202020204" pitchFamily="34" charset="0"/>
              </a:rPr>
              <a:t>GFPsh</a:t>
            </a:r>
            <a:endParaRPr kumimoji="1" lang="ja-JP" altLang="en-US" sz="738" dirty="0">
              <a:latin typeface="Arial" panose="020B0604020202020204" pitchFamily="34" charset="0"/>
              <a:cs typeface="Arial" panose="020B0604020202020204" pitchFamily="34" charset="0"/>
            </a:endParaRPr>
          </a:p>
        </p:txBody>
      </p:sp>
      <p:pic>
        <p:nvPicPr>
          <p:cNvPr id="14" name="図 13">
            <a:extLst>
              <a:ext uri="{FF2B5EF4-FFF2-40B4-BE49-F238E27FC236}">
                <a16:creationId xmlns:a16="http://schemas.microsoft.com/office/drawing/2014/main" id="{FE71946C-9D26-4848-B777-8BDD5DCC69A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491" y="3112155"/>
            <a:ext cx="2030400" cy="2030400"/>
          </a:xfrm>
          <a:prstGeom prst="rect">
            <a:avLst/>
          </a:prstGeom>
        </p:spPr>
      </p:pic>
      <p:sp>
        <p:nvSpPr>
          <p:cNvPr id="16" name="テキスト ボックス 15">
            <a:extLst>
              <a:ext uri="{FF2B5EF4-FFF2-40B4-BE49-F238E27FC236}">
                <a16:creationId xmlns:a16="http://schemas.microsoft.com/office/drawing/2014/main" id="{B33157DE-F901-48C3-880D-645E9A3EC6F4}"/>
              </a:ext>
            </a:extLst>
          </p:cNvPr>
          <p:cNvSpPr txBox="1"/>
          <p:nvPr/>
        </p:nvSpPr>
        <p:spPr>
          <a:xfrm>
            <a:off x="709344" y="3701203"/>
            <a:ext cx="963725" cy="433324"/>
          </a:xfrm>
          <a:prstGeom prst="rect">
            <a:avLst/>
          </a:prstGeom>
          <a:noFill/>
        </p:spPr>
        <p:txBody>
          <a:bodyPr wrap="none" rtlCol="0">
            <a:spAutoFit/>
          </a:bodyPr>
          <a:lstStyle/>
          <a:p>
            <a:r>
              <a:rPr kumimoji="1" lang="en-US" altLang="ja-JP" sz="1108" dirty="0">
                <a:latin typeface="Arial" panose="020B0604020202020204" pitchFamily="34" charset="0"/>
                <a:cs typeface="Arial" panose="020B0604020202020204" pitchFamily="34" charset="0"/>
              </a:rPr>
              <a:t>FDR = 3.6%</a:t>
            </a:r>
          </a:p>
          <a:p>
            <a:r>
              <a:rPr kumimoji="1" lang="en-US" altLang="ja-JP" sz="1108" i="1" dirty="0">
                <a:latin typeface="Arial" panose="020B0604020202020204" pitchFamily="34" charset="0"/>
                <a:cs typeface="Arial" panose="020B0604020202020204" pitchFamily="34" charset="0"/>
              </a:rPr>
              <a:t>P </a:t>
            </a:r>
            <a:r>
              <a:rPr kumimoji="1" lang="en-US" altLang="ja-JP" sz="1108" dirty="0">
                <a:latin typeface="Arial" panose="020B0604020202020204" pitchFamily="34" charset="0"/>
                <a:cs typeface="Arial" panose="020B0604020202020204" pitchFamily="34" charset="0"/>
              </a:rPr>
              <a:t>&lt; 0.005</a:t>
            </a:r>
            <a:endParaRPr kumimoji="1" lang="ja-JP" altLang="en-US" sz="1108" dirty="0">
              <a:latin typeface="Arial" panose="020B0604020202020204" pitchFamily="34" charset="0"/>
              <a:cs typeface="Arial" panose="020B0604020202020204" pitchFamily="34" charset="0"/>
            </a:endParaRPr>
          </a:p>
        </p:txBody>
      </p:sp>
      <p:pic>
        <p:nvPicPr>
          <p:cNvPr id="15" name="図 14">
            <a:extLst>
              <a:ext uri="{FF2B5EF4-FFF2-40B4-BE49-F238E27FC236}">
                <a16:creationId xmlns:a16="http://schemas.microsoft.com/office/drawing/2014/main" id="{DBCF4979-69ED-482C-A0C9-9B9EEAEF09D4}"/>
              </a:ext>
            </a:extLst>
          </p:cNvPr>
          <p:cNvPicPr>
            <a:picLocks noChangeAspect="1"/>
          </p:cNvPicPr>
          <p:nvPr/>
        </p:nvPicPr>
        <p:blipFill>
          <a:blip r:embed="rId7" cstate="print"/>
          <a:stretch>
            <a:fillRect/>
          </a:stretch>
        </p:blipFill>
        <p:spPr>
          <a:xfrm>
            <a:off x="2683280" y="3130869"/>
            <a:ext cx="711322" cy="1986498"/>
          </a:xfrm>
          <a:prstGeom prst="rect">
            <a:avLst/>
          </a:prstGeom>
        </p:spPr>
      </p:pic>
      <p:sp>
        <p:nvSpPr>
          <p:cNvPr id="18" name="テキスト ボックス 17">
            <a:extLst>
              <a:ext uri="{FF2B5EF4-FFF2-40B4-BE49-F238E27FC236}">
                <a16:creationId xmlns:a16="http://schemas.microsoft.com/office/drawing/2014/main" id="{F2C372D2-C9AF-4721-8F72-5ADAFDFACF02}"/>
              </a:ext>
            </a:extLst>
          </p:cNvPr>
          <p:cNvSpPr txBox="1"/>
          <p:nvPr/>
        </p:nvSpPr>
        <p:spPr>
          <a:xfrm rot="16200000">
            <a:off x="2541988" y="2789452"/>
            <a:ext cx="495649" cy="319446"/>
          </a:xfrm>
          <a:prstGeom prst="rect">
            <a:avLst/>
          </a:prstGeom>
          <a:noFill/>
        </p:spPr>
        <p:txBody>
          <a:bodyPr wrap="none" rtlCol="0">
            <a:spAutoFit/>
          </a:bodyPr>
          <a:lstStyle/>
          <a:p>
            <a:r>
              <a:rPr kumimoji="1" lang="en-US" altLang="ja-JP" sz="738" dirty="0" err="1">
                <a:latin typeface="Arial" panose="020B0604020202020204" pitchFamily="34" charset="0"/>
                <a:cs typeface="Arial" panose="020B0604020202020204" pitchFamily="34" charset="0"/>
              </a:rPr>
              <a:t>MYCsh</a:t>
            </a:r>
            <a:endParaRPr kumimoji="1" lang="en-US" altLang="ja-JP" sz="738" dirty="0">
              <a:latin typeface="Arial" panose="020B0604020202020204" pitchFamily="34" charset="0"/>
              <a:cs typeface="Arial" panose="020B0604020202020204" pitchFamily="34" charset="0"/>
            </a:endParaRPr>
          </a:p>
          <a:p>
            <a:r>
              <a:rPr kumimoji="1" lang="en-US" altLang="ja-JP" sz="738" dirty="0" err="1">
                <a:latin typeface="Arial" panose="020B0604020202020204" pitchFamily="34" charset="0"/>
                <a:cs typeface="Arial" panose="020B0604020202020204" pitchFamily="34" charset="0"/>
              </a:rPr>
              <a:t>GFPsh</a:t>
            </a:r>
            <a:endParaRPr kumimoji="1" lang="ja-JP" altLang="en-US" sz="738" dirty="0">
              <a:latin typeface="Arial" panose="020B0604020202020204" pitchFamily="34" charset="0"/>
              <a:cs typeface="Arial" panose="020B0604020202020204" pitchFamily="34" charset="0"/>
            </a:endParaRPr>
          </a:p>
        </p:txBody>
      </p:sp>
      <p:sp>
        <p:nvSpPr>
          <p:cNvPr id="17" name="正方形/長方形 16">
            <a:extLst>
              <a:ext uri="{FF2B5EF4-FFF2-40B4-BE49-F238E27FC236}">
                <a16:creationId xmlns:a16="http://schemas.microsoft.com/office/drawing/2014/main" id="{66AAAB55-4174-4425-B9E5-3C494D428D98}"/>
              </a:ext>
            </a:extLst>
          </p:cNvPr>
          <p:cNvSpPr/>
          <p:nvPr/>
        </p:nvSpPr>
        <p:spPr>
          <a:xfrm>
            <a:off x="679527" y="5776378"/>
            <a:ext cx="8225878" cy="889154"/>
          </a:xfrm>
          <a:prstGeom prst="rect">
            <a:avLst/>
          </a:prstGeom>
        </p:spPr>
        <p:txBody>
          <a:bodyPr wrap="square">
            <a:spAutoFit/>
          </a:bodyPr>
          <a:lstStyle/>
          <a:p>
            <a:pPr>
              <a:lnSpc>
                <a:spcPct val="150000"/>
              </a:lnSpc>
            </a:pPr>
            <a:r>
              <a:rPr lang="en-US" altLang="ja-JP" sz="1200" dirty="0">
                <a:latin typeface="Arial" panose="020B0604020202020204" pitchFamily="34" charset="0"/>
                <a:cs typeface="Arial" panose="020B0604020202020204" pitchFamily="34" charset="0"/>
              </a:rPr>
              <a:t>Supplementary Figure S4. GSEA analysis with Kyoto Encyclopedia of Genes and Genomes (KEGG) gene sets. GSEA analysis was conducted using GSEA v2.2.4 software and the Molecular Signatures Database (Broad Institute). All of the raw data were formatted and applied to the KEGG gene sets (C2). </a:t>
            </a:r>
          </a:p>
        </p:txBody>
      </p:sp>
    </p:spTree>
    <p:extLst>
      <p:ext uri="{BB962C8B-B14F-4D97-AF65-F5344CB8AC3E}">
        <p14:creationId xmlns:p14="http://schemas.microsoft.com/office/powerpoint/2010/main" val="309401625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83</Words>
  <Application>Microsoft Office PowerPoint</Application>
  <PresentationFormat>画面に合わせる (4:3)</PresentationFormat>
  <Paragraphs>14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ＭＳ Ｐゴシック</vt:lpstr>
      <vt:lpstr>游ゴシック</vt:lpstr>
      <vt:lpstr>游ゴシック Light</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shohei</dc:creator>
  <cp:lastModifiedBy>hanamura@aichi-med-u.ac.jp</cp:lastModifiedBy>
  <cp:revision>12</cp:revision>
  <dcterms:created xsi:type="dcterms:W3CDTF">2018-10-10T03:17:49Z</dcterms:created>
  <dcterms:modified xsi:type="dcterms:W3CDTF">2018-10-12T16:35:41Z</dcterms:modified>
</cp:coreProperties>
</file>