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verly Gwen Windham" initials="BGW" lastIdx="5" clrIdx="0">
    <p:extLst>
      <p:ext uri="{19B8F6BF-5375-455C-9EA6-DF929625EA0E}">
        <p15:presenceInfo xmlns:p15="http://schemas.microsoft.com/office/powerpoint/2012/main" userId="S-1-5-21-352802823-1380143767-619646970-472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6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4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0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2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4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3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5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07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1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16722-CD27-4B1C-9001-B8721BB121F4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6375C-0EF8-4BBC-B3D8-141CC06F81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4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15352" y="235554"/>
            <a:ext cx="2699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GENOA Visit 1*: N=3,419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191" y="3176693"/>
            <a:ext cx="24652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Sensitivity </a:t>
            </a:r>
            <a:r>
              <a:rPr lang="en-US" dirty="0" smtClean="0">
                <a:solidFill>
                  <a:prstClr val="black"/>
                </a:solidFill>
              </a:rPr>
              <a:t>analyses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Supplemental Tables 4-5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5357" y="1047857"/>
            <a:ext cx="1751263" cy="13326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726 Dropped out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4% Deceased, &lt;1%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Unable </a:t>
            </a:r>
            <a:r>
              <a:rPr lang="en-US" sz="1400" dirty="0">
                <a:solidFill>
                  <a:prstClr val="black"/>
                </a:solidFill>
              </a:rPr>
              <a:t>to </a:t>
            </a:r>
            <a:r>
              <a:rPr lang="en-US" sz="1400" dirty="0" smtClean="0">
                <a:solidFill>
                  <a:prstClr val="black"/>
                </a:solidFill>
              </a:rPr>
              <a:t>contact</a:t>
            </a:r>
            <a:endParaRPr lang="en-US" sz="1400" dirty="0">
              <a:solidFill>
                <a:prstClr val="black"/>
              </a:solidFill>
            </a:endParaRP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2% </a:t>
            </a:r>
            <a:r>
              <a:rPr lang="en-US" sz="1400" dirty="0">
                <a:solidFill>
                  <a:prstClr val="black"/>
                </a:solidFill>
              </a:rPr>
              <a:t>Not </a:t>
            </a:r>
            <a:r>
              <a:rPr lang="en-US" sz="1400" dirty="0" smtClean="0">
                <a:solidFill>
                  <a:prstClr val="black"/>
                </a:solidFill>
              </a:rPr>
              <a:t>eligible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5% </a:t>
            </a:r>
            <a:r>
              <a:rPr lang="en-US" sz="1400" dirty="0">
                <a:solidFill>
                  <a:prstClr val="black"/>
                </a:solidFill>
              </a:rPr>
              <a:t>Not </a:t>
            </a:r>
            <a:r>
              <a:rPr lang="en-US" sz="1400" dirty="0" smtClean="0">
                <a:solidFill>
                  <a:prstClr val="black"/>
                </a:solidFill>
              </a:rPr>
              <a:t>able</a:t>
            </a:r>
            <a:endParaRPr lang="en-US" sz="1400" dirty="0">
              <a:solidFill>
                <a:prstClr val="black"/>
              </a:solidFill>
            </a:endParaRP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10% Not interested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93417" y="4589675"/>
            <a:ext cx="21251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GMBI*** N=1725 </a:t>
            </a:r>
            <a:r>
              <a:rPr lang="en-US" dirty="0">
                <a:solidFill>
                  <a:prstClr val="black"/>
                </a:solidFill>
              </a:rPr>
              <a:t>consented for </a:t>
            </a:r>
            <a:r>
              <a:rPr lang="en-US" dirty="0" smtClean="0">
                <a:solidFill>
                  <a:prstClr val="black"/>
                </a:solidFill>
              </a:rPr>
              <a:t>MRI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4772" y="3003475"/>
            <a:ext cx="2401849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975 Dropped out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1% Deceased 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3% Unable </a:t>
            </a:r>
            <a:r>
              <a:rPr lang="en-US" sz="1400" dirty="0">
                <a:solidFill>
                  <a:prstClr val="black"/>
                </a:solidFill>
              </a:rPr>
              <a:t>to </a:t>
            </a:r>
            <a:r>
              <a:rPr lang="en-US" sz="1400" dirty="0" smtClean="0">
                <a:solidFill>
                  <a:prstClr val="black"/>
                </a:solidFill>
              </a:rPr>
              <a:t>contact 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7% Not eligible for MRI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6% Not able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18% Not interested </a:t>
            </a:r>
          </a:p>
          <a:p>
            <a:pPr algn="r"/>
            <a:r>
              <a:rPr lang="en-US" sz="1400" dirty="0" smtClean="0">
                <a:solidFill>
                  <a:prstClr val="black"/>
                </a:solidFill>
              </a:rPr>
              <a:t>&lt;1% Missing info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59484" y="5945221"/>
            <a:ext cx="23930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N=1702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with </a:t>
            </a:r>
            <a:r>
              <a:rPr lang="en-US" dirty="0">
                <a:solidFill>
                  <a:prstClr val="black"/>
                </a:solidFill>
              </a:rPr>
              <a:t>brain </a:t>
            </a:r>
            <a:r>
              <a:rPr lang="en-US" dirty="0" smtClean="0">
                <a:solidFill>
                  <a:prstClr val="black"/>
                </a:solidFill>
              </a:rPr>
              <a:t>MRI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7821" y="4783364"/>
            <a:ext cx="18366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N=23 (1%) Anatomic abnormalities, artifact, or failed to complete scan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7300" y="5576105"/>
            <a:ext cx="18366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Tables 2 and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>
            <a:stCxn id="3" idx="2"/>
            <a:endCxn id="5" idx="0"/>
          </p:cNvCxnSpPr>
          <p:nvPr/>
        </p:nvCxnSpPr>
        <p:spPr>
          <a:xfrm>
            <a:off x="4465152" y="604886"/>
            <a:ext cx="2034" cy="223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2"/>
            <a:endCxn id="8" idx="0"/>
          </p:cNvCxnSpPr>
          <p:nvPr/>
        </p:nvCxnSpPr>
        <p:spPr>
          <a:xfrm flipH="1">
            <a:off x="4455996" y="3213837"/>
            <a:ext cx="11190" cy="137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  <a:endCxn id="10" idx="0"/>
          </p:cNvCxnSpPr>
          <p:nvPr/>
        </p:nvCxnSpPr>
        <p:spPr>
          <a:xfrm>
            <a:off x="4455996" y="5236006"/>
            <a:ext cx="0" cy="709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9" idx="1"/>
          </p:cNvCxnSpPr>
          <p:nvPr/>
        </p:nvCxnSpPr>
        <p:spPr>
          <a:xfrm flipV="1">
            <a:off x="4455996" y="3819083"/>
            <a:ext cx="1478776" cy="3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1" idx="1"/>
          </p:cNvCxnSpPr>
          <p:nvPr/>
        </p:nvCxnSpPr>
        <p:spPr>
          <a:xfrm flipV="1">
            <a:off x="4455996" y="5522028"/>
            <a:ext cx="2051825" cy="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7" idx="1"/>
          </p:cNvCxnSpPr>
          <p:nvPr/>
        </p:nvCxnSpPr>
        <p:spPr>
          <a:xfrm flipV="1">
            <a:off x="4455996" y="1714194"/>
            <a:ext cx="2129361" cy="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149130" y="2424369"/>
            <a:ext cx="2187491" cy="5478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" tIns="9144" rIns="9144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N=28 (&lt;1%) new participants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>
            <a:stCxn id="48" idx="1"/>
          </p:cNvCxnSpPr>
          <p:nvPr/>
        </p:nvCxnSpPr>
        <p:spPr>
          <a:xfrm flipH="1" flipV="1">
            <a:off x="4455996" y="2694592"/>
            <a:ext cx="1693134" cy="3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585357" y="441576"/>
            <a:ext cx="1724516" cy="572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N=21 (&lt;1%) </a:t>
            </a:r>
            <a:r>
              <a:rPr lang="en-US" dirty="0">
                <a:solidFill>
                  <a:prstClr val="black"/>
                </a:solidFill>
              </a:rPr>
              <a:t>outliers </a:t>
            </a:r>
            <a:r>
              <a:rPr lang="en-US" dirty="0" smtClean="0">
                <a:solidFill>
                  <a:prstClr val="black"/>
                </a:solidFill>
              </a:rPr>
              <a:t>excluded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62" name="Straight Arrow Connector 61"/>
          <p:cNvCxnSpPr>
            <a:endCxn id="60" idx="1"/>
          </p:cNvCxnSpPr>
          <p:nvPr/>
        </p:nvCxnSpPr>
        <p:spPr>
          <a:xfrm flipV="1">
            <a:off x="4465152" y="727808"/>
            <a:ext cx="2120205" cy="5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28547" y="1136016"/>
            <a:ext cx="12445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N=3,398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7997" y="1151405"/>
            <a:ext cx="14335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Table 1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en-US" dirty="0" smtClean="0">
                <a:solidFill>
                  <a:prstClr val="black"/>
                </a:solidFill>
              </a:rPr>
              <a:t> V1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0" name="Straight Arrow Connector 39"/>
          <p:cNvCxnSpPr>
            <a:stCxn id="31" idx="1"/>
            <a:endCxn id="39" idx="3"/>
          </p:cNvCxnSpPr>
          <p:nvPr/>
        </p:nvCxnSpPr>
        <p:spPr>
          <a:xfrm flipH="1">
            <a:off x="2501515" y="1320682"/>
            <a:ext cx="1327032" cy="15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67997" y="2648929"/>
            <a:ext cx="14335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Table 1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en-US" dirty="0" smtClean="0">
                <a:solidFill>
                  <a:prstClr val="black"/>
                </a:solidFill>
              </a:rPr>
              <a:t> V2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/>
          <p:cNvCxnSpPr>
            <a:stCxn id="5" idx="1"/>
            <a:endCxn id="49" idx="3"/>
          </p:cNvCxnSpPr>
          <p:nvPr/>
        </p:nvCxnSpPr>
        <p:spPr>
          <a:xfrm flipH="1" flipV="1">
            <a:off x="2501515" y="2833595"/>
            <a:ext cx="674083" cy="195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endCxn id="6" idx="3"/>
          </p:cNvCxnSpPr>
          <p:nvPr/>
        </p:nvCxnSpPr>
        <p:spPr>
          <a:xfrm rot="10800000" flipV="1">
            <a:off x="2988411" y="3002869"/>
            <a:ext cx="840149" cy="496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175598" y="2844505"/>
            <a:ext cx="25831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GENOA Visit 2**: N=2700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9" name="Straight Arrow Connector 28"/>
          <p:cNvCxnSpPr>
            <a:stCxn id="10" idx="1"/>
            <a:endCxn id="12" idx="3"/>
          </p:cNvCxnSpPr>
          <p:nvPr/>
        </p:nvCxnSpPr>
        <p:spPr>
          <a:xfrm flipH="1" flipV="1">
            <a:off x="2703930" y="5760771"/>
            <a:ext cx="555554" cy="369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1540" y="6409426"/>
            <a:ext cx="5410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*July 1997-August 1999; **December 2000-October 2002;***August 2001-August 2003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147081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7031B8B8-22E6-4A2E-8450-BA9E46804B5D}" vid="{2AB5237C-119F-4D5C-9236-C3C56B9E02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4951</TotalTime>
  <Words>132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Default Theme</vt:lpstr>
      <vt:lpstr>PowerPoint Presentation</vt:lpstr>
    </vt:vector>
  </TitlesOfParts>
  <Company>UMMC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Seth T. Lirette</dc:creator>
  <cp:lastModifiedBy>Kirby G. Parker</cp:lastModifiedBy>
  <cp:revision>78</cp:revision>
  <dcterms:created xsi:type="dcterms:W3CDTF">2016-03-31T19:07:33Z</dcterms:created>
  <dcterms:modified xsi:type="dcterms:W3CDTF">2016-10-12T18:57:11Z</dcterms:modified>
</cp:coreProperties>
</file>