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12192000" cy="6858000"/>
  <p:notesSz cx="6669088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768" autoAdjust="0"/>
  </p:normalViewPr>
  <p:slideViewPr>
    <p:cSldViewPr snapToGrid="0">
      <p:cViewPr varScale="1">
        <p:scale>
          <a:sx n="100" d="100"/>
          <a:sy n="100" d="100"/>
        </p:scale>
        <p:origin x="-90" y="-6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49878428-4C90-413B-B973-6B64559844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Ondertitel 2">
            <a:extLst>
              <a:ext uri="{FF2B5EF4-FFF2-40B4-BE49-F238E27FC236}">
                <a16:creationId xmlns="" xmlns:a16="http://schemas.microsoft.com/office/drawing/2014/main" id="{E085D386-35D0-4428-B3AA-E32E83888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="" xmlns:a16="http://schemas.microsoft.com/office/drawing/2014/main" id="{17F6E316-E0B4-4567-B4DA-EF623C0A5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="" xmlns:a16="http://schemas.microsoft.com/office/drawing/2014/main" id="{F0624FF2-7AB9-4AD4-9002-9E6ECF6628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="" xmlns:a16="http://schemas.microsoft.com/office/drawing/2014/main" id="{9E3C1C24-8AEE-4F2C-AF7C-AC918D4175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366409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EE52519-B51E-4EE1-A066-60FE5BE0B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="" xmlns:a16="http://schemas.microsoft.com/office/drawing/2014/main" id="{E29ED60A-72CC-43EB-85C9-C3F2A6E284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="" xmlns:a16="http://schemas.microsoft.com/office/drawing/2014/main" id="{BE4322BA-4DAC-41BE-B3B5-59A982038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="" xmlns:a16="http://schemas.microsoft.com/office/drawing/2014/main" id="{20443E75-0483-452C-A543-553D703EE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="" xmlns:a16="http://schemas.microsoft.com/office/drawing/2014/main" id="{B3E2B27B-8D8D-4ED7-A146-431599688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31731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="" xmlns:a16="http://schemas.microsoft.com/office/drawing/2014/main" id="{6402C294-6A38-4B27-BFBB-723827CD04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="" xmlns:a16="http://schemas.microsoft.com/office/drawing/2014/main" id="{60B36B04-E9A4-43A5-A506-F6B60049DB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="" xmlns:a16="http://schemas.microsoft.com/office/drawing/2014/main" id="{4B5ADAB0-FDE0-4F9F-8B49-B183FB877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="" xmlns:a16="http://schemas.microsoft.com/office/drawing/2014/main" id="{1C938D3E-1879-4BDC-9C62-2514192CE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="" xmlns:a16="http://schemas.microsoft.com/office/drawing/2014/main" id="{FE5D00D5-D090-4667-93EC-890C11FE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665371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1F2B7C17-2786-4C76-B313-8EB893345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72F14B2E-875C-4AB1-9A71-A1CFE40ED2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="" xmlns:a16="http://schemas.microsoft.com/office/drawing/2014/main" id="{771CCAFC-BB27-4EF9-9974-F9E12B14C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="" xmlns:a16="http://schemas.microsoft.com/office/drawing/2014/main" id="{91986454-EE40-43FF-BB08-0472BDC08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="" xmlns:a16="http://schemas.microsoft.com/office/drawing/2014/main" id="{FF8493D8-C2F7-42DE-84BE-55CCC648B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041292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E1A17EEE-3E85-4109-82C4-7FBB6299DE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="" xmlns:a16="http://schemas.microsoft.com/office/drawing/2014/main" id="{029B3B43-9A7A-47A1-9A5D-C54FE348D9A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="" xmlns:a16="http://schemas.microsoft.com/office/drawing/2014/main" id="{29BC0B6C-6866-4ED8-9C1F-4E04707A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="" xmlns:a16="http://schemas.microsoft.com/office/drawing/2014/main" id="{F310F872-29BF-4B18-B4FD-D1A773982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="" xmlns:a16="http://schemas.microsoft.com/office/drawing/2014/main" id="{124E6D55-4401-42BE-9E30-918E97326A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47002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4F1B2E75-6B26-4A21-993D-0752F540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023199C6-D191-457B-8B3A-E7437F6885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="" xmlns:a16="http://schemas.microsoft.com/office/drawing/2014/main" id="{5A0DDC88-835C-414C-910A-F762B6A131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="" xmlns:a16="http://schemas.microsoft.com/office/drawing/2014/main" id="{C4330D3C-330C-4C63-92B5-F8840C999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="" xmlns:a16="http://schemas.microsoft.com/office/drawing/2014/main" id="{A28BE282-0A7A-4AB5-AC41-81625E607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="" xmlns:a16="http://schemas.microsoft.com/office/drawing/2014/main" id="{2197A9C1-6F08-4239-9B59-85AA55863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80717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87C5C2F1-EE59-4540-A9CC-85CE43F9FD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="" xmlns:a16="http://schemas.microsoft.com/office/drawing/2014/main" id="{588A8D94-CF8D-4D41-B2EC-D3C7B5A7EA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="" xmlns:a16="http://schemas.microsoft.com/office/drawing/2014/main" id="{5F639E01-7CD0-4B48-82BE-08C5E5EA0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="" xmlns:a16="http://schemas.microsoft.com/office/drawing/2014/main" id="{46525F8D-78A6-443F-9442-A5D026CC83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="" xmlns:a16="http://schemas.microsoft.com/office/drawing/2014/main" id="{3E9A4FEA-105A-402B-8892-D0F422BA14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="" xmlns:a16="http://schemas.microsoft.com/office/drawing/2014/main" id="{7A521DF9-56A8-48ED-BDDD-C27523D81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="" xmlns:a16="http://schemas.microsoft.com/office/drawing/2014/main" id="{6D792497-6297-468C-A6F7-245871DF9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="" xmlns:a16="http://schemas.microsoft.com/office/drawing/2014/main" id="{8005E988-FDAC-4E6E-9827-6DD9F26AB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9902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C6DFF078-129D-47DF-88F8-D2C9AA5F7E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="" xmlns:a16="http://schemas.microsoft.com/office/drawing/2014/main" id="{6F17F888-DFC2-4CEE-8831-43F35BC05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="" xmlns:a16="http://schemas.microsoft.com/office/drawing/2014/main" id="{4EE4D0E0-63E9-49B9-8D40-C1BCD55D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="" xmlns:a16="http://schemas.microsoft.com/office/drawing/2014/main" id="{85C67802-29DC-4724-AD6A-25B99729F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5092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="" xmlns:a16="http://schemas.microsoft.com/office/drawing/2014/main" id="{C15898B9-4DC0-4EF4-9BC4-76F89FE10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="" xmlns:a16="http://schemas.microsoft.com/office/drawing/2014/main" id="{4026A55F-9F1C-494D-85CA-2605E82B7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="" xmlns:a16="http://schemas.microsoft.com/office/drawing/2014/main" id="{E8002E06-AE5F-4D41-BCAF-F802D8CE1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08540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340D276D-CF32-4D9F-9904-5AF5E1AA3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16="http://schemas.microsoft.com/office/drawing/2014/main" id="{F25A58AA-B16B-4AEE-951E-FE3B19DA1C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="" xmlns:a16="http://schemas.microsoft.com/office/drawing/2014/main" id="{F4DB0E32-D1C3-4979-A73C-B107FBB75D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="" xmlns:a16="http://schemas.microsoft.com/office/drawing/2014/main" id="{DCDAFFCF-3672-4823-ADC0-BEBA5B558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="" xmlns:a16="http://schemas.microsoft.com/office/drawing/2014/main" id="{84EBC903-8982-480F-A426-B210BF58D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="" xmlns:a16="http://schemas.microsoft.com/office/drawing/2014/main" id="{A24C2AFF-BB44-468A-9E12-8976C8649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8949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AF6C60EA-4278-4A03-8EB8-D981C37068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="" xmlns:a16="http://schemas.microsoft.com/office/drawing/2014/main" id="{24B0B4F1-BF6B-48D5-B5D6-E0017AD0D5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="" xmlns:a16="http://schemas.microsoft.com/office/drawing/2014/main" id="{30E7B6CA-0B7A-41EA-97C5-09675FE6E4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="" xmlns:a16="http://schemas.microsoft.com/office/drawing/2014/main" id="{09352FBD-C86F-48C9-A62A-FA314BBD7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="" xmlns:a16="http://schemas.microsoft.com/office/drawing/2014/main" id="{1DFE3ADA-FF30-4186-9B0B-4DB464A09E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="" xmlns:a16="http://schemas.microsoft.com/office/drawing/2014/main" id="{2F03974D-6FC6-4BE5-BDCF-5AA1BFD1F0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53425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="" xmlns:a16="http://schemas.microsoft.com/office/drawing/2014/main" id="{FF0C0D2F-E479-4831-A0AC-A855BCF57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="" xmlns:a16="http://schemas.microsoft.com/office/drawing/2014/main" id="{3855BDFF-615D-4D54-BBFE-330D5E479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="" xmlns:a16="http://schemas.microsoft.com/office/drawing/2014/main" id="{5E85DA3E-47B1-4FA4-BC2B-FEB11007AC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F92CF-EF92-49A8-838E-4381C3239304}" type="datetimeFigureOut">
              <a:rPr lang="en-US" smtClean="0"/>
              <a:pPr/>
              <a:t>11/21/2018</a:t>
            </a:fld>
            <a:endParaRPr lang="en-US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="" xmlns:a16="http://schemas.microsoft.com/office/drawing/2014/main" id="{E5C42996-0BBA-4C2F-8002-1F560AFA21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="" xmlns:a16="http://schemas.microsoft.com/office/drawing/2014/main" id="{34A346B2-7E63-4ED9-8999-8F225C806B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935ADF-5891-47A1-BA3B-84E90D0041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78090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vak 11">
            <a:extLst>
              <a:ext uri="{FF2B5EF4-FFF2-40B4-BE49-F238E27FC236}">
                <a16:creationId xmlns="" xmlns:a16="http://schemas.microsoft.com/office/drawing/2014/main" id="{80A8B8E9-7AF9-4212-A2D2-6423D3304929}"/>
              </a:ext>
            </a:extLst>
          </p:cNvPr>
          <p:cNvSpPr txBox="1"/>
          <p:nvPr/>
        </p:nvSpPr>
        <p:spPr>
          <a:xfrm>
            <a:off x="6962775" y="284619"/>
            <a:ext cx="503872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PIC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hydrogels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promote primary DC and NK cell survival and limit DC migration.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/>
            <a:r>
              <a:rPr lang="nl-NL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Viability of BDCA1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DCs in medium, collagen gels and (RGD-) PIC</a:t>
            </a:r>
          </a:p>
          <a:p>
            <a:pPr marL="228600" indent="-228600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hydrogels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defined as the percentage of 7AAD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=3 – 10 in at least two</a:t>
            </a:r>
          </a:p>
          <a:p>
            <a:pPr marL="228600" indent="-228600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experiments. Data were analyzed with the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Wallis test and</a:t>
            </a:r>
          </a:p>
          <a:p>
            <a:pPr marL="228600" indent="-228600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Dunns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post-test.</a:t>
            </a:r>
          </a:p>
          <a:p>
            <a:pPr marL="228600" indent="-228600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Viability of primary NK cells in in medium, collagen gels and RGD-PIC</a:t>
            </a:r>
          </a:p>
          <a:p>
            <a:pPr marL="228600" indent="-228600"/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hydrogels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defined as the percentage of 7AAD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AnnV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=3 in two</a:t>
            </a:r>
          </a:p>
          <a:p>
            <a:pPr marL="228600" indent="-228600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independent experiments. Data were analyzed with the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Kruskal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Wallis test and</a:t>
            </a:r>
          </a:p>
          <a:p>
            <a:pPr marL="228600" indent="-228600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Dunns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post-test. </a:t>
            </a: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images of 3 hour cell tracks of individual BDCA1+ DCs in  </a:t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collagen gels and PIC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hydrogels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Each dot and/or track represents one </a:t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randomly chosen cell out of 30. </a:t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percentage of motile cells relative to the number of motile cells in </a:t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collagen. Cells are classified as motile when they show a mean squared </a:t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displacement (MSD) of &gt;200 um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the first 2 hours of cell tracking.</a:t>
            </a: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(E,F)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average velocity depicted for the average of all cells (D) or per </a:t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single cell (E) based on tracking of 30 randomly chosen cells for 3 hrs in collagen gels and (RGD-) PIC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hydrogels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(A, B, D, E, F)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Values represent mean and SEM.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(D, E, F)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Data were analyzed </a:t>
            </a:r>
            <a:b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a Mann Whitney U test.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three independent experiments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****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p≤0.0001.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D:\Papers\3. In prep\PIC gels\Writing\Revision v1 Oct 2018\Submission\Supplementary Figure 1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6810374" cy="64571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06010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="" xmlns:a16="http://schemas.microsoft.com/office/drawing/2014/main" id="{2A3CD5F1-FA7C-451B-B1C6-C652EEF82645}"/>
              </a:ext>
            </a:extLst>
          </p:cNvPr>
          <p:cNvSpPr txBox="1"/>
          <p:nvPr/>
        </p:nvSpPr>
        <p:spPr>
          <a:xfrm>
            <a:off x="4972050" y="109604"/>
            <a:ext cx="721035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2. Primary T cells sequestered within RGD-PIC gels can be activated with high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amounts of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αCD3/αCD28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or a mixture of soluble PHA, IL-2 and IL-6. 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(A, B, C)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percentage of CD69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expressing T cells of all living cells (A), the percentage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proliferated T cells defined as cells that have undergone at least 1 proliferation cycle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 and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proliferation index defined as the number of cycles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proliferating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cells (C)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hours after mixing T cells with increasing numbers of αCD3/αCD28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medium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collagen gels or RGD-PIC gels. Low cell density: 1x10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cells/mL, medium cell density: 2.5x10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cells/mL,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density: 5x10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cells/mL Beads: αCD3/αCD28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1x = 1 bead per 4 cells, 2x = 1 beads per 2 cells,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4x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1 bead per cell. Data were analyzed with a two-way ANOVA and Bonferroni post-test, compared to no stimulus.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nl-NL" sz="1200" dirty="0" smtClean="0"/>
              <a:t>≥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4 independent experiments for no stimulus and 1x beads,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 for beads 2x and 4x in one independent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200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percentage of proliferated T cells defined as cells that have undergone at least 1 proliferation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cycle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72 hours after mixing T cells with  soluble PHA, IL-2 and IL6 in medium, collagen gels or RGD-PIC gels. Data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analyzed with a one-way ANOVA and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Dunns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post-test compared to medium.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 in 2 independent experiments. </a:t>
            </a:r>
            <a:b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(A-D)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Values represent mean and SEM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* p≤0.05, ** p≤0.01, *** p≤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0.001.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2051" name="Picture 3" descr="D:\Papers\3. In prep\PIC gels\Writing\Revision v1 Oct 2018\Submission\Supplementary Figure 2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4947947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622480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="" xmlns:a16="http://schemas.microsoft.com/office/drawing/2014/main" id="{84252A41-89B9-4A58-88F6-04A757D5EAEB}"/>
              </a:ext>
            </a:extLst>
          </p:cNvPr>
          <p:cNvSpPr txBox="1"/>
          <p:nvPr/>
        </p:nvSpPr>
        <p:spPr>
          <a:xfrm>
            <a:off x="0" y="2413337"/>
            <a:ext cx="115201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 RGD-PIC hydrogels do not intrinsically induce T cell proliferation and preserve their capacity to produce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IFNy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proliferated T cells defined as cells that have undergone at least 1 proliferation cycle 72 hours after culturing T cells in medium, collagen gels or RGD-PIC gels.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Values represent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and SEM.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=4-5 in at least two independent experiments.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flowcytometry plots depicting CD69 expression in pan T cells activated overnight with αCD3/αCD28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dynabeads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gated on all living cells.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indent="-228600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percentage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IFNy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of all live CD3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 cells determined by intracellular flowcytometry. Values represent mean and SEM.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 in 1 independent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Papers\3. In prep\PIC gels\Writing\Revision v1 Oct 2018\Submission\Supplementary Figure 3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"/>
            <a:ext cx="6480175" cy="220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403053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="" xmlns:a16="http://schemas.microsoft.com/office/drawing/2014/main" id="{E42EEE1D-67EB-4C64-BF30-D4FBCB2EFC45}"/>
              </a:ext>
            </a:extLst>
          </p:cNvPr>
          <p:cNvSpPr txBox="1"/>
          <p:nvPr/>
        </p:nvSpPr>
        <p:spPr>
          <a:xfrm>
            <a:off x="7177043" y="0"/>
            <a:ext cx="50149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4. The proliferative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capacity,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PD-1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and effector/memory phenotype of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adoptively transferred T cells is not affected by PIC hydrogels.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mean cycle of all CD45.1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cells in the draining lymph node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dLN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non-draining lymph node (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ndLN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blood and spleen on day 3.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=2 for blood in 1 independent experiment and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n=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other organs in 2 independent experiments. Data were analyzed with a two-way ANOVA and the Bonferroni post-test, not significant. </a:t>
            </a:r>
            <a:endParaRPr lang="en-US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(B, C)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percentage of central memory (CD44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CD62L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(B) and effector memory (CD44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CD62L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(C) cells of all CD45.1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CD8a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 cells in the draining lymph node (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non-draining lymph node (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ndLN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blood and spleen on day 14 (</a:t>
            </a:r>
            <a:r>
              <a:rPr lang="nl-NL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=6 for PIC gel and </a:t>
            </a:r>
            <a:r>
              <a:rPr lang="nl-NL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=4 for medium in 2 independent </a:t>
            </a:r>
            <a:r>
              <a:rPr lang="nl-NL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day 21 (</a:t>
            </a:r>
            <a:r>
              <a:rPr lang="nl-NL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=4 for PIC gel and </a:t>
            </a:r>
            <a:r>
              <a:rPr lang="nl-NL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=3 for medium in 1 independent experiment).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The percentage of PD-1 expressing CD45.1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T cells in the draining lymph node (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dLN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non-draining lymph node (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ndLN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blood and spleen on day 21. 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=2 for in 1 independent experiment.</a:t>
            </a:r>
            <a:r>
              <a:rPr lang="nl-NL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</a:t>
            </a:r>
            <a:r>
              <a:rPr lang="nl-NL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-D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Values represent mean and SEM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D:\Papers\3. In prep\PIC gels\Writing\Revision v1 Oct 2018\Submission\Supplementary Figure 4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961187" cy="640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77321189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743</Words>
  <Application>Microsoft Office PowerPoint</Application>
  <PresentationFormat>Custom</PresentationFormat>
  <Paragraphs>28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Kantoorthema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Jorieke Weiden</dc:creator>
  <cp:lastModifiedBy>Jorieke Weiden</cp:lastModifiedBy>
  <cp:revision>32</cp:revision>
  <dcterms:created xsi:type="dcterms:W3CDTF">2018-05-30T21:21:01Z</dcterms:created>
  <dcterms:modified xsi:type="dcterms:W3CDTF">2018-11-21T10:17:42Z</dcterms:modified>
</cp:coreProperties>
</file>