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16" r:id="rId1"/>
    <p:sldMasterId id="2147484459" r:id="rId2"/>
    <p:sldMasterId id="2147484471" r:id="rId3"/>
  </p:sldMasterIdLst>
  <p:handoutMasterIdLst>
    <p:handoutMasterId r:id="rId12"/>
  </p:handoutMasterIdLst>
  <p:sldIdLst>
    <p:sldId id="269" r:id="rId4"/>
    <p:sldId id="264" r:id="rId5"/>
    <p:sldId id="266" r:id="rId6"/>
    <p:sldId id="267" r:id="rId7"/>
    <p:sldId id="268" r:id="rId8"/>
    <p:sldId id="270" r:id="rId9"/>
    <p:sldId id="265" r:id="rId10"/>
    <p:sldId id="271" r:id="rId11"/>
  </p:sldIdLst>
  <p:sldSz cx="9144000" cy="6858000" type="screen4x3"/>
  <p:notesSz cx="6858000" cy="9144000"/>
  <p:custDataLst>
    <p:tags r:id="rId1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5ECF3"/>
    <a:srgbClr val="C2D1E2"/>
    <a:srgbClr val="E9F2F5"/>
    <a:srgbClr val="F3CC75"/>
    <a:srgbClr val="EBAD21"/>
    <a:srgbClr val="FAEBC7"/>
    <a:srgbClr val="D2C79C"/>
    <a:srgbClr val="E7D8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1196" y="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gs" Target="tags/tag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39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ACAA2974-B8B3-4DFD-97D0-0F56117FC3FD}" type="datetimeFigureOut">
              <a:rPr lang="en-US" altLang="en-US"/>
              <a:pPr>
                <a:defRPr/>
              </a:pPr>
              <a:t>5/1/2017</a:t>
            </a:fld>
            <a:endParaRPr lang="en-US" altLang="en-US"/>
          </a:p>
        </p:txBody>
      </p:sp>
      <p:sp>
        <p:nvSpPr>
          <p:cNvPr id="14340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41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8500BB91-4637-4970-8DCF-898FDD5DBA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28461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00926-B983-4603-B78D-043346203126}" type="datetimeFigureOut">
              <a:rPr lang="en-US" altLang="en-US"/>
              <a:pPr>
                <a:defRPr/>
              </a:pPr>
              <a:t>5/1/2017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D6EA2E-8BA2-43ED-AE8B-8619F5D5D2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698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CE68E6-CF91-4716-9544-97C602D9A5E8}" type="datetimeFigureOut">
              <a:rPr lang="en-US" altLang="en-US"/>
              <a:pPr>
                <a:defRPr/>
              </a:pPr>
              <a:t>5/1/2017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B62ED-51D9-4D1A-A777-8C21355B57E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2108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52551-145A-4EAB-9093-0C8F2A0FFC2E}" type="datetimeFigureOut">
              <a:rPr lang="en-US" altLang="en-US"/>
              <a:pPr>
                <a:defRPr/>
              </a:pPr>
              <a:t>5/1/2017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6DF15A-5F74-40CE-91D0-092263D1272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59208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98CFD5-3A61-4416-B6D6-C0900AD7C10C}" type="datetimeFigureOut">
              <a:rPr lang="en-US" altLang="en-US"/>
              <a:pPr>
                <a:defRPr/>
              </a:pPr>
              <a:t>5/1/2017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2BBBCC-EA15-4047-91DB-7B4CA17C78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21719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5F8DD-2019-451B-A9A9-DF878D617477}" type="datetimeFigureOut">
              <a:rPr lang="en-US"/>
              <a:pPr>
                <a:defRPr/>
              </a:pPr>
              <a:t>5/1/2017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797D5-3D20-437B-9BE8-6525294495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8074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CC040-FF0E-4440-AE51-6155E9A912FD}" type="datetimeFigureOut">
              <a:rPr lang="en-US"/>
              <a:pPr>
                <a:defRPr/>
              </a:pPr>
              <a:t>5/1/2017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3F305-4E83-42DA-A096-AED281043B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7533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741CE-4194-4D10-B421-247943E43988}" type="datetimeFigureOut">
              <a:rPr lang="en-US"/>
              <a:pPr>
                <a:defRPr/>
              </a:pPr>
              <a:t>5/1/2017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6B645-1023-4B67-A0F6-FEBC428291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0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81595-DFF9-49D0-BE82-E778861C72F4}" type="datetimeFigureOut">
              <a:rPr lang="en-US"/>
              <a:pPr>
                <a:defRPr/>
              </a:pPr>
              <a:t>5/1/2017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E94DC-F7D3-4F79-8237-EF611DD154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783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BECF0-83DF-457F-AABF-46671E761E3D}" type="datetimeFigureOut">
              <a:rPr lang="en-US"/>
              <a:pPr>
                <a:defRPr/>
              </a:pPr>
              <a:t>5/1/2017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4A501-0125-4E13-BA76-B03B550158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882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9399C-CBDB-46E0-AE49-FA900086ED6C}" type="datetimeFigureOut">
              <a:rPr lang="en-US"/>
              <a:pPr>
                <a:defRPr/>
              </a:pPr>
              <a:t>5/1/2017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B8C88-058B-4932-8EEA-54A2A060A1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2299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56FDB-4FE7-414A-AE74-ED25010F4F8D}" type="datetimeFigureOut">
              <a:rPr lang="en-US"/>
              <a:pPr>
                <a:defRPr/>
              </a:pPr>
              <a:t>5/1/2017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895BD-7C3B-4245-92DC-1732D7CF1C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929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056B06-A335-40C1-89B8-1D6EBA52563A}" type="datetimeFigureOut">
              <a:rPr lang="en-US" altLang="en-US"/>
              <a:pPr>
                <a:defRPr/>
              </a:pPr>
              <a:t>5/1/2017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73251B-D0D3-4AD3-8B38-970CDD9B59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33326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63E535-FABF-4032-AD5F-006C6C19A84A}" type="datetimeFigureOut">
              <a:rPr lang="en-US"/>
              <a:pPr>
                <a:defRPr/>
              </a:pPr>
              <a:t>5/1/2017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BE36A-9185-4BB8-8755-F96EA33217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3538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83E8C-9F4B-4A04-90F1-EBA2C495C2DB}" type="datetimeFigureOut">
              <a:rPr lang="en-US"/>
              <a:pPr>
                <a:defRPr/>
              </a:pPr>
              <a:t>5/1/2017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B8B64-8481-4FFA-96B1-2923160A3B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576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BE671-F9A2-4D26-8967-F8DAF19AA4B2}" type="datetimeFigureOut">
              <a:rPr lang="en-US"/>
              <a:pPr>
                <a:defRPr/>
              </a:pPr>
              <a:t>5/1/2017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18F06-EF06-4875-90AA-EC7D1D0196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108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C06DD-3895-4FBC-8FE2-D2AFB70FBB85}" type="datetimeFigureOut">
              <a:rPr lang="en-US"/>
              <a:pPr>
                <a:defRPr/>
              </a:pPr>
              <a:t>5/1/2017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BB842-578E-4355-8F6E-FEF52B5516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1176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A3F83-F954-42E1-9ECC-C013EB0835E7}" type="datetimeFigureOut">
              <a:rPr lang="en-US"/>
              <a:pPr>
                <a:defRPr/>
              </a:pPr>
              <a:t>5/1/2017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AB6BD-C193-4510-B3BD-21C229BEFC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3408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53AD7-51DF-4404-9804-16CE756646B9}" type="datetimeFigureOut">
              <a:rPr lang="en-US"/>
              <a:pPr>
                <a:defRPr/>
              </a:pPr>
              <a:t>5/1/2017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6CD45-B1CC-47E3-A233-24509A4845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8414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0360B-DFFA-452F-B430-00E623291F0B}" type="datetimeFigureOut">
              <a:rPr lang="en-US"/>
              <a:pPr>
                <a:defRPr/>
              </a:pPr>
              <a:t>5/1/2017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EB736-9FA2-4492-8611-7C411B22C5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8578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679F7-635E-40C6-8580-83FA6D960780}" type="datetimeFigureOut">
              <a:rPr lang="en-US"/>
              <a:pPr>
                <a:defRPr/>
              </a:pPr>
              <a:t>5/1/2017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C2283-85F7-4631-B8A4-8A7C320263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3060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A4A17-1C88-4D22-B1DE-B4260A7C1E21}" type="datetimeFigureOut">
              <a:rPr lang="en-US"/>
              <a:pPr>
                <a:defRPr/>
              </a:pPr>
              <a:t>5/1/2017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930B4-5CA3-48E1-B000-EBC3633F81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2732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9D23B-DE3E-462B-8A31-391EE3E36F8F}" type="datetimeFigureOut">
              <a:rPr lang="en-US"/>
              <a:pPr>
                <a:defRPr/>
              </a:pPr>
              <a:t>5/1/2017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95B83-0445-436F-A0D0-F37862840A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026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8713F8-108A-41FF-898D-2D82DD910C21}" type="datetimeFigureOut">
              <a:rPr lang="en-US" altLang="en-US"/>
              <a:pPr>
                <a:defRPr/>
              </a:pPr>
              <a:t>5/1/2017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706ED-E199-4B13-AC5E-044C30DB6B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77524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92729-E1BC-4600-B40B-D02E5394AF88}" type="datetimeFigureOut">
              <a:rPr lang="en-US"/>
              <a:pPr>
                <a:defRPr/>
              </a:pPr>
              <a:t>5/1/2017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E4BC7-BF84-48B7-8DA4-3F69E5E2F5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67279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157FA-589A-47FD-B048-E889BC47FE34}" type="datetimeFigureOut">
              <a:rPr lang="en-US"/>
              <a:pPr>
                <a:defRPr/>
              </a:pPr>
              <a:t>5/1/2017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6BDC9-FF88-478C-A626-FE42A55033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01002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B7BDF-8624-4D54-BBED-CDEA6E71656E}" type="datetimeFigureOut">
              <a:rPr lang="en-US"/>
              <a:pPr>
                <a:defRPr/>
              </a:pPr>
              <a:t>5/1/2017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0B1DF-5490-4D08-835C-DBBAD046AE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821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83B96-FDB0-485C-9D2F-D2AF25CF35A5}" type="datetimeFigureOut">
              <a:rPr lang="en-US"/>
              <a:pPr>
                <a:defRPr/>
              </a:pPr>
              <a:t>5/1/2017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5454D-E06F-462D-B3D6-01EA053488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2381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369F3-4DCB-4BA5-8CAF-F36C85987903}" type="datetimeFigureOut">
              <a:rPr lang="en-US"/>
              <a:pPr>
                <a:defRPr/>
              </a:pPr>
              <a:t>5/1/2017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21323-2D76-423A-8E4A-E4BBF240CD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888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B28F7E-AE42-40C5-A706-3971190238A9}" type="datetimeFigureOut">
              <a:rPr lang="en-US" altLang="en-US"/>
              <a:pPr>
                <a:defRPr/>
              </a:pPr>
              <a:t>5/1/2017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07BF3D-17F2-4CB9-A9E4-9674944421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9410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DB359E-19EF-4F07-9356-99886EE4144C}" type="datetimeFigureOut">
              <a:rPr lang="en-US" altLang="en-US"/>
              <a:pPr>
                <a:defRPr/>
              </a:pPr>
              <a:t>5/1/2017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4AA2A8-C8A1-4DA3-9DE0-5A357E3DC29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8273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B9B600-FFF0-4F56-AB5A-A6B99E22E3E4}" type="datetimeFigureOut">
              <a:rPr lang="en-US" altLang="en-US"/>
              <a:pPr>
                <a:defRPr/>
              </a:pPr>
              <a:t>5/1/2017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C07130-DE73-4706-8EF2-9584D442758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0502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0B09B1-0483-4E75-A96E-8308B7D5BCC9}" type="datetimeFigureOut">
              <a:rPr lang="en-US" altLang="en-US"/>
              <a:pPr>
                <a:defRPr/>
              </a:pPr>
              <a:t>5/1/2017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2ED452-7DEA-48DB-81A8-2DE0794F84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3660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BB4326-4EDE-45E5-8420-399F8AB93472}" type="datetimeFigureOut">
              <a:rPr lang="en-US" altLang="en-US"/>
              <a:pPr>
                <a:defRPr/>
              </a:pPr>
              <a:t>5/1/2017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FE2C2-AE53-47A3-B4B7-BEAF0DF88EE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6376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3D0AD7-1166-4719-B671-1DA1975660B8}" type="datetimeFigureOut">
              <a:rPr lang="en-US" altLang="en-US"/>
              <a:pPr>
                <a:defRPr/>
              </a:pPr>
              <a:t>5/1/2017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E65496-A7E0-4B5B-93F7-20CB56ACA56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3660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 txBox="1">
            <a:spLocks/>
          </p:cNvSpPr>
          <p:nvPr userDrawn="1"/>
        </p:nvSpPr>
        <p:spPr bwMode="auto">
          <a:xfrm>
            <a:off x="1905000" y="640080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endParaRPr lang="en-US" altLang="en-US" sz="1200" smtClean="0">
              <a:solidFill>
                <a:srgbClr val="898989"/>
              </a:solidFill>
            </a:endParaRP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07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50FC6B7-CD98-4CFF-824B-6F2461379FC2}" type="datetimeFigureOut">
              <a:rPr lang="en-US" altLang="en-US"/>
              <a:pPr>
                <a:defRPr/>
              </a:pPr>
              <a:t>5/1/2017</a:t>
            </a:fld>
            <a:endParaRPr lang="en-US" altLang="en-US"/>
          </a:p>
        </p:txBody>
      </p:sp>
      <p:sp>
        <p:nvSpPr>
          <p:cNvPr id="3078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9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34B7A24-3368-4EAE-A399-A836B16968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72" r:id="rId1"/>
    <p:sldLayoutId id="2147484473" r:id="rId2"/>
    <p:sldLayoutId id="2147484474" r:id="rId3"/>
    <p:sldLayoutId id="2147484475" r:id="rId4"/>
    <p:sldLayoutId id="2147484476" r:id="rId5"/>
    <p:sldLayoutId id="2147484477" r:id="rId6"/>
    <p:sldLayoutId id="2147484478" r:id="rId7"/>
    <p:sldLayoutId id="2147484479" r:id="rId8"/>
    <p:sldLayoutId id="2147484480" r:id="rId9"/>
    <p:sldLayoutId id="2147484481" r:id="rId10"/>
    <p:sldLayoutId id="2147484482" r:id="rId11"/>
    <p:sldLayoutId id="214748448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8AC2F23-DA1F-490E-B89F-716E3A9C71BD}" type="datetimeFigureOut">
              <a:rPr lang="en-US"/>
              <a:pPr>
                <a:defRPr/>
              </a:pPr>
              <a:t>5/1/2017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465F597-4073-4F80-81F2-F1BA18806A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4" r:id="rId1"/>
    <p:sldLayoutId id="2147484485" r:id="rId2"/>
    <p:sldLayoutId id="2147484486" r:id="rId3"/>
    <p:sldLayoutId id="2147484487" r:id="rId4"/>
    <p:sldLayoutId id="2147484488" r:id="rId5"/>
    <p:sldLayoutId id="2147484489" r:id="rId6"/>
    <p:sldLayoutId id="2147484490" r:id="rId7"/>
    <p:sldLayoutId id="2147484491" r:id="rId8"/>
    <p:sldLayoutId id="2147484492" r:id="rId9"/>
    <p:sldLayoutId id="2147484493" r:id="rId10"/>
    <p:sldLayoutId id="2147484494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4EE7EC3-1DAC-4B8C-BBC4-4417CBD42DDB}" type="datetimeFigureOut">
              <a:rPr lang="en-US"/>
              <a:pPr>
                <a:defRPr/>
              </a:pPr>
              <a:t>5/1/2017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3CEFFC1-DE4F-4407-9990-9DEEC7E8FB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5" r:id="rId1"/>
    <p:sldLayoutId id="2147484496" r:id="rId2"/>
    <p:sldLayoutId id="2147484497" r:id="rId3"/>
    <p:sldLayoutId id="2147484498" r:id="rId4"/>
    <p:sldLayoutId id="2147484499" r:id="rId5"/>
    <p:sldLayoutId id="2147484500" r:id="rId6"/>
    <p:sldLayoutId id="2147484501" r:id="rId7"/>
    <p:sldLayoutId id="2147484502" r:id="rId8"/>
    <p:sldLayoutId id="2147484503" r:id="rId9"/>
    <p:sldLayoutId id="2147484504" r:id="rId10"/>
    <p:sldLayoutId id="2147484505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  <p:sp>
        <p:nvSpPr>
          <p:cNvPr id="4102" name="Title 1"/>
          <p:cNvSpPr>
            <a:spLocks noGrp="1"/>
          </p:cNvSpPr>
          <p:nvPr>
            <p:ph type="ctrTitle"/>
          </p:nvPr>
        </p:nvSpPr>
        <p:spPr>
          <a:xfrm>
            <a:off x="76200" y="1219201"/>
            <a:ext cx="8991600" cy="1143000"/>
          </a:xfrm>
          <a:ln>
            <a:noFill/>
            <a:miter lim="800000"/>
            <a:headEnd/>
            <a:tailEnd/>
          </a:ln>
        </p:spPr>
        <p:txBody>
          <a:bodyPr/>
          <a:lstStyle/>
          <a:p>
            <a:r>
              <a:rPr lang="nl-NL" sz="2800" dirty="0"/>
              <a:t>Standardized Uptake Values in FDG PET/CT for Prosthetic Heart Valve Endocarditis</a:t>
            </a:r>
            <a:r>
              <a:rPr lang="nl-NL" sz="2800" dirty="0" smtClean="0"/>
              <a:t>: A </a:t>
            </a:r>
            <a:r>
              <a:rPr lang="nl-NL" sz="2800" dirty="0"/>
              <a:t>Call for </a:t>
            </a:r>
            <a:r>
              <a:rPr lang="nl-NL" sz="2800" dirty="0" smtClean="0"/>
              <a:t>Standardization</a:t>
            </a:r>
            <a:endParaRPr lang="en-US" altLang="en-US" sz="2800" dirty="0"/>
          </a:p>
        </p:txBody>
      </p:sp>
      <p:sp>
        <p:nvSpPr>
          <p:cNvPr id="4103" name="Subtitle 3"/>
          <p:cNvSpPr>
            <a:spLocks noGrp="1"/>
          </p:cNvSpPr>
          <p:nvPr>
            <p:ph type="subTitle" idx="1"/>
          </p:nvPr>
        </p:nvSpPr>
        <p:spPr>
          <a:xfrm>
            <a:off x="609600" y="2514600"/>
            <a:ext cx="7772400" cy="1143000"/>
          </a:xfrm>
          <a:ln>
            <a:noFill/>
            <a:miter lim="800000"/>
            <a:headEnd/>
            <a:tailEnd/>
          </a:ln>
        </p:spPr>
        <p:txBody>
          <a:bodyPr anchor="t"/>
          <a:lstStyle/>
          <a:p>
            <a:pPr>
              <a:spcAft>
                <a:spcPts val="0"/>
              </a:spcAft>
            </a:pPr>
            <a:r>
              <a:rPr lang="en-GB" sz="1600" dirty="0">
                <a:ea typeface="Times New Roman" panose="02020603050405020304" pitchFamily="18" charset="0"/>
                <a:cs typeface="Times New Roman" panose="02020603050405020304" pitchFamily="18" charset="0"/>
              </a:rPr>
              <a:t>AM Scholtens</a:t>
            </a:r>
            <a:r>
              <a:rPr lang="en-GB" sz="1600" baseline="30000" dirty="0"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sz="1600" dirty="0">
                <a:ea typeface="Times New Roman" panose="02020603050405020304" pitchFamily="18" charset="0"/>
                <a:cs typeface="Times New Roman" panose="02020603050405020304" pitchFamily="18" charset="0"/>
              </a:rPr>
              <a:t>, LE Swart</a:t>
            </a:r>
            <a:r>
              <a:rPr lang="en-GB" sz="1600" baseline="30000" dirty="0"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6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, HJ te Kolste</a:t>
            </a:r>
            <a:r>
              <a:rPr lang="en-GB" sz="1600" baseline="300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16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600" dirty="0">
                <a:ea typeface="Times New Roman" panose="02020603050405020304" pitchFamily="18" charset="0"/>
                <a:cs typeface="Times New Roman" panose="02020603050405020304" pitchFamily="18" charset="0"/>
              </a:rPr>
              <a:t>HJ </a:t>
            </a:r>
            <a:r>
              <a:rPr lang="en-GB" sz="16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Verberne</a:t>
            </a:r>
            <a:r>
              <a:rPr lang="en-GB" sz="1600" baseline="300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GB" sz="16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600" dirty="0">
                <a:ea typeface="Times New Roman" panose="02020603050405020304" pitchFamily="18" charset="0"/>
                <a:cs typeface="Times New Roman" panose="02020603050405020304" pitchFamily="18" charset="0"/>
              </a:rPr>
              <a:t>RPJ Budde</a:t>
            </a:r>
            <a:r>
              <a:rPr lang="en-GB" sz="1600" baseline="30000" dirty="0"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600" dirty="0">
                <a:ea typeface="Times New Roman" panose="02020603050405020304" pitchFamily="18" charset="0"/>
                <a:cs typeface="Times New Roman" panose="02020603050405020304" pitchFamily="18" charset="0"/>
              </a:rPr>
              <a:t>, MGEH </a:t>
            </a:r>
            <a:r>
              <a:rPr lang="en-GB" sz="16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Lam</a:t>
            </a:r>
            <a:r>
              <a:rPr lang="en-GB" sz="1600" baseline="300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en-GB" sz="1600" dirty="0">
              <a:ea typeface="Times New Roman" panose="02020603050405020304" pitchFamily="18" charset="0"/>
            </a:endParaRPr>
          </a:p>
          <a:p>
            <a:r>
              <a:rPr lang="en-GB" sz="1100" baseline="30000" dirty="0"/>
              <a:t>1</a:t>
            </a:r>
            <a:r>
              <a:rPr lang="en-GB" sz="1100" dirty="0"/>
              <a:t>: Meander Medical </a:t>
            </a:r>
            <a:r>
              <a:rPr lang="en-GB" sz="1100" dirty="0" err="1"/>
              <a:t>Center</a:t>
            </a:r>
            <a:r>
              <a:rPr lang="en-GB" sz="1100" dirty="0"/>
              <a:t>, Amersfoort, the Netherlands	</a:t>
            </a:r>
          </a:p>
          <a:p>
            <a:r>
              <a:rPr lang="en-GB" sz="1100" baseline="30000" dirty="0"/>
              <a:t>2</a:t>
            </a:r>
            <a:r>
              <a:rPr lang="en-GB" sz="1100" dirty="0"/>
              <a:t>: Erasmus Medical </a:t>
            </a:r>
            <a:r>
              <a:rPr lang="en-GB" sz="1100" dirty="0" err="1"/>
              <a:t>Center</a:t>
            </a:r>
            <a:r>
              <a:rPr lang="en-GB" sz="1100" dirty="0"/>
              <a:t>, Rotterdam, the Netherlands	</a:t>
            </a:r>
          </a:p>
          <a:p>
            <a:r>
              <a:rPr lang="en-GB" sz="1100" baseline="30000" dirty="0" smtClean="0"/>
              <a:t>3</a:t>
            </a:r>
            <a:r>
              <a:rPr lang="en-GB" sz="1100" dirty="0" smtClean="0"/>
              <a:t>: VU Medical </a:t>
            </a:r>
            <a:r>
              <a:rPr lang="en-GB" sz="1100" dirty="0" err="1" smtClean="0"/>
              <a:t>Center</a:t>
            </a:r>
            <a:r>
              <a:rPr lang="en-GB" sz="1100" dirty="0" smtClean="0"/>
              <a:t>, Amsterdam, the Netherlands            </a:t>
            </a:r>
            <a:r>
              <a:rPr lang="en-GB" sz="1100" dirty="0" smtClean="0">
                <a:solidFill>
                  <a:schemeClr val="bg1"/>
                </a:solidFill>
              </a:rPr>
              <a:t>.</a:t>
            </a:r>
            <a:endParaRPr lang="en-GB" sz="1100" baseline="30000" dirty="0" smtClean="0">
              <a:solidFill>
                <a:schemeClr val="bg1"/>
              </a:solidFill>
            </a:endParaRPr>
          </a:p>
          <a:p>
            <a:r>
              <a:rPr lang="en-GB" sz="1100" baseline="30000" dirty="0" smtClean="0"/>
              <a:t>4</a:t>
            </a:r>
            <a:r>
              <a:rPr lang="en-GB" sz="1100" dirty="0" smtClean="0"/>
              <a:t>: </a:t>
            </a:r>
            <a:r>
              <a:rPr lang="en-GB" sz="1100" dirty="0"/>
              <a:t>Academic Medical </a:t>
            </a:r>
            <a:r>
              <a:rPr lang="en-GB" sz="1100" dirty="0" err="1"/>
              <a:t>Center</a:t>
            </a:r>
            <a:r>
              <a:rPr lang="en-GB" sz="1100" dirty="0"/>
              <a:t>, Amsterdam, the Netherlands	</a:t>
            </a:r>
          </a:p>
          <a:p>
            <a:r>
              <a:rPr lang="en-GB" sz="1100" baseline="30000" dirty="0" smtClean="0"/>
              <a:t>5</a:t>
            </a:r>
            <a:r>
              <a:rPr lang="en-GB" sz="1100" dirty="0" smtClean="0"/>
              <a:t>: </a:t>
            </a:r>
            <a:r>
              <a:rPr lang="en-GB" sz="1100" dirty="0"/>
              <a:t>University Medical </a:t>
            </a:r>
            <a:r>
              <a:rPr lang="en-GB" sz="1100" dirty="0" err="1"/>
              <a:t>Center</a:t>
            </a:r>
            <a:r>
              <a:rPr lang="en-GB" sz="1100" dirty="0"/>
              <a:t> Utrecht, the Netherlands	</a:t>
            </a:r>
          </a:p>
          <a:p>
            <a:endParaRPr lang="en-US" altLang="en-US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1026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7936" y="3886200"/>
            <a:ext cx="2535464" cy="1524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617936" y="3879706"/>
            <a:ext cx="2535464" cy="1524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0424" y="3879706"/>
            <a:ext cx="1030398" cy="1530494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224277" y="3879706"/>
            <a:ext cx="1026545" cy="1524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71934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/>
              <a:t>BACKGROUND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37991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r>
              <a:rPr lang="en-US" altLang="en-US" sz="2800" dirty="0" smtClean="0"/>
              <a:t>1- FDG PET/CT is increasingly used in prosthetic heart valve endocarditis (PVE). </a:t>
            </a:r>
          </a:p>
          <a:p>
            <a:pPr marL="0" indent="0">
              <a:buNone/>
            </a:pPr>
            <a:endParaRPr lang="en-US" altLang="en-US" sz="2800" dirty="0" smtClean="0"/>
          </a:p>
          <a:p>
            <a:pPr marL="0" indent="0">
              <a:buNone/>
            </a:pPr>
            <a:r>
              <a:rPr lang="en-US" altLang="en-US" sz="2800" dirty="0" smtClean="0"/>
              <a:t>2- </a:t>
            </a:r>
            <a:r>
              <a:rPr lang="en-US" altLang="en-US" sz="2800" dirty="0" smtClean="0"/>
              <a:t>FDG PET/CT allows for semi-quantitative measurement of glucose metabolism in standardized uptake values (SUV).</a:t>
            </a:r>
          </a:p>
          <a:p>
            <a:pPr marL="0" indent="0">
              <a:buNone/>
            </a:pPr>
            <a:endParaRPr lang="en-US" altLang="en-US" sz="2800" dirty="0" smtClean="0"/>
          </a:p>
          <a:p>
            <a:pPr marL="0" indent="0">
              <a:buNone/>
            </a:pPr>
            <a:r>
              <a:rPr lang="en-US" altLang="en-US" sz="2800" dirty="0" smtClean="0"/>
              <a:t>3- The value of SUV in PVE is as yet uncertain</a:t>
            </a:r>
            <a:r>
              <a:rPr lang="en-US" altLang="en-US" sz="2800" dirty="0"/>
              <a:t>.</a:t>
            </a:r>
            <a:endParaRPr lang="en-US" altLang="en-US" sz="2800" dirty="0" smtClean="0"/>
          </a:p>
          <a:p>
            <a:pPr marL="514350" indent="-514350">
              <a:buFont typeface="Times New Roman" pitchFamily="18" charset="0"/>
              <a:buAutoNum type="alphaUcPeriod"/>
            </a:pPr>
            <a:endParaRPr lang="en-US" altLang="en-US" sz="28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</a:t>
            </a:r>
            <a:r>
              <a:rPr lang="en-GB" sz="900" dirty="0" smtClean="0">
                <a:latin typeface="SsykbnAdvPTimes"/>
              </a:rPr>
              <a:t> </a:t>
            </a:r>
            <a:r>
              <a:rPr lang="en-GB" sz="900" dirty="0">
                <a:latin typeface="SsykbnAdvPTimes"/>
              </a:rPr>
              <a:t>American Society of Nuclear </a:t>
            </a:r>
            <a:r>
              <a:rPr lang="en-GB" sz="900" dirty="0" smtClean="0">
                <a:latin typeface="SsykbnAdvPTimes"/>
              </a:rPr>
              <a:t>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 smtClean="0"/>
              <a:t>METHODS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37991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endParaRPr lang="en-US" altLang="en-US" sz="2800" dirty="0" smtClean="0"/>
          </a:p>
          <a:p>
            <a:pPr marL="0" indent="0">
              <a:buNone/>
            </a:pPr>
            <a:r>
              <a:rPr lang="en-US" altLang="en-US" sz="2800" dirty="0" smtClean="0"/>
              <a:t>T</a:t>
            </a:r>
            <a:r>
              <a:rPr lang="en-US" altLang="en-US" sz="2800" dirty="0" smtClean="0"/>
              <a:t>ype:</a:t>
            </a:r>
          </a:p>
          <a:p>
            <a:pPr marL="400050" lvl="1" indent="0">
              <a:buNone/>
            </a:pPr>
            <a:r>
              <a:rPr lang="en-US" altLang="en-US" sz="2000" dirty="0"/>
              <a:t>	</a:t>
            </a:r>
            <a:r>
              <a:rPr lang="en-US" altLang="en-US" sz="2400" dirty="0" smtClean="0"/>
              <a:t>Review of the available literature on SUV in PVE</a:t>
            </a:r>
          </a:p>
          <a:p>
            <a:pPr marL="400050" lvl="1" indent="0">
              <a:buNone/>
            </a:pPr>
            <a:endParaRPr lang="en-US" altLang="en-US" sz="2400" dirty="0"/>
          </a:p>
          <a:p>
            <a:pPr marL="0" indent="0">
              <a:buNone/>
            </a:pPr>
            <a:r>
              <a:rPr lang="en-US" altLang="en-US" sz="2800" dirty="0" smtClean="0"/>
              <a:t>Included studies</a:t>
            </a:r>
            <a:r>
              <a:rPr lang="en-US" altLang="en-US" sz="2800" dirty="0" smtClean="0"/>
              <a:t>:</a:t>
            </a:r>
          </a:p>
          <a:p>
            <a:pPr marL="400050" lvl="1" indent="0">
              <a:buNone/>
            </a:pPr>
            <a:r>
              <a:rPr lang="en-US" altLang="en-US" sz="2400" dirty="0"/>
              <a:t>	</a:t>
            </a:r>
            <a:r>
              <a:rPr lang="en-US" altLang="en-US" sz="2400" dirty="0" smtClean="0"/>
              <a:t>Studies reporting SUV in PHV patients in relation to 	final diagnosis of PVE (definite/possible/rejected)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</a:t>
            </a:r>
            <a:r>
              <a:rPr lang="en-GB" sz="900" dirty="0" smtClean="0">
                <a:latin typeface="SsykbnAdvPTimes"/>
              </a:rPr>
              <a:t> </a:t>
            </a:r>
            <a:r>
              <a:rPr lang="en-GB" sz="900" dirty="0">
                <a:latin typeface="SsykbnAdvPTimes"/>
              </a:rPr>
              <a:t>American Society of Nuclear </a:t>
            </a:r>
            <a:r>
              <a:rPr lang="en-GB" sz="900" dirty="0" smtClean="0">
                <a:latin typeface="SsykbnAdvPTimes"/>
              </a:rPr>
              <a:t>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</p:spTree>
    <p:extLst>
      <p:ext uri="{BB962C8B-B14F-4D97-AF65-F5344CB8AC3E}">
        <p14:creationId xmlns:p14="http://schemas.microsoft.com/office/powerpoint/2010/main" val="378669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 smtClean="0"/>
              <a:t>RESULTS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37991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>
              <a:buFontTx/>
              <a:buChar char="-"/>
            </a:pPr>
            <a:endParaRPr lang="en-US" altLang="en-US" sz="2800" dirty="0" smtClean="0">
              <a:solidFill>
                <a:srgbClr val="000000"/>
              </a:solidFill>
            </a:endParaRPr>
          </a:p>
          <a:p>
            <a:pPr>
              <a:buFontTx/>
              <a:buChar char="-"/>
            </a:pPr>
            <a:r>
              <a:rPr lang="en-US" altLang="en-US" sz="2800" dirty="0" smtClean="0">
                <a:solidFill>
                  <a:srgbClr val="000000"/>
                </a:solidFill>
              </a:rPr>
              <a:t>8 eligible studies</a:t>
            </a:r>
          </a:p>
          <a:p>
            <a:pPr>
              <a:buFontTx/>
              <a:buChar char="-"/>
            </a:pPr>
            <a:endParaRPr lang="en-US" altLang="en-US" sz="2800" dirty="0">
              <a:solidFill>
                <a:srgbClr val="000000"/>
              </a:solidFill>
            </a:endParaRPr>
          </a:p>
          <a:p>
            <a:pPr>
              <a:buFontTx/>
              <a:buChar char="-"/>
            </a:pPr>
            <a:r>
              <a:rPr lang="en-US" altLang="en-US" sz="2800" dirty="0" smtClean="0">
                <a:solidFill>
                  <a:srgbClr val="000000"/>
                </a:solidFill>
              </a:rPr>
              <a:t>Large variation in acquisition, reconstruction and measurement parameters</a:t>
            </a:r>
          </a:p>
          <a:p>
            <a:pPr>
              <a:buFontTx/>
              <a:buChar char="-"/>
            </a:pPr>
            <a:endParaRPr lang="en-US" altLang="en-US" sz="2800" dirty="0" smtClean="0">
              <a:solidFill>
                <a:srgbClr val="000000"/>
              </a:solidFill>
            </a:endParaRPr>
          </a:p>
          <a:p>
            <a:pPr>
              <a:buFontTx/>
              <a:buChar char="-"/>
            </a:pPr>
            <a:r>
              <a:rPr lang="en-US" altLang="en-US" sz="2800" dirty="0" smtClean="0">
                <a:solidFill>
                  <a:srgbClr val="000000"/>
                </a:solidFill>
              </a:rPr>
              <a:t>Large variation in reported SUVs with overlap</a:t>
            </a:r>
          </a:p>
          <a:p>
            <a:pPr marL="0" indent="0">
              <a:buNone/>
            </a:pPr>
            <a:endParaRPr lang="en-US" altLang="en-US" sz="2800" dirty="0" smtClean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</a:t>
            </a:r>
            <a:r>
              <a:rPr lang="en-GB" sz="900" dirty="0" smtClean="0">
                <a:latin typeface="SsykbnAdvPTimes"/>
              </a:rPr>
              <a:t> </a:t>
            </a:r>
            <a:r>
              <a:rPr lang="en-GB" sz="900" dirty="0">
                <a:latin typeface="SsykbnAdvPTimes"/>
              </a:rPr>
              <a:t>American Society of Nuclear </a:t>
            </a:r>
            <a:r>
              <a:rPr lang="en-GB" sz="900" dirty="0" smtClean="0">
                <a:latin typeface="SsykbnAdvPTimes"/>
              </a:rPr>
              <a:t>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</p:spTree>
    <p:extLst>
      <p:ext uri="{BB962C8B-B14F-4D97-AF65-F5344CB8AC3E}">
        <p14:creationId xmlns:p14="http://schemas.microsoft.com/office/powerpoint/2010/main" val="218645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 smtClean="0"/>
              <a:t>RESULTS</a:t>
            </a:r>
            <a:endParaRPr lang="en-US" sz="3600" dirty="0"/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0764322"/>
              </p:ext>
            </p:extLst>
          </p:nvPr>
        </p:nvGraphicFramePr>
        <p:xfrm>
          <a:off x="457200" y="1639024"/>
          <a:ext cx="8305799" cy="424536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43000"/>
                <a:gridCol w="533400"/>
                <a:gridCol w="509336"/>
                <a:gridCol w="446448"/>
                <a:gridCol w="1292840"/>
                <a:gridCol w="790586"/>
                <a:gridCol w="827790"/>
                <a:gridCol w="1292840"/>
                <a:gridCol w="631360"/>
                <a:gridCol w="838199"/>
              </a:tblGrid>
              <a:tr h="433216"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Study</a:t>
                      </a:r>
                      <a:endParaRPr lang="nl-NL" sz="9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Year</a:t>
                      </a:r>
                      <a:endParaRPr lang="nl-NL" sz="9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Patients</a:t>
                      </a:r>
                      <a:endParaRPr lang="nl-NL" sz="9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Valves</a:t>
                      </a:r>
                      <a:endParaRPr lang="nl-NL" sz="9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Patient preparation</a:t>
                      </a:r>
                      <a:endParaRPr lang="nl-NL" sz="9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FDG dose</a:t>
                      </a:r>
                      <a:endParaRPr lang="nl-NL" sz="9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Time to acquisition</a:t>
                      </a:r>
                      <a:endParaRPr lang="nl-NL" sz="9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Reconstruction method reported</a:t>
                      </a:r>
                      <a:endParaRPr lang="nl-NL" sz="9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EARL accredited site</a:t>
                      </a:r>
                      <a:endParaRPr lang="nl-NL" sz="9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Camera type</a:t>
                      </a:r>
                      <a:endParaRPr lang="nl-NL" sz="9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458114">
                <a:tc>
                  <a:txBody>
                    <a:bodyPr/>
                    <a:lstStyle/>
                    <a:p>
                      <a:pPr algn="l" fontAlgn="ctr"/>
                      <a:r>
                        <a:rPr lang="nl-NL" sz="900" u="none" strike="noStrike">
                          <a:effectLst/>
                        </a:rPr>
                        <a:t>Mathieu et al.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>
                          <a:effectLst/>
                        </a:rPr>
                        <a:t>2017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>
                          <a:effectLst/>
                        </a:rPr>
                        <a:t>51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>
                          <a:effectLst/>
                        </a:rPr>
                        <a:t>54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>
                          <a:effectLst/>
                        </a:rPr>
                        <a:t>6 hr fast*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>
                          <a:effectLst/>
                        </a:rPr>
                        <a:t>4 MBq/kg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>
                          <a:effectLst/>
                        </a:rPr>
                        <a:t>60 min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"3-dimensional time-of-flight ordered-subsets expectation maximization"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>
                          <a:effectLst/>
                        </a:rPr>
                        <a:t>yes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>
                          <a:effectLst/>
                        </a:rPr>
                        <a:t>GE Discovery 690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58114">
                <a:tc>
                  <a:txBody>
                    <a:bodyPr/>
                    <a:lstStyle/>
                    <a:p>
                      <a:pPr algn="l" fontAlgn="ctr"/>
                      <a:r>
                        <a:rPr lang="nl-NL" sz="900" u="none" strike="noStrike">
                          <a:effectLst/>
                        </a:rPr>
                        <a:t>Jiménez-Ballvé et al.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>
                          <a:effectLst/>
                        </a:rPr>
                        <a:t>2016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>
                          <a:effectLst/>
                        </a:rPr>
                        <a:t>41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>
                          <a:effectLst/>
                        </a:rPr>
                        <a:t>42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>
                          <a:effectLst/>
                        </a:rPr>
                        <a:t>48 hr HFLC diet, 12 hr fast, 50 IU/kg heparin pre-administration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>
                          <a:effectLst/>
                        </a:rPr>
                        <a:t>5 MBq/kg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>
                          <a:effectLst/>
                        </a:rPr>
                        <a:t>45 to 60 min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>
                          <a:effectLst/>
                        </a:rPr>
                        <a:t>"iterative reconstruction"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>
                          <a:effectLst/>
                        </a:rPr>
                        <a:t>no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>
                          <a:effectLst/>
                        </a:rPr>
                        <a:t>Siemens Biograph 6 TruePoint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</a:tr>
              <a:tr h="458114">
                <a:tc>
                  <a:txBody>
                    <a:bodyPr/>
                    <a:lstStyle/>
                    <a:p>
                      <a:pPr algn="l" fontAlgn="ctr"/>
                      <a:r>
                        <a:rPr lang="nl-NL" sz="900" u="none" strike="noStrike">
                          <a:effectLst/>
                        </a:rPr>
                        <a:t>Salomäki et al.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>
                          <a:effectLst/>
                        </a:rPr>
                        <a:t>2015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>
                          <a:effectLst/>
                        </a:rPr>
                        <a:t>23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>
                          <a:effectLst/>
                        </a:rPr>
                        <a:t>16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24 hr LC diet, 10 hr fast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>
                          <a:effectLst/>
                        </a:rPr>
                        <a:t>mean 280 MBq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>
                          <a:effectLst/>
                        </a:rPr>
                        <a:t>mean 72 min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>
                          <a:effectLst/>
                        </a:rPr>
                        <a:t>Ordered subset expectation maximization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>
                          <a:effectLst/>
                        </a:rPr>
                        <a:t>yes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>
                          <a:effectLst/>
                        </a:rPr>
                        <a:t>GE Discovery VCT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</a:tr>
              <a:tr h="230551">
                <a:tc rowSpan="2">
                  <a:txBody>
                    <a:bodyPr/>
                    <a:lstStyle/>
                    <a:p>
                      <a:pPr algn="l" fontAlgn="ctr"/>
                      <a:r>
                        <a:rPr lang="nl-NL" sz="900" u="none" strike="noStrike">
                          <a:effectLst/>
                        </a:rPr>
                        <a:t>Fagman et al.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>
                          <a:effectLst/>
                        </a:rPr>
                        <a:t>2015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>
                          <a:effectLst/>
                        </a:rPr>
                        <a:t>30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>
                          <a:effectLst/>
                        </a:rPr>
                        <a:t>30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u="none" strike="noStrike">
                          <a:effectLst/>
                        </a:rPr>
                        <a:t>HFLC meal, 18 hr fast (n=11)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b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>
                          <a:effectLst/>
                        </a:rPr>
                        <a:t>4 MBq/kg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>
                          <a:effectLst/>
                        </a:rPr>
                        <a:t>60 min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>
                          <a:effectLst/>
                        </a:rPr>
                        <a:t>"default iterative"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>
                          <a:effectLst/>
                        </a:rPr>
                        <a:t>yes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>
                          <a:effectLst/>
                        </a:rPr>
                        <a:t>Siemens Biograph TruePoint 64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</a:tr>
              <a:tr h="230551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nl-NL" sz="900" u="none" strike="noStrike">
                          <a:effectLst/>
                        </a:rPr>
                        <a:t>6 hr fast (n=19)†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458114">
                <a:tc>
                  <a:txBody>
                    <a:bodyPr/>
                    <a:lstStyle/>
                    <a:p>
                      <a:pPr algn="l" fontAlgn="ctr"/>
                      <a:r>
                        <a:rPr lang="nl-NL" sz="900" u="none" strike="noStrike">
                          <a:effectLst/>
                        </a:rPr>
                        <a:t>Pizzi et al.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>
                          <a:effectLst/>
                        </a:rPr>
                        <a:t>2015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>
                          <a:effectLst/>
                        </a:rPr>
                        <a:t>92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>
                          <a:effectLst/>
                        </a:rPr>
                        <a:t>65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>
                          <a:effectLst/>
                        </a:rPr>
                        <a:t>12 hr fast, 50 IU/kg heparin pre-administration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>
                          <a:effectLst/>
                        </a:rPr>
                        <a:t>3.7 MBq/kg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>
                          <a:effectLst/>
                        </a:rPr>
                        <a:t>60 min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Iterative TrueX + Time of Flight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>
                          <a:effectLst/>
                        </a:rPr>
                        <a:t>no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>
                          <a:effectLst/>
                        </a:rPr>
                        <a:t>Siemens Biograph mCT 64S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</a:tr>
              <a:tr h="458114">
                <a:tc>
                  <a:txBody>
                    <a:bodyPr/>
                    <a:lstStyle/>
                    <a:p>
                      <a:pPr algn="l" fontAlgn="ctr"/>
                      <a:r>
                        <a:rPr lang="nl-NL" sz="900" u="none" strike="noStrike">
                          <a:effectLst/>
                        </a:rPr>
                        <a:t>Rouzet et al.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>
                          <a:effectLst/>
                        </a:rPr>
                        <a:t>2014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>
                          <a:effectLst/>
                        </a:rPr>
                        <a:t>39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>
                          <a:effectLst/>
                        </a:rPr>
                        <a:t>45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HFLC meal, 12 hr fast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>
                          <a:effectLst/>
                        </a:rPr>
                        <a:t>4 MBq/kg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>
                          <a:effectLst/>
                        </a:rPr>
                        <a:t>60 min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>
                          <a:effectLst/>
                        </a:rPr>
                        <a:t>"iterative 3-dimensional reconstruction algorithm of the system software"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>
                          <a:effectLst/>
                        </a:rPr>
                        <a:t>yes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>
                          <a:effectLst/>
                        </a:rPr>
                        <a:t>GE Discovery 690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</a:tr>
              <a:tr h="458114">
                <a:tc>
                  <a:txBody>
                    <a:bodyPr/>
                    <a:lstStyle/>
                    <a:p>
                      <a:pPr algn="l" fontAlgn="ctr"/>
                      <a:r>
                        <a:rPr lang="nl-NL" sz="900" u="none" strike="noStrike">
                          <a:effectLst/>
                        </a:rPr>
                        <a:t>Bartoletti et al.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>
                          <a:effectLst/>
                        </a:rPr>
                        <a:t>2014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>
                          <a:effectLst/>
                        </a:rPr>
                        <a:t>6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>
                          <a:effectLst/>
                        </a:rPr>
                        <a:t>6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>
                          <a:effectLst/>
                        </a:rPr>
                        <a:t>not reported</a:t>
                      </a:r>
                      <a:endParaRPr lang="nl-NL" sz="9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>
                          <a:effectLst/>
                        </a:rPr>
                        <a:t>not reported</a:t>
                      </a:r>
                      <a:endParaRPr lang="nl-NL" sz="9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>
                          <a:effectLst/>
                        </a:rPr>
                        <a:t>not reported</a:t>
                      </a:r>
                      <a:endParaRPr lang="nl-NL" sz="9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>
                          <a:effectLst/>
                        </a:rPr>
                        <a:t>not reported</a:t>
                      </a:r>
                      <a:endParaRPr lang="nl-NL" sz="9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>
                          <a:effectLst/>
                        </a:rPr>
                        <a:t>no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>
                          <a:effectLst/>
                        </a:rPr>
                        <a:t>not reported</a:t>
                      </a:r>
                      <a:endParaRPr lang="nl-NL" sz="9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</a:tr>
              <a:tr h="458114">
                <a:tc>
                  <a:txBody>
                    <a:bodyPr/>
                    <a:lstStyle/>
                    <a:p>
                      <a:pPr algn="l" fontAlgn="ctr"/>
                      <a:r>
                        <a:rPr lang="nl-NL" sz="900" u="none" strike="noStrike">
                          <a:effectLst/>
                        </a:rPr>
                        <a:t>Saby et al.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>
                          <a:effectLst/>
                        </a:rPr>
                        <a:t>2013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>
                          <a:effectLst/>
                        </a:rPr>
                        <a:t>72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>
                          <a:effectLst/>
                        </a:rPr>
                        <a:t>72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900" u="none" strike="noStrike">
                          <a:effectLst/>
                        </a:rPr>
                        <a:t>HFLC meal, 12 hr fast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>
                          <a:effectLst/>
                        </a:rPr>
                        <a:t>5 MBq/kg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>
                          <a:effectLst/>
                        </a:rPr>
                        <a:t>60 min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>
                          <a:effectLst/>
                        </a:rPr>
                        <a:t>Ordered subset expectation maximization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>
                          <a:effectLst/>
                        </a:rPr>
                        <a:t>no</a:t>
                      </a:r>
                      <a:endParaRPr lang="nl-NL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900" u="none" strike="noStrike" dirty="0">
                          <a:effectLst/>
                        </a:rPr>
                        <a:t>GE Discovery ST</a:t>
                      </a:r>
                      <a:endParaRPr lang="nl-NL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79" marR="4979" marT="4979" marB="0" anchor="ctr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</a:t>
            </a:r>
            <a:r>
              <a:rPr lang="en-GB" sz="900" dirty="0" smtClean="0">
                <a:latin typeface="SsykbnAdvPTimes"/>
              </a:rPr>
              <a:t> </a:t>
            </a:r>
            <a:r>
              <a:rPr lang="en-GB" sz="900" dirty="0">
                <a:latin typeface="SsykbnAdvPTimes"/>
              </a:rPr>
              <a:t>American Society of Nuclear </a:t>
            </a:r>
            <a:r>
              <a:rPr lang="en-GB" sz="900" dirty="0" smtClean="0">
                <a:latin typeface="SsykbnAdvPTimes"/>
              </a:rPr>
              <a:t>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</p:spTree>
    <p:extLst>
      <p:ext uri="{BB962C8B-B14F-4D97-AF65-F5344CB8AC3E}">
        <p14:creationId xmlns:p14="http://schemas.microsoft.com/office/powerpoint/2010/main" val="117696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 smtClean="0"/>
              <a:t>RESULTS</a:t>
            </a:r>
            <a:endParaRPr lang="en-US" sz="3600" dirty="0"/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1905000"/>
            <a:ext cx="9144000" cy="3200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</a:t>
            </a:r>
            <a:r>
              <a:rPr lang="en-GB" sz="900" dirty="0" smtClean="0">
                <a:latin typeface="SsykbnAdvPTimes"/>
              </a:rPr>
              <a:t> </a:t>
            </a:r>
            <a:r>
              <a:rPr lang="en-GB" sz="900" dirty="0">
                <a:latin typeface="SsykbnAdvPTimes"/>
              </a:rPr>
              <a:t>American Society of Nuclear </a:t>
            </a:r>
            <a:r>
              <a:rPr lang="en-GB" sz="900" dirty="0" smtClean="0">
                <a:latin typeface="SsykbnAdvPTimes"/>
              </a:rPr>
              <a:t>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</p:spTree>
    <p:extLst>
      <p:ext uri="{BB962C8B-B14F-4D97-AF65-F5344CB8AC3E}">
        <p14:creationId xmlns:p14="http://schemas.microsoft.com/office/powerpoint/2010/main" val="2908139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 smtClean="0"/>
              <a:t>CONCLUSION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37991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0" indent="0" algn="just">
              <a:buNone/>
            </a:pPr>
            <a:endParaRPr lang="en-GB" sz="1200" dirty="0" smtClean="0"/>
          </a:p>
          <a:p>
            <a:pPr marL="0" indent="0" algn="just">
              <a:buNone/>
            </a:pPr>
            <a:r>
              <a:rPr lang="en-GB" sz="2600" dirty="0" smtClean="0"/>
              <a:t>SUVs reported in the current literature on FDG PET/CT in PVE vary due to different acquisition, reconstruction and measurement methods. </a:t>
            </a:r>
          </a:p>
          <a:p>
            <a:pPr marL="0" indent="0" algn="just">
              <a:buNone/>
            </a:pPr>
            <a:endParaRPr lang="en-GB" sz="2600" dirty="0" smtClean="0"/>
          </a:p>
          <a:p>
            <a:pPr marL="0" indent="0" algn="just">
              <a:buNone/>
            </a:pPr>
            <a:r>
              <a:rPr lang="en-GB" sz="2600" dirty="0" smtClean="0"/>
              <a:t>Standardized measurements on EARL accredited reconstructions seem a sensible and feasible starting point</a:t>
            </a:r>
            <a:r>
              <a:rPr lang="en-GB" sz="2600" dirty="0"/>
              <a:t> for a uniform protocol to allow for better comparison of results between different centres</a:t>
            </a:r>
            <a:r>
              <a:rPr lang="en-GB" sz="2600" dirty="0" smtClean="0"/>
              <a:t>.</a:t>
            </a:r>
            <a:r>
              <a:rPr lang="en-US" altLang="en-US" sz="2600" dirty="0" smtClean="0"/>
              <a:t> </a:t>
            </a:r>
          </a:p>
          <a:p>
            <a:pPr marL="514350" indent="-514350">
              <a:buFont typeface="Times New Roman" pitchFamily="18" charset="0"/>
              <a:buAutoNum type="alphaUcPeriod"/>
            </a:pPr>
            <a:endParaRPr lang="en-US" altLang="en-US" sz="28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</a:t>
            </a:r>
            <a:r>
              <a:rPr lang="en-GB" sz="900" dirty="0" smtClean="0">
                <a:latin typeface="SsykbnAdvPTimes"/>
              </a:rPr>
              <a:t> </a:t>
            </a:r>
            <a:r>
              <a:rPr lang="en-GB" sz="900" dirty="0">
                <a:latin typeface="SsykbnAdvPTimes"/>
              </a:rPr>
              <a:t>American Society of Nuclear </a:t>
            </a:r>
            <a:r>
              <a:rPr lang="en-GB" sz="900" dirty="0" smtClean="0">
                <a:latin typeface="SsykbnAdvPTimes"/>
              </a:rPr>
              <a:t>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</p:spTree>
    <p:extLst>
      <p:ext uri="{BB962C8B-B14F-4D97-AF65-F5344CB8AC3E}">
        <p14:creationId xmlns:p14="http://schemas.microsoft.com/office/powerpoint/2010/main" val="2545659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 smtClean="0"/>
              <a:t>RECOMMENDATION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648200" y="1524000"/>
            <a:ext cx="4114800" cy="437991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0" indent="0" algn="ctr">
              <a:buNone/>
            </a:pPr>
            <a:r>
              <a:rPr lang="en-GB" sz="2000" dirty="0"/>
              <a:t>Example of proposed measurement </a:t>
            </a:r>
            <a:r>
              <a:rPr lang="en-GB" sz="2000" dirty="0" smtClean="0"/>
              <a:t>standardization </a:t>
            </a:r>
            <a:r>
              <a:rPr lang="en-GB" sz="2000" dirty="0"/>
              <a:t>in a mitral valve prosthesis. </a:t>
            </a:r>
            <a:endParaRPr lang="en-GB" sz="2000" dirty="0" smtClean="0"/>
          </a:p>
          <a:p>
            <a:pPr marL="0" indent="0" algn="ctr">
              <a:buNone/>
            </a:pPr>
            <a:r>
              <a:rPr lang="en-GB" sz="1900" dirty="0" smtClean="0"/>
              <a:t>Fused </a:t>
            </a:r>
            <a:r>
              <a:rPr lang="en-GB" sz="1900" dirty="0"/>
              <a:t>PET/CT images (upper row) and corresponding attenuation corrected PET images (below) showing whole-valve measurement VOI (in this case a self-expanding VOI set to include voxels </a:t>
            </a:r>
            <a:r>
              <a:rPr lang="en-GB" sz="1900" dirty="0"/>
              <a:t>≥</a:t>
            </a:r>
            <a:r>
              <a:rPr lang="en-GB" sz="1900" dirty="0"/>
              <a:t>40% of maximum) and VOI sphere in the descending aorta (lower right). Uptake in myocardium (hardly present here) and the aortic wall are excluded.</a:t>
            </a:r>
            <a:endParaRPr lang="nl-NL" sz="1900" dirty="0">
              <a:effectLst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</a:t>
            </a:r>
            <a:r>
              <a:rPr lang="en-GB" sz="900" dirty="0" smtClean="0">
                <a:latin typeface="SsykbnAdvPTimes"/>
              </a:rPr>
              <a:t> </a:t>
            </a:r>
            <a:r>
              <a:rPr lang="en-GB" sz="900" dirty="0">
                <a:latin typeface="SsykbnAdvPTimes"/>
              </a:rPr>
              <a:t>American Society of Nuclear </a:t>
            </a:r>
            <a:r>
              <a:rPr lang="en-GB" sz="900" dirty="0" smtClean="0">
                <a:latin typeface="SsykbnAdvPTimes"/>
              </a:rPr>
              <a:t>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4175" y="1517584"/>
            <a:ext cx="4346058" cy="43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459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2045"/>
  <p:tag name="AS_OS" val="Microsoft Windows NT 6.1.7601 Service Pack 1"/>
  <p:tag name="AS_RELEASE_DATE" val="2011.04.04"/>
  <p:tag name="AS_VERSION" val="5.1.0.0"/>
  <p:tag name="AS_TITLE" val="Aspose.Slides for .NET"/>
</p:tagLst>
</file>

<file path=ppt/theme/theme1.xml><?xml version="1.0" encoding="utf-8"?>
<a:theme xmlns:a="http://schemas.openxmlformats.org/drawingml/2006/main" name="2_Office Theme">
  <a:themeElements>
    <a:clrScheme name="2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Theme">
      <a:majorFont>
        <a:latin typeface="Times New Roman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</TotalTime>
  <Words>647</Words>
  <Application>Microsoft Office PowerPoint</Application>
  <PresentationFormat>On-screen Show (4:3)</PresentationFormat>
  <Paragraphs>144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MS PGothic</vt:lpstr>
      <vt:lpstr>Arial</vt:lpstr>
      <vt:lpstr>Arial Narrow</vt:lpstr>
      <vt:lpstr>Calibri</vt:lpstr>
      <vt:lpstr>SsykbnAdvPTimes</vt:lpstr>
      <vt:lpstr>Times New Roman</vt:lpstr>
      <vt:lpstr>2_Office Theme</vt:lpstr>
      <vt:lpstr>Custom Design</vt:lpstr>
      <vt:lpstr>1_Custom Design</vt:lpstr>
      <vt:lpstr>Standardized Uptake Values in FDG PET/CT for Prosthetic Heart Valve Endocarditis: A Call for Standardization</vt:lpstr>
      <vt:lpstr>BACKGROUND</vt:lpstr>
      <vt:lpstr>METHODS</vt:lpstr>
      <vt:lpstr>RESULTS</vt:lpstr>
      <vt:lpstr>RESULTS</vt:lpstr>
      <vt:lpstr>RESULTS</vt:lpstr>
      <vt:lpstr>CONCLUSION</vt:lpstr>
      <vt:lpstr>RECOMMENDATION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Holly Auten</dc:creator>
  <cp:lastModifiedBy>Asbjørn Scholtens</cp:lastModifiedBy>
  <cp:revision>102</cp:revision>
  <dcterms:created xsi:type="dcterms:W3CDTF">2011-04-18T21:44:13Z</dcterms:created>
  <dcterms:modified xsi:type="dcterms:W3CDTF">2017-05-01T12:17:42Z</dcterms:modified>
</cp:coreProperties>
</file>