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058" y="-2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7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19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06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14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4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208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66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583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554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1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819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4F751-9343-4A2C-8CC3-9AFE1637022B}" type="datetimeFigureOut">
              <a:rPr lang="en-US" smtClean="0"/>
              <a:t>5/3/2016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1513-7380-48DE-A5CB-7B621AE202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9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7168" y="476672"/>
            <a:ext cx="6372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Supplemental Figure 1:</a:t>
            </a:r>
            <a:r>
              <a:rPr lang="en-US" sz="1200" dirty="0" smtClean="0"/>
              <a:t> Participant flow chart indicating the number of primary liver cancer cases included in the case-control study on circulating Se and </a:t>
            </a:r>
            <a:r>
              <a:rPr lang="en-US" sz="1200" dirty="0" err="1" smtClean="0"/>
              <a:t>SePP</a:t>
            </a:r>
            <a:r>
              <a:rPr lang="en-US" sz="1200" dirty="0" smtClean="0"/>
              <a:t> levels, nested within the EPIC cohort.</a:t>
            </a:r>
            <a:endParaRPr lang="en-US" sz="12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250312" y="1046776"/>
            <a:ext cx="6339056" cy="3487605"/>
            <a:chOff x="250312" y="902760"/>
            <a:chExt cx="6339056" cy="3487605"/>
          </a:xfrm>
        </p:grpSpPr>
        <p:sp>
          <p:nvSpPr>
            <p:cNvPr id="5" name="TextBox 4"/>
            <p:cNvSpPr txBox="1"/>
            <p:nvPr/>
          </p:nvSpPr>
          <p:spPr>
            <a:xfrm>
              <a:off x="251520" y="930192"/>
              <a:ext cx="1440160" cy="192873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/>
                <a:t>N = 521,252</a:t>
              </a:r>
              <a:r>
                <a:rPr lang="en-US" sz="1300" dirty="0" smtClean="0"/>
                <a:t> participants in the EPIC Cohort</a:t>
              </a:r>
            </a:p>
            <a:p>
              <a:pPr>
                <a:spcBef>
                  <a:spcPts val="220"/>
                </a:spcBef>
              </a:pPr>
              <a:r>
                <a:rPr lang="en-US" sz="1100" dirty="0" smtClean="0"/>
                <a:t>- Recruitment from 1992-2000, 23 centers in 10 Western European countries</a:t>
              </a:r>
            </a:p>
            <a:p>
              <a:pPr>
                <a:spcBef>
                  <a:spcPts val="220"/>
                </a:spcBef>
              </a:pPr>
              <a:r>
                <a:rPr lang="en-US" sz="1100" dirty="0" smtClean="0"/>
                <a:t>- Collection of bio-logical samples from majority of subjects</a:t>
              </a:r>
              <a:endParaRPr lang="en-US" sz="11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69424" y="902760"/>
              <a:ext cx="2376264" cy="198515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/>
                <a:t>Exclusions from the Cohort:</a:t>
              </a:r>
            </a:p>
            <a:p>
              <a:r>
                <a:rPr lang="en-US" sz="1100" dirty="0" smtClean="0"/>
                <a:t>- 23,818 prevalent cancer cases other than non-melanoma skin cancer</a:t>
              </a:r>
            </a:p>
            <a:p>
              <a:r>
                <a:rPr lang="en-US" sz="1100" dirty="0" smtClean="0"/>
                <a:t>- 4,380 with incomplete follow-up data or missing information on date of diagnosis</a:t>
              </a:r>
            </a:p>
            <a:p>
              <a:r>
                <a:rPr lang="en-US" sz="1100" dirty="0" smtClean="0"/>
                <a:t>- 6,252 missing dietary / lifestyle information</a:t>
              </a:r>
            </a:p>
            <a:p>
              <a:r>
                <a:rPr lang="en-US" sz="1100" dirty="0" smtClean="0"/>
                <a:t>- 9,596 top or bottom 1% of the distribution of ratio of reported energy intake to energy requirement</a:t>
              </a:r>
              <a:endParaRPr lang="en-US" sz="11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636008" y="902760"/>
              <a:ext cx="1944216" cy="89255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/>
                <a:t>N = 477,206</a:t>
              </a:r>
            </a:p>
            <a:p>
              <a:r>
                <a:rPr lang="en-US" sz="1300" dirty="0" smtClean="0"/>
                <a:t>Cohort participants included for case identification, until 2006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40560" y="2195422"/>
              <a:ext cx="1939664" cy="6924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/>
                <a:t>N = 369</a:t>
              </a:r>
            </a:p>
            <a:p>
              <a:r>
                <a:rPr lang="en-US" sz="1300" dirty="0" smtClean="0"/>
                <a:t>Cases of incident primary liver cancers identified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36544" y="3251592"/>
              <a:ext cx="2252824" cy="9694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/>
                <a:t>Exclusions:</a:t>
              </a:r>
            </a:p>
            <a:p>
              <a:r>
                <a:rPr lang="en-US" sz="1100" dirty="0" smtClean="0"/>
                <a:t>- 36 missing biological samples</a:t>
              </a:r>
            </a:p>
            <a:p>
              <a:r>
                <a:rPr lang="en-US" sz="1100" dirty="0" smtClean="0"/>
                <a:t>- 72 with histology of metastases, ineligible histology, or PLC not the primary incident tumor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0312" y="3251592"/>
              <a:ext cx="3656472" cy="113877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300" b="1" dirty="0" smtClean="0"/>
                <a:t>N = 261 cases included</a:t>
              </a:r>
            </a:p>
            <a:p>
              <a:r>
                <a:rPr lang="en-US" sz="1100" dirty="0" err="1" smtClean="0"/>
                <a:t>SePP</a:t>
              </a:r>
              <a:r>
                <a:rPr lang="en-US" sz="1100" dirty="0" smtClean="0"/>
                <a:t>: 121 HCC, 100 GBTC, 40 IHBC (and 35 cholangiocarcinoma </a:t>
              </a:r>
              <a:r>
                <a:rPr lang="en-IE" sz="1100" dirty="0" smtClean="0"/>
                <a:t>within the GBTC </a:t>
              </a:r>
              <a:r>
                <a:rPr lang="en-IE" sz="1100" dirty="0"/>
                <a:t>and </a:t>
              </a:r>
              <a:r>
                <a:rPr lang="en-IE" sz="1100" dirty="0" smtClean="0"/>
                <a:t>IHBC groups)</a:t>
              </a:r>
              <a:endParaRPr lang="en-US" sz="1100" dirty="0" smtClean="0"/>
            </a:p>
            <a:p>
              <a:r>
                <a:rPr lang="en-US" sz="1100" dirty="0" smtClean="0"/>
                <a:t>Se: </a:t>
              </a:r>
              <a:r>
                <a:rPr lang="en-IE" sz="1100" dirty="0" smtClean="0"/>
                <a:t>106 HCC, 96 GBTC, 36 IHBC </a:t>
              </a:r>
              <a:r>
                <a:rPr lang="en-US" sz="1100" dirty="0"/>
                <a:t>(and </a:t>
              </a:r>
              <a:r>
                <a:rPr lang="en-US" sz="1100" dirty="0" smtClean="0"/>
                <a:t>31 </a:t>
              </a:r>
              <a:r>
                <a:rPr lang="en-US" sz="1100" dirty="0" err="1" smtClean="0"/>
                <a:t>cholangiocarcinomas</a:t>
              </a:r>
              <a:r>
                <a:rPr lang="en-US" sz="1100" dirty="0" smtClean="0"/>
                <a:t> </a:t>
              </a:r>
              <a:r>
                <a:rPr lang="en-IE" sz="1100" dirty="0"/>
                <a:t>within the GBTC and IHBC groups</a:t>
              </a:r>
              <a:r>
                <a:rPr lang="en-IE" sz="1100" dirty="0" smtClean="0"/>
                <a:t>)</a:t>
              </a:r>
              <a:r>
                <a:rPr lang="en-US" sz="1100" dirty="0" smtClean="0"/>
                <a:t> </a:t>
              </a:r>
              <a:r>
                <a:rPr lang="en-IE" sz="1100" dirty="0" smtClean="0"/>
                <a:t>[23 with insufficient volume of </a:t>
              </a:r>
              <a:r>
                <a:rPr lang="en-IE" sz="1100" dirty="0" err="1" smtClean="0"/>
                <a:t>biosample</a:t>
              </a:r>
              <a:r>
                <a:rPr lang="en-IE" sz="1100" dirty="0" smtClean="0"/>
                <a:t>/failed analyses]</a:t>
              </a:r>
              <a:endParaRPr lang="en-US" sz="1100" dirty="0" smtClean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691680" y="1091352"/>
              <a:ext cx="277744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347976" y="1091352"/>
              <a:ext cx="277744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>
              <a:off x="5380188" y="1992559"/>
              <a:ext cx="389560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5400237" y="3077188"/>
              <a:ext cx="359751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0800000">
              <a:off x="3899325" y="3755648"/>
              <a:ext cx="438967" cy="0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217612" y="143054"/>
            <a:ext cx="63287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Online </a:t>
            </a:r>
            <a:r>
              <a:rPr lang="en-US" sz="1100" dirty="0" smtClean="0"/>
              <a:t>Supporting Material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443060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178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Jenab</dc:creator>
  <cp:lastModifiedBy>RCSIAdmin</cp:lastModifiedBy>
  <cp:revision>9</cp:revision>
  <dcterms:created xsi:type="dcterms:W3CDTF">2016-02-17T12:22:23Z</dcterms:created>
  <dcterms:modified xsi:type="dcterms:W3CDTF">2016-05-03T09:30:32Z</dcterms:modified>
</cp:coreProperties>
</file>