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6" r:id="rId3"/>
    <p:sldId id="262" r:id="rId4"/>
    <p:sldId id="263" r:id="rId5"/>
    <p:sldId id="264" r:id="rId6"/>
    <p:sldId id="271" r:id="rId7"/>
    <p:sldId id="267" r:id="rId8"/>
    <p:sldId id="268" r:id="rId9"/>
    <p:sldId id="269" r:id="rId10"/>
    <p:sldId id="270" r:id="rId11"/>
    <p:sldId id="266" r:id="rId12"/>
    <p:sldId id="257" r:id="rId13"/>
    <p:sldId id="258" r:id="rId14"/>
    <p:sldId id="260" r:id="rId15"/>
    <p:sldId id="273" r:id="rId16"/>
    <p:sldId id="259" r:id="rId17"/>
    <p:sldId id="265" r:id="rId18"/>
    <p:sldId id="274" r:id="rId19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94660"/>
  </p:normalViewPr>
  <p:slideViewPr>
    <p:cSldViewPr snapToGrid="0">
      <p:cViewPr>
        <p:scale>
          <a:sx n="150" d="100"/>
          <a:sy n="150" d="100"/>
        </p:scale>
        <p:origin x="427" y="-44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977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67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98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65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5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67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48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25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54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80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80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52F44-9B93-4B08-B6EF-B449C2105ECF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449B2-7335-431A-95B8-9CD632CEB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8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wmv"/><Relationship Id="rId13" Type="http://schemas.openxmlformats.org/officeDocument/2006/relationships/image" Target="../media/image18.png"/><Relationship Id="rId3" Type="http://schemas.microsoft.com/office/2007/relationships/media" Target="../media/media2.wmv"/><Relationship Id="rId7" Type="http://schemas.microsoft.com/office/2007/relationships/media" Target="../media/media4.wmv"/><Relationship Id="rId12" Type="http://schemas.openxmlformats.org/officeDocument/2006/relationships/image" Target="../media/image17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video" Target="../media/media3.wmv"/><Relationship Id="rId11" Type="http://schemas.openxmlformats.org/officeDocument/2006/relationships/image" Target="../media/image16.png"/><Relationship Id="rId5" Type="http://schemas.microsoft.com/office/2007/relationships/media" Target="../media/media3.wmv"/><Relationship Id="rId10" Type="http://schemas.openxmlformats.org/officeDocument/2006/relationships/image" Target="../media/image15.png"/><Relationship Id="rId4" Type="http://schemas.openxmlformats.org/officeDocument/2006/relationships/video" Target="../media/media2.wmv"/><Relationship Id="rId9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8482" y="1342049"/>
            <a:ext cx="6178769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</a:rPr>
              <a:t>Fig. S1. Prediction of CEP85L-ROS1 fusion in TCGA-06-5418 </a:t>
            </a:r>
            <a:endParaRPr lang="en-US" sz="1100" dirty="0" smtClean="0">
              <a:latin typeface="Times New Roman" panose="02020603050405020304" pitchFamily="18" charset="0"/>
            </a:endParaRPr>
          </a:p>
          <a:p>
            <a:endParaRPr lang="en-US" sz="1100" dirty="0">
              <a:latin typeface="Times New Roman" panose="02020603050405020304" pitchFamily="18" charset="0"/>
            </a:endParaRPr>
          </a:p>
          <a:p>
            <a:r>
              <a:rPr lang="en-US" sz="1100" dirty="0">
                <a:latin typeface="Times New Roman" panose="02020603050405020304" pitchFamily="18" charset="0"/>
              </a:rPr>
              <a:t>Fig. S2. </a:t>
            </a:r>
            <a:r>
              <a:rPr lang="en-US" sz="1100" dirty="0" err="1">
                <a:latin typeface="Times New Roman" panose="02020603050405020304" pitchFamily="18" charset="0"/>
              </a:rPr>
              <a:t>Intrachromosomal</a:t>
            </a:r>
            <a:r>
              <a:rPr lang="en-US" sz="1100" dirty="0">
                <a:latin typeface="Times New Roman" panose="02020603050405020304" pitchFamily="18" charset="0"/>
              </a:rPr>
              <a:t> deletion in TCGA-06-5418 sample as viewed via IGV tool (Broad</a:t>
            </a:r>
            <a:r>
              <a:rPr lang="en-US" sz="1100" dirty="0" smtClean="0">
                <a:latin typeface="Times New Roman" panose="02020603050405020304" pitchFamily="18" charset="0"/>
              </a:rPr>
              <a:t>).</a:t>
            </a:r>
          </a:p>
          <a:p>
            <a:endParaRPr lang="en-US" sz="1100" dirty="0">
              <a:latin typeface="Times New Roman" panose="02020603050405020304" pitchFamily="18" charset="0"/>
            </a:endParaRPr>
          </a:p>
          <a:p>
            <a:r>
              <a:rPr lang="en-US" sz="1100" dirty="0">
                <a:latin typeface="Times New Roman" panose="02020603050405020304" pitchFamily="18" charset="0"/>
              </a:rPr>
              <a:t>Fig. S3. Prediction of GOPC-ROS1 in TCGA </a:t>
            </a:r>
            <a:r>
              <a:rPr lang="en-US" sz="1100" dirty="0" smtClean="0">
                <a:latin typeface="Times New Roman" panose="02020603050405020304" pitchFamily="18" charset="0"/>
              </a:rPr>
              <a:t>12-5301</a:t>
            </a:r>
          </a:p>
          <a:p>
            <a:endParaRPr lang="en-US" sz="1100" dirty="0">
              <a:latin typeface="Times New Roman" panose="02020603050405020304" pitchFamily="18" charset="0"/>
            </a:endParaRPr>
          </a:p>
          <a:p>
            <a:r>
              <a:rPr lang="en-US" sz="1100" dirty="0">
                <a:latin typeface="Times New Roman" panose="02020603050405020304" pitchFamily="18" charset="0"/>
              </a:rPr>
              <a:t>Fig. S4. Prediction of GOPC-ROS1 in </a:t>
            </a:r>
            <a:r>
              <a:rPr lang="en-US" sz="1100" dirty="0" smtClean="0">
                <a:latin typeface="Times New Roman" panose="02020603050405020304" pitchFamily="18" charset="0"/>
              </a:rPr>
              <a:t>TCGA-76-6192</a:t>
            </a:r>
          </a:p>
          <a:p>
            <a:endParaRPr lang="en-US" sz="1100" dirty="0">
              <a:latin typeface="Times New Roman" panose="02020603050405020304" pitchFamily="18" charset="0"/>
            </a:endParaRPr>
          </a:p>
          <a:p>
            <a:r>
              <a:rPr lang="en-US" sz="1100" dirty="0">
                <a:latin typeface="Times New Roman" panose="02020603050405020304" pitchFamily="18" charset="0"/>
              </a:rPr>
              <a:t>Fig. S5. Potential chromosome 6 aberration (near ROS1 locus) in </a:t>
            </a:r>
            <a:r>
              <a:rPr lang="en-US" sz="1100" dirty="0" smtClean="0">
                <a:latin typeface="Times New Roman" panose="02020603050405020304" pitchFamily="18" charset="0"/>
              </a:rPr>
              <a:t>TCGA-06-6699</a:t>
            </a:r>
          </a:p>
          <a:p>
            <a:endParaRPr lang="en-US" sz="1100" dirty="0">
              <a:latin typeface="Times New Roman" panose="02020603050405020304" pitchFamily="18" charset="0"/>
            </a:endParaRPr>
          </a:p>
          <a:p>
            <a:r>
              <a:rPr lang="en-US" sz="1100" dirty="0">
                <a:latin typeface="Times New Roman" panose="02020603050405020304" pitchFamily="18" charset="0"/>
              </a:rPr>
              <a:t>Fig. S6. GOPC-ROS1 cDNA sequence from TCGA-12-5301 &amp; </a:t>
            </a:r>
            <a:r>
              <a:rPr lang="en-US" sz="1100" dirty="0" smtClean="0">
                <a:latin typeface="Times New Roman" panose="02020603050405020304" pitchFamily="18" charset="0"/>
              </a:rPr>
              <a:t>TCGA-76-6192</a:t>
            </a:r>
          </a:p>
          <a:p>
            <a:endParaRPr lang="en-US" sz="1100" dirty="0" smtClean="0">
              <a:latin typeface="Times New Roman" panose="02020603050405020304" pitchFamily="18" charset="0"/>
            </a:endParaRPr>
          </a:p>
          <a:p>
            <a:r>
              <a:rPr lang="en-US" sz="1100" dirty="0" smtClean="0">
                <a:latin typeface="Times New Roman" panose="02020603050405020304" pitchFamily="18" charset="0"/>
              </a:rPr>
              <a:t>Fig</a:t>
            </a:r>
            <a:r>
              <a:rPr lang="en-US" sz="1100" dirty="0">
                <a:latin typeface="Times New Roman" panose="02020603050405020304" pitchFamily="18" charset="0"/>
              </a:rPr>
              <a:t>. S7. GOPC-ROS1 protein sequence from TCGA-12-5301 &amp; </a:t>
            </a:r>
            <a:r>
              <a:rPr lang="en-US" sz="1100" dirty="0" smtClean="0">
                <a:latin typeface="Times New Roman" panose="02020603050405020304" pitchFamily="18" charset="0"/>
              </a:rPr>
              <a:t>TCGA-76-6192</a:t>
            </a:r>
          </a:p>
          <a:p>
            <a:endParaRPr lang="en-US" sz="1100" dirty="0">
              <a:latin typeface="Times New Roman" panose="02020603050405020304" pitchFamily="18" charset="0"/>
            </a:endParaRPr>
          </a:p>
          <a:p>
            <a:r>
              <a:rPr lang="en-US" sz="1100" dirty="0">
                <a:latin typeface="Times New Roman" panose="02020603050405020304" pitchFamily="18" charset="0"/>
              </a:rPr>
              <a:t>Fig. S8. CEP85L-ROS1 cDNA sequence from </a:t>
            </a:r>
            <a:r>
              <a:rPr lang="en-US" sz="1100" dirty="0" smtClean="0">
                <a:latin typeface="Times New Roman" panose="02020603050405020304" pitchFamily="18" charset="0"/>
              </a:rPr>
              <a:t>TCGA-06-5418</a:t>
            </a:r>
          </a:p>
          <a:p>
            <a:endParaRPr lang="en-US" sz="1100" dirty="0">
              <a:latin typeface="Times New Roman" panose="02020603050405020304" pitchFamily="18" charset="0"/>
            </a:endParaRPr>
          </a:p>
          <a:p>
            <a:r>
              <a:rPr lang="en-US" sz="1100" dirty="0">
                <a:latin typeface="Times New Roman" panose="02020603050405020304" pitchFamily="18" charset="0"/>
              </a:rPr>
              <a:t>Fig. S9. CEP85L-ROS1 protein sequence from </a:t>
            </a:r>
            <a:r>
              <a:rPr lang="en-US" sz="1100" dirty="0" smtClean="0">
                <a:latin typeface="Times New Roman" panose="02020603050405020304" pitchFamily="18" charset="0"/>
              </a:rPr>
              <a:t>TCGA-06-5418</a:t>
            </a:r>
          </a:p>
          <a:p>
            <a:endParaRPr lang="en-US" sz="1100" dirty="0">
              <a:latin typeface="Times New Roman" panose="02020603050405020304" pitchFamily="18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Figure S10. NGS reads MSK-IMPACT assay from showing patient-MSK1 harbors GOPC-ROS1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fusion</a:t>
            </a:r>
          </a:p>
          <a:p>
            <a:endParaRPr lang="en-US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Figure S11. Cytogenetic detection of ROS1-fusions in GBM and chromosome 6q22 location of genomic aberrations that generate CEP85L-ROS1 and GOPC-ROS1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fusions</a:t>
            </a:r>
          </a:p>
          <a:p>
            <a:endParaRPr lang="en-US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Figure S12.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Survival (in days) of TCGA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GBM patients with confirmed ROS1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fusion</a:t>
            </a:r>
          </a:p>
          <a:p>
            <a:endParaRPr lang="en-US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Figure S13.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Ba/F3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cell-based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IC</a:t>
            </a:r>
            <a:r>
              <a:rPr lang="en-US" sz="1100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50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(nanomolar) values of ROS1i to block proliferation of  ROS1-fusion driven cell lines</a:t>
            </a:r>
          </a:p>
          <a:p>
            <a:endParaRPr lang="en-US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Figure S14. U118MG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cells are resistant to ROS1 inhibitors when cultured under 2D conditions on standard tissue culture plastic dishes</a:t>
            </a:r>
          </a:p>
          <a:p>
            <a:endParaRPr lang="en-US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Figure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S15.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U118MG cell spheroids cultured in suspension (anchorage independent growth) are sensitive to ROS1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inhibitors</a:t>
            </a:r>
          </a:p>
          <a:p>
            <a:endParaRPr lang="en-US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Figure S16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. Z-stack image animation of U118MG spheroids treated with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lorlatinib</a:t>
            </a:r>
          </a:p>
          <a:p>
            <a:endParaRPr lang="en-US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Figure S17.  H&amp;E staining of U118MG intracranial tumor</a:t>
            </a:r>
          </a:p>
          <a:p>
            <a:endParaRPr lang="en-US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100" dirty="0">
                <a:latin typeface="Times New Roman" panose="02020603050405020304" pitchFamily="18" charset="0"/>
              </a:rPr>
              <a:t>Movie S1. Z-stack animation of U118MG spheroids treated with Vehicle (DMSO)</a:t>
            </a:r>
          </a:p>
          <a:p>
            <a:r>
              <a:rPr lang="en-US" sz="1100" dirty="0">
                <a:latin typeface="Times New Roman" panose="02020603050405020304" pitchFamily="18" charset="0"/>
              </a:rPr>
              <a:t>Movie S2. Z-stack animation of U118MG spheroids treated with </a:t>
            </a:r>
            <a:r>
              <a:rPr lang="en-US" sz="1100" dirty="0" err="1">
                <a:latin typeface="Times New Roman" panose="02020603050405020304" pitchFamily="18" charset="0"/>
              </a:rPr>
              <a:t>lorlatinib</a:t>
            </a:r>
            <a:r>
              <a:rPr lang="en-US" sz="1100" dirty="0">
                <a:latin typeface="Times New Roman" panose="02020603050405020304" pitchFamily="18" charset="0"/>
              </a:rPr>
              <a:t> (10 </a:t>
            </a:r>
            <a:r>
              <a:rPr lang="en-US" sz="1100" dirty="0" err="1">
                <a:latin typeface="Times New Roman" panose="02020603050405020304" pitchFamily="18" charset="0"/>
              </a:rPr>
              <a:t>nM</a:t>
            </a:r>
            <a:r>
              <a:rPr lang="en-US" sz="1100" dirty="0">
                <a:latin typeface="Times New Roman" panose="02020603050405020304" pitchFamily="18" charset="0"/>
              </a:rPr>
              <a:t>)</a:t>
            </a:r>
          </a:p>
          <a:p>
            <a:r>
              <a:rPr lang="en-US" sz="1100" dirty="0">
                <a:latin typeface="Times New Roman" panose="02020603050405020304" pitchFamily="18" charset="0"/>
              </a:rPr>
              <a:t>Movie S3. Z-stack animation of U118MG spheroids treated with </a:t>
            </a:r>
            <a:r>
              <a:rPr lang="en-US" sz="1100" dirty="0" err="1">
                <a:latin typeface="Times New Roman" panose="02020603050405020304" pitchFamily="18" charset="0"/>
              </a:rPr>
              <a:t>lorlatinib</a:t>
            </a:r>
            <a:r>
              <a:rPr lang="en-US" sz="1100" dirty="0">
                <a:latin typeface="Times New Roman" panose="02020603050405020304" pitchFamily="18" charset="0"/>
              </a:rPr>
              <a:t> (50 </a:t>
            </a:r>
            <a:r>
              <a:rPr lang="en-US" sz="1100" dirty="0" err="1">
                <a:latin typeface="Times New Roman" panose="02020603050405020304" pitchFamily="18" charset="0"/>
              </a:rPr>
              <a:t>nM</a:t>
            </a:r>
            <a:r>
              <a:rPr lang="en-US" sz="1100" dirty="0">
                <a:latin typeface="Times New Roman" panose="02020603050405020304" pitchFamily="18" charset="0"/>
              </a:rPr>
              <a:t>)</a:t>
            </a:r>
          </a:p>
          <a:p>
            <a:r>
              <a:rPr lang="en-US" sz="1100" dirty="0">
                <a:latin typeface="Times New Roman" panose="02020603050405020304" pitchFamily="18" charset="0"/>
              </a:rPr>
              <a:t>Movie S4. Z-stack animation of U118MG spheroids treated with </a:t>
            </a:r>
            <a:r>
              <a:rPr lang="en-US" sz="1100" dirty="0" err="1">
                <a:latin typeface="Times New Roman" panose="02020603050405020304" pitchFamily="18" charset="0"/>
              </a:rPr>
              <a:t>lorlatinib</a:t>
            </a:r>
            <a:r>
              <a:rPr lang="en-US" sz="1100" dirty="0">
                <a:latin typeface="Times New Roman" panose="02020603050405020304" pitchFamily="18" charset="0"/>
              </a:rPr>
              <a:t> (250 </a:t>
            </a:r>
            <a:r>
              <a:rPr lang="en-US" sz="1100" dirty="0" err="1">
                <a:latin typeface="Times New Roman" panose="02020603050405020304" pitchFamily="18" charset="0"/>
              </a:rPr>
              <a:t>nM</a:t>
            </a:r>
            <a:r>
              <a:rPr lang="en-US" sz="1100" dirty="0">
                <a:latin typeface="Times New Roman" panose="02020603050405020304" pitchFamily="18" charset="0"/>
              </a:rPr>
              <a:t>))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8482" y="831273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List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232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S9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1154" y="911632"/>
            <a:ext cx="6031623" cy="514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ea typeface="Calibri" panose="020F0502020204030204" pitchFamily="34" charset="0"/>
                <a:cs typeface="Courier New" panose="02070309020205020404" pitchFamily="49" charset="0"/>
              </a:rPr>
              <a:t>CEP85L-ROS1 </a:t>
            </a:r>
            <a:r>
              <a:rPr lang="en-US" sz="1200" b="1" dirty="0" smtClean="0">
                <a:ea typeface="Calibri" panose="020F0502020204030204" pitchFamily="34" charset="0"/>
                <a:cs typeface="Courier New" panose="02070309020205020404" pitchFamily="49" charset="0"/>
              </a:rPr>
              <a:t>protein </a:t>
            </a:r>
            <a:r>
              <a:rPr lang="en-US" sz="1200" b="1" dirty="0">
                <a:ea typeface="Calibri" panose="020F0502020204030204" pitchFamily="34" charset="0"/>
                <a:cs typeface="Courier New" panose="02070309020205020404" pitchFamily="49" charset="0"/>
              </a:rPr>
              <a:t>sequence from TCGA-06-5418</a:t>
            </a:r>
            <a:endParaRPr lang="en-US" sz="1200" dirty="0"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ea typeface="Calibri" panose="020F0502020204030204" pitchFamily="34" charset="0"/>
                <a:cs typeface="Courier New" panose="02070309020205020404" pitchFamily="49" charset="0"/>
              </a:rPr>
              <a:t>Key</a:t>
            </a:r>
            <a:endParaRPr lang="en-US" sz="1200" dirty="0"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ct val="107000"/>
              </a:lnSpc>
            </a:pPr>
            <a:r>
              <a:rPr lang="en-US" sz="1200" dirty="0">
                <a:ea typeface="Calibri" panose="020F0502020204030204" pitchFamily="34" charset="0"/>
                <a:cs typeface="Courier New" panose="02070309020205020404" pitchFamily="49" charset="0"/>
              </a:rPr>
              <a:t>Black font – CEP85L</a:t>
            </a:r>
          </a:p>
          <a:p>
            <a:pPr>
              <a:lnSpc>
                <a:spcPct val="107000"/>
              </a:lnSpc>
            </a:pPr>
            <a:r>
              <a:rPr lang="en-US" sz="1200" dirty="0">
                <a:solidFill>
                  <a:srgbClr val="0070C0"/>
                </a:solidFill>
                <a:ea typeface="Calibri" panose="020F0502020204030204" pitchFamily="34" charset="0"/>
                <a:cs typeface="Courier New" panose="02070309020205020404" pitchFamily="49" charset="0"/>
              </a:rPr>
              <a:t>Blue font </a:t>
            </a:r>
            <a:r>
              <a:rPr lang="en-US" sz="1200" dirty="0">
                <a:ea typeface="Calibri" panose="020F0502020204030204" pitchFamily="34" charset="0"/>
                <a:cs typeface="Courier New" panose="02070309020205020404" pitchFamily="49" charset="0"/>
              </a:rPr>
              <a:t>– ROS1</a:t>
            </a:r>
          </a:p>
          <a:p>
            <a:pPr>
              <a:lnSpc>
                <a:spcPct val="107000"/>
              </a:lnSpc>
            </a:pPr>
            <a:r>
              <a:rPr lang="en-US" sz="1200" dirty="0">
                <a:solidFill>
                  <a:srgbClr val="FF0000"/>
                </a:solidFill>
                <a:ea typeface="Calibri" panose="020F0502020204030204" pitchFamily="34" charset="0"/>
                <a:cs typeface="Courier New" panose="02070309020205020404" pitchFamily="49" charset="0"/>
              </a:rPr>
              <a:t>Red </a:t>
            </a:r>
            <a:r>
              <a:rPr lang="en-US" sz="1200" dirty="0">
                <a:ea typeface="Calibri" panose="020F0502020204030204" pitchFamily="34" charset="0"/>
                <a:cs typeface="Courier New" panose="02070309020205020404" pitchFamily="49" charset="0"/>
              </a:rPr>
              <a:t>– Breakpoint in fusion</a:t>
            </a:r>
          </a:p>
          <a:p>
            <a:pPr>
              <a:lnSpc>
                <a:spcPct val="107000"/>
              </a:lnSpc>
            </a:pPr>
            <a:r>
              <a:rPr lang="en-US" sz="1200" u="sng" dirty="0">
                <a:solidFill>
                  <a:srgbClr val="0070C0"/>
                </a:solidFill>
                <a:ea typeface="Calibri" panose="020F0502020204030204" pitchFamily="34" charset="0"/>
                <a:cs typeface="Courier New" panose="02070309020205020404" pitchFamily="49" charset="0"/>
              </a:rPr>
              <a:t>Underline</a:t>
            </a:r>
            <a:r>
              <a:rPr lang="en-US" sz="1200" dirty="0">
                <a:ea typeface="Calibri" panose="020F0502020204030204" pitchFamily="34" charset="0"/>
                <a:cs typeface="Courier New" panose="02070309020205020404" pitchFamily="49" charset="0"/>
              </a:rPr>
              <a:t> – ROS1 Kinase domain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cap="all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 </a:t>
            </a:r>
            <a:endParaRPr lang="en-US" sz="1200" dirty="0"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cap="all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MWGRFLAPEASGRDSPGGARSFPAGPDYSSAWLPANESLWQATTVPSNHRNNHIRRHSIASDSGDTGIGTSCSDSVEDHSTSSGTLSFKPSQSLITLPTAHVMPSNSSASISKLRESLTPDGSKWSTSLMQTLGNHSRGEQDSSLDMKDFRPLRKWSSLSKLTAPDNCGQGGTVCREESRNGLEKIGKAKALTSQLRTIGPSCLHDSMEMLRLEDKEINKKRSSTLDCKYKFESCSKEDFRASSSTLRRQPVDMTYSALPESKPIMTSSEAFEPPKYLMLGQQAVGGVPIQPSVRTQMWLTEQLRTNPLEGRNTEDSYSLAPWQQQQIEDFRQGSETPMQVLTGSSRQSYSPGYQDFSKWESMLKIKEGLLRQKEIVIDRQKQQITHLHERIRDNELRAQHAMLGHYVNCEDSYVASLQPQYENTSLQTPFSEESVSHSQQGEFEQKLASTEKEVLQLNEFLKQRLSLFSEEKKKLEEKLKTRDRYISSLKKKCQKESEQNKEKQRRIETLEKYLADLPTLDDVQSQSLQLQILEEKNKNLQEALIDTEKKLEEIKKQCQDKETQLICQKKKEKELVTTVQS</a:t>
            </a:r>
            <a:r>
              <a:rPr lang="en-US" sz="1200" b="1" cap="all" dirty="0">
                <a:solidFill>
                  <a:srgbClr val="FF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T</a:t>
            </a:r>
            <a:r>
              <a:rPr lang="en-US" sz="1200" cap="all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LPTQEEIENLPAFPREK</a:t>
            </a:r>
            <a:r>
              <a:rPr lang="en-US" sz="1200" u="sng" cap="all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LTLRLLLGSGAFGEVYEGTAVDILGVGSGEIKVAVKTLKKGSTDQEKIEFLKEAHLMSKFNHPNILKQLGVCLLNEPQYIILELMEGGDLLTYLRKARMATFYGPLLTLVDLVDLCVDISKGCVYLERMHFIHRDLAARNCLVSVKDYTSPRIVKIGDFGLARDIYKNDYYRKRGEGLLPVRWMAPESLMDGIFTTQSDVWSFGILIWEILTLGHQPYPAHSNLDVLNYVQTGGRLEPPRNCPDDLWNLMTQCWAQEPDQRPTFHRIQDQLQLFRNFF</a:t>
            </a:r>
            <a:r>
              <a:rPr lang="en-US" sz="1200" cap="all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LNSIYKSRDEANNSGVINESFEGEDGDVICLNSDDIMPVALMETKNREGLNYMVLATECGQGEEKSEGPLGSQESESCGLRKEEKEPHADKDFCQEKQVAYCPSGKPEGLNYACLTHSGYGDGSDS*Stop</a:t>
            </a:r>
            <a:endParaRPr lang="en-US" sz="1200" dirty="0">
              <a:effectLst/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638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0555" y="1009759"/>
            <a:ext cx="6534160" cy="80857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FF"/>
                </a:solidFill>
                <a:cs typeface="Arial" panose="020B0604020202020204" pitchFamily="34" charset="0"/>
              </a:rPr>
              <a:t>Patient: MSK1</a:t>
            </a:r>
            <a:br>
              <a:rPr lang="en-US" sz="1600" dirty="0" smtClean="0">
                <a:solidFill>
                  <a:srgbClr val="0000FF"/>
                </a:solidFill>
                <a:cs typeface="Arial" panose="020B0604020202020204" pitchFamily="34" charset="0"/>
              </a:rPr>
            </a:br>
            <a:r>
              <a:rPr lang="en-US" sz="1600" dirty="0" smtClean="0">
                <a:solidFill>
                  <a:srgbClr val="0000FF"/>
                </a:solidFill>
                <a:cs typeface="Arial" panose="020B0604020202020204" pitchFamily="34" charset="0"/>
              </a:rPr>
              <a:t>Sample sequenced on MSK-IMPACT panel</a:t>
            </a:r>
            <a:endParaRPr lang="en-US" sz="16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97395" y="6772708"/>
            <a:ext cx="5909911" cy="316350"/>
            <a:chOff x="-42803" y="7116837"/>
            <a:chExt cx="6955604" cy="361822"/>
          </a:xfrm>
        </p:grpSpPr>
        <p:sp>
          <p:nvSpPr>
            <p:cNvPr id="7" name="Rectangle 6"/>
            <p:cNvSpPr/>
            <p:nvPr/>
          </p:nvSpPr>
          <p:spPr>
            <a:xfrm>
              <a:off x="-42803" y="7116837"/>
              <a:ext cx="3477802" cy="36182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GOPC ex1-8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434999" y="7116837"/>
              <a:ext cx="3477802" cy="36182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ROS1 ex 34-43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3348" y="1871818"/>
            <a:ext cx="6614652" cy="4263512"/>
            <a:chOff x="-1143000" y="1665340"/>
            <a:chExt cx="9144000" cy="5150766"/>
          </a:xfrm>
        </p:grpSpPr>
        <p:pic>
          <p:nvPicPr>
            <p:cNvPr id="6" name="Picture 5" descr="IG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43000" y="1665340"/>
              <a:ext cx="9144000" cy="5150766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cxnSp>
          <p:nvCxnSpPr>
            <p:cNvPr id="9" name="Straight Arrow Connector 8"/>
            <p:cNvCxnSpPr/>
            <p:nvPr/>
          </p:nvCxnSpPr>
          <p:spPr>
            <a:xfrm flipH="1">
              <a:off x="5502483" y="6692251"/>
              <a:ext cx="753155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828493" y="6692251"/>
              <a:ext cx="753155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868115" y="5848144"/>
            <a:ext cx="682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ROS1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32238" y="5848144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GOPC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63129" y="6403376"/>
            <a:ext cx="2547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Generated fusion protein</a:t>
            </a:r>
            <a:endParaRPr lang="en-US" dirty="0"/>
          </a:p>
        </p:txBody>
      </p:sp>
      <p:sp>
        <p:nvSpPr>
          <p:cNvPr id="17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S10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654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S11		    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16034" y="7751924"/>
            <a:ext cx="2930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Image modified from UCSC Genome Brower</a:t>
            </a:r>
            <a:endParaRPr lang="en-US" sz="12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903" y="4597589"/>
            <a:ext cx="4610100" cy="31927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6224" y="1186412"/>
            <a:ext cx="4708779" cy="29535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8846" y="461036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9038" y="1020641"/>
            <a:ext cx="6651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5885" y="4151806"/>
            <a:ext cx="5620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clinically used FISH-probed fail to identify GOPC-ROS-L fusion</a:t>
            </a: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3701" y="8029909"/>
            <a:ext cx="5530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GOPC-ROS1 is generated from a microdeletion of Chromosome 6q22</a:t>
            </a: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756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S12			 		     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9606" y="4166117"/>
            <a:ext cx="5533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Survival of confirmed ROS1-fusion positive TCGA patients compared to median survival</a:t>
            </a: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2953"/>
              </p:ext>
            </p:extLst>
          </p:nvPr>
        </p:nvGraphicFramePr>
        <p:xfrm>
          <a:off x="939994" y="1584549"/>
          <a:ext cx="4572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17503688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10024567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4642851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Patient 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Survival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GBM subgroup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3838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TCGA-12-5301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r>
                        <a:rPr lang="en-US" baseline="0" dirty="0" smtClean="0"/>
                        <a:t> days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Neural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733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TCGA-06-5418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 days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Mesenchymal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970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TCGA-76-6192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days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Pro-Neural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868688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Median overall survival for all patients = 357 days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4752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7625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S13		 		           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957" y="1223010"/>
            <a:ext cx="4840007" cy="210840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33781" y="3499861"/>
            <a:ext cx="57547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Cell-based IC50 (</a:t>
            </a:r>
            <a:r>
              <a:rPr lang="en-US" sz="14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nanomolar</a:t>
            </a: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values of ROS1i to block proliferation of  ROS1-fusion driven cell lines</a:t>
            </a: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859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S14		 		           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700" y="1333348"/>
            <a:ext cx="4864206" cy="335861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5636" y="4691966"/>
            <a:ext cx="57547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GOPC-ROS1 fusion positive, U118MG glioblastoma cells, do not respond to ROS1 TKI when seeded on tissue culture plastic (2D culture)</a:t>
            </a: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985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S15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03" y="1105253"/>
            <a:ext cx="6247326" cy="51128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2472" y="6411723"/>
            <a:ext cx="548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Suspension culture of U118MG cells reveals sensitivity to ROS1 kinase inhibitors</a:t>
            </a:r>
            <a:endParaRPr lang="en-US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196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866" y="6017071"/>
            <a:ext cx="6172200" cy="857250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Z-stack image animation of U118MG spheroids treated with </a:t>
            </a:r>
            <a:r>
              <a:rPr lang="en-US" sz="1600" dirty="0" err="1" smtClean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lorlatinib</a:t>
            </a:r>
            <a:endParaRPr lang="en-US" sz="1600" dirty="0">
              <a:solidFill>
                <a:srgbClr val="0000FF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" name="Vehicle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0"/>
          <a:srcRect l="8610" r="10564"/>
          <a:stretch/>
        </p:blipFill>
        <p:spPr>
          <a:xfrm>
            <a:off x="1224485" y="1974721"/>
            <a:ext cx="2078831" cy="19289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6046" y="3603632"/>
            <a:ext cx="7810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pic>
        <p:nvPicPr>
          <p:cNvPr id="8" name="Lorlatinib 10nM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1"/>
          <a:srcRect l="10745" r="10851"/>
          <a:stretch/>
        </p:blipFill>
        <p:spPr>
          <a:xfrm>
            <a:off x="3345694" y="2022255"/>
            <a:ext cx="1966858" cy="18814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48690" y="3656557"/>
            <a:ext cx="14638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Lorlatinib 10nM</a:t>
            </a:r>
          </a:p>
        </p:txBody>
      </p:sp>
      <p:pic>
        <p:nvPicPr>
          <p:cNvPr id="10" name="Lorlatinib 50nM.wmv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2"/>
          <a:srcRect l="11808" r="11703"/>
          <a:stretch/>
        </p:blipFill>
        <p:spPr>
          <a:xfrm>
            <a:off x="1308825" y="4030550"/>
            <a:ext cx="1949444" cy="19114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43174" y="5644738"/>
            <a:ext cx="14638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Lorlatinib 50nM</a:t>
            </a:r>
          </a:p>
        </p:txBody>
      </p:sp>
      <p:pic>
        <p:nvPicPr>
          <p:cNvPr id="12" name="Lorlatinib 250nM.wmv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 rotWithShape="1">
          <a:blip r:embed="rId13"/>
          <a:srcRect l="11383" r="11809"/>
          <a:stretch/>
        </p:blipFill>
        <p:spPr>
          <a:xfrm>
            <a:off x="3345694" y="4024273"/>
            <a:ext cx="1966858" cy="192054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00600" y="5644738"/>
            <a:ext cx="15600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Lorlatinib 250nM</a:t>
            </a:r>
          </a:p>
        </p:txBody>
      </p:sp>
      <p:sp>
        <p:nvSpPr>
          <p:cNvPr id="14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S16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48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85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00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854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31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167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62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28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3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34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9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90866" y="6017071"/>
            <a:ext cx="6172200" cy="857250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H&amp;E staining of intracranial U118MG xenografted tumors. Dotted line indicated tumor-brain boundary, and shows that this tumor model is not infiltrative</a:t>
            </a:r>
            <a:endParaRPr lang="en-US" sz="1600" dirty="0">
              <a:solidFill>
                <a:srgbClr val="0000FF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S17     				      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90866" y="1164771"/>
            <a:ext cx="6102369" cy="4564588"/>
            <a:chOff x="390866" y="1164771"/>
            <a:chExt cx="6102369" cy="456458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colorTemperature colorTemp="6510"/>
                      </a14:imgEffect>
                      <a14:imgEffect>
                        <a14:saturation sat="187000"/>
                      </a14:imgEffect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866" y="1199344"/>
              <a:ext cx="6102369" cy="4530015"/>
            </a:xfrm>
            <a:prstGeom prst="rect">
              <a:avLst/>
            </a:prstGeom>
          </p:spPr>
        </p:pic>
        <p:sp>
          <p:nvSpPr>
            <p:cNvPr id="8" name="Freeform 7"/>
            <p:cNvSpPr/>
            <p:nvPr/>
          </p:nvSpPr>
          <p:spPr>
            <a:xfrm>
              <a:off x="1284514" y="1164771"/>
              <a:ext cx="2895600" cy="4564588"/>
            </a:xfrm>
            <a:custGeom>
              <a:avLst/>
              <a:gdLst>
                <a:gd name="connsiteX0" fmla="*/ 0 w 2982686"/>
                <a:gd name="connsiteY0" fmla="*/ 0 h 4550229"/>
                <a:gd name="connsiteX1" fmla="*/ 435429 w 2982686"/>
                <a:gd name="connsiteY1" fmla="*/ 1404258 h 4550229"/>
                <a:gd name="connsiteX2" fmla="*/ 1426029 w 2982686"/>
                <a:gd name="connsiteY2" fmla="*/ 2939143 h 4550229"/>
                <a:gd name="connsiteX3" fmla="*/ 2275115 w 2982686"/>
                <a:gd name="connsiteY3" fmla="*/ 3918858 h 4550229"/>
                <a:gd name="connsiteX4" fmla="*/ 2982686 w 2982686"/>
                <a:gd name="connsiteY4" fmla="*/ 4550229 h 4550229"/>
                <a:gd name="connsiteX5" fmla="*/ 2982686 w 2982686"/>
                <a:gd name="connsiteY5" fmla="*/ 4550229 h 455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82686" h="4550229">
                  <a:moveTo>
                    <a:pt x="0" y="0"/>
                  </a:moveTo>
                  <a:cubicBezTo>
                    <a:pt x="98878" y="457200"/>
                    <a:pt x="197757" y="914401"/>
                    <a:pt x="435429" y="1404258"/>
                  </a:cubicBezTo>
                  <a:cubicBezTo>
                    <a:pt x="673101" y="1894115"/>
                    <a:pt x="1119415" y="2520043"/>
                    <a:pt x="1426029" y="2939143"/>
                  </a:cubicBezTo>
                  <a:cubicBezTo>
                    <a:pt x="1732643" y="3358243"/>
                    <a:pt x="2015672" y="3650344"/>
                    <a:pt x="2275115" y="3918858"/>
                  </a:cubicBezTo>
                  <a:cubicBezTo>
                    <a:pt x="2534558" y="4187372"/>
                    <a:pt x="2982686" y="4550229"/>
                    <a:pt x="2982686" y="4550229"/>
                  </a:cubicBezTo>
                  <a:lnTo>
                    <a:pt x="2982686" y="4550229"/>
                  </a:lnTo>
                </a:path>
              </a:pathLst>
            </a:custGeom>
            <a:ln w="19050"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73653" y="1199344"/>
              <a:ext cx="34742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U118MG xenograft tumor</a:t>
              </a:r>
              <a:endParaRPr lang="en-US" sz="2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0866" y="5267694"/>
              <a:ext cx="34688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Neighboring normal brain</a:t>
              </a:r>
              <a:endParaRPr 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48579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9217" y="239139"/>
            <a:ext cx="6435498" cy="672493"/>
          </a:xfrm>
        </p:spPr>
        <p:txBody>
          <a:bodyPr>
            <a:norm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17" y="1457066"/>
            <a:ext cx="2845262" cy="26603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9217" y="96380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 </a:t>
            </a: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120543" y="1306046"/>
            <a:ext cx="1661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FF0000"/>
                </a:solidFill>
              </a:rPr>
              <a:t>All Chromosomes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8262" y="1503098"/>
            <a:ext cx="2749974" cy="261705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145442" y="1337634"/>
            <a:ext cx="1460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0000FF"/>
                </a:solidFill>
              </a:rPr>
              <a:t>Chromosome 6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145442" y="2239466"/>
            <a:ext cx="1535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TCGA-06-5418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183253" y="2239466"/>
            <a:ext cx="1535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TCGA-06-5418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879648" y="2917479"/>
            <a:ext cx="306599" cy="2240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587648" y="2811627"/>
            <a:ext cx="274524" cy="2959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18161" y="4135548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 </a:t>
            </a:r>
            <a:endParaRPr lang="en-US" dirty="0" smtClean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33966" y="4314366"/>
            <a:ext cx="5517061" cy="3159953"/>
            <a:chOff x="6524219" y="3161463"/>
            <a:chExt cx="6686550" cy="4787237"/>
          </a:xfrm>
        </p:grpSpPr>
        <p:grpSp>
          <p:nvGrpSpPr>
            <p:cNvPr id="21" name="Group 20"/>
            <p:cNvGrpSpPr/>
            <p:nvPr/>
          </p:nvGrpSpPr>
          <p:grpSpPr>
            <a:xfrm>
              <a:off x="6524219" y="3320221"/>
              <a:ext cx="6686550" cy="2450295"/>
              <a:chOff x="76200" y="228600"/>
              <a:chExt cx="8915400" cy="3267060"/>
            </a:xfrm>
          </p:grpSpPr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904" r="32353" b="32027"/>
              <a:stretch/>
            </p:blipFill>
            <p:spPr bwMode="auto">
              <a:xfrm>
                <a:off x="76200" y="228600"/>
                <a:ext cx="8915400" cy="3267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2740418" y="893048"/>
                <a:ext cx="15110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b="1" dirty="0"/>
                  <a:t>CEP85L reads</a:t>
                </a: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8305286" y="3161463"/>
              <a:ext cx="15356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TCGA-06-5418</a:t>
              </a:r>
              <a:endParaRPr lang="en-US" b="1" dirty="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6527580" y="5834822"/>
              <a:ext cx="6511739" cy="2113878"/>
              <a:chOff x="80682" y="3657601"/>
              <a:chExt cx="8682318" cy="2818504"/>
            </a:xfrm>
          </p:grpSpPr>
          <p:pic>
            <p:nvPicPr>
              <p:cNvPr id="31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492" r="33137" b="33918"/>
              <a:stretch/>
            </p:blipFill>
            <p:spPr bwMode="auto">
              <a:xfrm>
                <a:off x="80682" y="3657601"/>
                <a:ext cx="8682318" cy="2818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2794181" y="4036253"/>
                <a:ext cx="133147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b="1" dirty="0"/>
                  <a:t>ROS1 reads</a:t>
                </a: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0213690" y="7105835"/>
              <a:ext cx="7656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Exon 34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10463002" y="7150722"/>
              <a:ext cx="13351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Straight Connector 4"/>
          <p:cNvCxnSpPr/>
          <p:nvPr/>
        </p:nvCxnSpPr>
        <p:spPr>
          <a:xfrm>
            <a:off x="2246597" y="3164219"/>
            <a:ext cx="365036" cy="335499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23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" b="3268"/>
          <a:stretch/>
        </p:blipFill>
        <p:spPr bwMode="auto">
          <a:xfrm>
            <a:off x="0" y="2837331"/>
            <a:ext cx="6858000" cy="3640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50218" y="6529955"/>
            <a:ext cx="44373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/>
              <a:t>Copy number </a:t>
            </a:r>
            <a:r>
              <a:rPr lang="en-US" sz="1350" b="1" dirty="0"/>
              <a:t>r</a:t>
            </a:r>
            <a:r>
              <a:rPr lang="en-US" sz="1350" b="1" dirty="0" smtClean="0"/>
              <a:t>eads </a:t>
            </a:r>
            <a:r>
              <a:rPr lang="en-US" sz="1350" b="1" dirty="0"/>
              <a:t>over Chr. 6 locus in ROS1 neighborhood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4881" y="2200468"/>
            <a:ext cx="6653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FF"/>
                </a:solidFill>
              </a:rPr>
              <a:t>Prediction of CEP85L-ROS1 fusion due to intrachromosomal deletion in TCGA-06-5418 sample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1832458" y="4891583"/>
            <a:ext cx="3472891" cy="120701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13343" y="6881870"/>
            <a:ext cx="2680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http://www.cbioportal.org</a:t>
            </a:r>
          </a:p>
        </p:txBody>
      </p:sp>
    </p:spTree>
    <p:extLst>
      <p:ext uri="{BB962C8B-B14F-4D97-AF65-F5344CB8AC3E}">
        <p14:creationId xmlns:p14="http://schemas.microsoft.com/office/powerpoint/2010/main" val="198662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2700122"/>
            <a:ext cx="6858000" cy="3613669"/>
            <a:chOff x="737347" y="6858000"/>
            <a:chExt cx="9144000" cy="4818225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51" b="4273"/>
            <a:stretch/>
          </p:blipFill>
          <p:spPr bwMode="auto">
            <a:xfrm>
              <a:off x="737347" y="6858000"/>
              <a:ext cx="9144000" cy="4818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687334" y="8243576"/>
              <a:ext cx="381899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/>
                <a:t>Prediction FIG-ROS1 in TCGA-76-6192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0" y="2242628"/>
            <a:ext cx="6858000" cy="4324141"/>
            <a:chOff x="0" y="2242628"/>
            <a:chExt cx="6858000" cy="4324141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2242628"/>
              <a:ext cx="6858000" cy="4324141"/>
              <a:chOff x="0" y="6640"/>
              <a:chExt cx="9144000" cy="5765522"/>
            </a:xfrm>
          </p:grpSpPr>
          <p:pic>
            <p:nvPicPr>
              <p:cNvPr id="3077" name="Picture 5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44" b="5278"/>
              <a:stretch/>
            </p:blipFill>
            <p:spPr bwMode="auto">
              <a:xfrm>
                <a:off x="0" y="1000125"/>
                <a:ext cx="9144000" cy="4772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09455" y="6640"/>
                <a:ext cx="5969327" cy="4514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 smtClean="0">
                    <a:solidFill>
                      <a:srgbClr val="0000FF"/>
                    </a:solidFill>
                  </a:rPr>
                  <a:t>Prediction of </a:t>
                </a:r>
                <a:r>
                  <a:rPr lang="en-US" sz="1600" dirty="0">
                    <a:solidFill>
                      <a:srgbClr val="0000FF"/>
                    </a:solidFill>
                  </a:rPr>
                  <a:t>GOPC-ROS1 in TCGA </a:t>
                </a:r>
                <a:r>
                  <a:rPr lang="en-US" sz="1600" dirty="0" smtClean="0">
                    <a:solidFill>
                      <a:srgbClr val="0000FF"/>
                    </a:solidFill>
                  </a:rPr>
                  <a:t>12-5301 (IGV)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1803884" y="4584402"/>
              <a:ext cx="1003611" cy="116186"/>
            </a:xfrm>
            <a:prstGeom prst="rect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9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88857" y="6819372"/>
            <a:ext cx="2680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http://www.cbioportal.org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50218" y="6529955"/>
            <a:ext cx="44373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/>
              <a:t>Copy number </a:t>
            </a:r>
            <a:r>
              <a:rPr lang="en-US" sz="1350" b="1" dirty="0"/>
              <a:t>reads </a:t>
            </a:r>
            <a:r>
              <a:rPr lang="en-US" sz="1350" b="1" dirty="0"/>
              <a:t>over Chr. 6 locus in ROS1 neighborhood</a:t>
            </a:r>
          </a:p>
        </p:txBody>
      </p:sp>
    </p:spTree>
    <p:extLst>
      <p:ext uri="{BB962C8B-B14F-4D97-AF65-F5344CB8AC3E}">
        <p14:creationId xmlns:p14="http://schemas.microsoft.com/office/powerpoint/2010/main" val="376003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1" b="4273"/>
          <a:stretch/>
        </p:blipFill>
        <p:spPr bwMode="auto">
          <a:xfrm>
            <a:off x="0" y="2700121"/>
            <a:ext cx="6858000" cy="3613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563" y="2152394"/>
            <a:ext cx="42750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FF"/>
                </a:solidFill>
              </a:rPr>
              <a:t>Prediction GOPC-ROS1 in </a:t>
            </a:r>
            <a:r>
              <a:rPr lang="en-US" sz="1600" dirty="0" smtClean="0">
                <a:solidFill>
                  <a:srgbClr val="0000FF"/>
                </a:solidFill>
              </a:rPr>
              <a:t>TCGA-76-6192 (IGV)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43756" y="4991097"/>
            <a:ext cx="1003611" cy="11618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88857" y="6522963"/>
            <a:ext cx="2680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http://www.cbioportal.org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58503" y="6258152"/>
            <a:ext cx="44373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/>
              <a:t>Copy number </a:t>
            </a:r>
            <a:r>
              <a:rPr lang="en-US" sz="1350" b="1" dirty="0"/>
              <a:t>reads </a:t>
            </a:r>
            <a:r>
              <a:rPr lang="en-US" sz="1350" b="1" dirty="0"/>
              <a:t>over Chr. 6 locus in ROS1 neighborhood</a:t>
            </a:r>
          </a:p>
        </p:txBody>
      </p:sp>
    </p:spTree>
    <p:extLst>
      <p:ext uri="{BB962C8B-B14F-4D97-AF65-F5344CB8AC3E}">
        <p14:creationId xmlns:p14="http://schemas.microsoft.com/office/powerpoint/2010/main" val="7172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48493" y="1976845"/>
            <a:ext cx="6114939" cy="4489269"/>
            <a:chOff x="448493" y="1976845"/>
            <a:chExt cx="6114939" cy="448926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l="11334" t="8370" r="61083" b="19630"/>
            <a:stretch/>
          </p:blipFill>
          <p:spPr>
            <a:xfrm>
              <a:off x="448493" y="1976845"/>
              <a:ext cx="6114939" cy="4489269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630621" y="3258207"/>
              <a:ext cx="5496910" cy="14714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48493" y="1392070"/>
            <a:ext cx="6041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FF"/>
                </a:solidFill>
              </a:rPr>
              <a:t>Potential Chromosomal 6 aberration (ROS1 locus) in TCGA-06-6699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(IGV)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38933" y="6625856"/>
            <a:ext cx="2680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http://www.cbioportal.org</a:t>
            </a: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S5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7277" y="6325774"/>
            <a:ext cx="44373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/>
              <a:t>Copy number </a:t>
            </a:r>
            <a:r>
              <a:rPr lang="en-US" sz="1350" b="1" dirty="0"/>
              <a:t>reads </a:t>
            </a:r>
            <a:r>
              <a:rPr lang="en-US" sz="1350" b="1" dirty="0"/>
              <a:t>over Chr. 6 locus in ROS1 neighborhood</a:t>
            </a:r>
          </a:p>
        </p:txBody>
      </p:sp>
    </p:spTree>
    <p:extLst>
      <p:ext uri="{BB962C8B-B14F-4D97-AF65-F5344CB8AC3E}">
        <p14:creationId xmlns:p14="http://schemas.microsoft.com/office/powerpoint/2010/main" val="1406127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S6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8746" y="911632"/>
            <a:ext cx="5846885" cy="7923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+mj-lt"/>
                <a:ea typeface="Calibri" panose="020F0502020204030204" pitchFamily="34" charset="0"/>
                <a:cs typeface="Courier New" panose="02070309020205020404" pitchFamily="49" charset="0"/>
              </a:rPr>
              <a:t>GOPC-ROS1 cDNA sequence from TCGA-12-5301 &amp; TCGA-76-6192</a:t>
            </a:r>
            <a:endParaRPr lang="en-US" sz="1400" dirty="0">
              <a:latin typeface="+mj-lt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+mj-lt"/>
                <a:ea typeface="Calibri" panose="020F0502020204030204" pitchFamily="34" charset="0"/>
                <a:cs typeface="Courier New" panose="02070309020205020404" pitchFamily="49" charset="0"/>
              </a:rPr>
              <a:t>Key</a:t>
            </a:r>
            <a:endParaRPr lang="en-US" sz="1400" dirty="0">
              <a:latin typeface="+mj-lt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ct val="107000"/>
              </a:lnSpc>
            </a:pPr>
            <a:r>
              <a:rPr lang="en-US" sz="105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Black font – GOPC</a:t>
            </a:r>
          </a:p>
          <a:p>
            <a:pPr>
              <a:lnSpc>
                <a:spcPct val="107000"/>
              </a:lnSpc>
            </a:pPr>
            <a:r>
              <a:rPr lang="en-US" sz="1050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Blue font </a:t>
            </a:r>
            <a:r>
              <a:rPr lang="en-US" sz="105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– ROS1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1050" u="sng" dirty="0">
                <a:solidFill>
                  <a:srgbClr val="FF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Red/underline</a:t>
            </a:r>
            <a:r>
              <a:rPr lang="en-US" sz="1050" dirty="0">
                <a:solidFill>
                  <a:srgbClr val="FF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en-US" sz="105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– Breakpoint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ATGTCGGCGGGCGGTCCATGCCCAGCAGCAGCCGGAGGGGGCCCAGGGGGCGCCTCCTGCTCCGTGGGGGCCCCTGGCGGGGTATCCATGTTCCGGTGGCTGGAGGTGCTGGAGAAGGAGTTCGACAAAGCTTTTGTGGATGTGGATCTGCTCCTGGGAGAGATCGATCCAGACCAAGCGGACATCACTTATGAGGGGCGACAGAAGATGACCAGCCTGAGCTCCTGCTTTGCACAGCTTTGCCACAAAGCCCAGTCTGTGTCTCAAATCAACCACAAGCTGGAGGCACAGTTGGTGGATCTGAAATCTGAACTGACAGAAACCCAAGCAGAGAAAGTTGTTTTGGAGAAAGAAGTACATGATCAGCTTTTACAGCTGCACTCTATTCAGCTGCAGCTTCATGCTAAAACTGGTCAAAGTGCTGACTCTGGTACCATTAAGGCAAAATTGGAAAGAGAGCTTGAGGCAAACAAAAAAGAAAAAATGAAAGAAGCACAACTTGAAGCTGAAGTGAAATTGTTGAGAAAAGAGAATGAAGCCCTTCGTAGACATATAGCTGTTCTCCAGGCTGAAGTATATGGGGCGAGACTAGCTGCCAAGTACTTGGATAAGGAACTGGCAGGAAGGGTCCAACAGATACAATTGCTAGGACGAGATATGAAGGGACCTGCTCATGATAAGCTTTGGAACCAATTAGAAGCTGAAATACATTTGCATCGTCACAAAACTGTGATCCGAGCCTGCAGAGGACGTAATGACTTGAAACGACCAATGCAAGCACCACCAGGCCATGATCAAGATTCCCTAAAGAAAAGCCAAGGTGTTGGTCCAATTAGAAAAGTTCTCCTCCTTAAGGAAGATCATGAAGGCCTTGGCATTTCAATTACAGGTGGGAAAGAACATGGTGTTCCAATCCTCATCTCTGAGATCCATCCGGGGCAACCTGCTGATAGATGCGGAGGGCTGCACGTTGGGGATGCTATTTTGGCAGTCAACGGAGTTAACCTAAGGGACACAAAGCATAAAGAAGCTGTAACTATTCTTTCTCAGCAGAGAGGAGAGATTGAATTTGAAGTAGTTTATGTGGCTCCTGAAGTGGATTCTGATGATGAAAACGTAGAGTATGAAGATGAGAGTGGACATCGTTACCGTTTGTACCTTGATGAGTTAGAAGGAGGTGGTAACCCTGGTGCTAGTTGCAAAGACACAAGTGGGGAAATCAAAGTATTA</a:t>
            </a:r>
            <a:r>
              <a:rPr lang="en-US" sz="1050" u="sng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CAA</a:t>
            </a:r>
            <a:r>
              <a:rPr lang="en-US" sz="1050" b="1" u="sng" dirty="0">
                <a:solidFill>
                  <a:srgbClr val="FF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g</a:t>
            </a:r>
            <a:r>
              <a:rPr lang="en-US" sz="1050" u="sng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TC</a:t>
            </a:r>
            <a:r>
              <a:rPr lang="en-US" sz="1050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TGGCATAGAAGATTAAAGAATCAAAAAAGTGCCAAGGAAGGGGTGACAGTGCTTATAAACGAAGACAAAGAGTTGGCTGAGCTGCGAGGTCTGGCAGCCGGAGTAGGCCTGGCTAATGCCTGCTATGCAATACATACTCTTCCAACCCAAGAGGAGATTGAAAATCTTCCTGCCTTCCCTCGGGAAAAACTGACTCTGCGTCTCTTGCTGGGAAGTGGAGCCTTTGGAGAAGTGTATGAAGGAACAGCAGTGGACATCTTAGGAGTTGGAAGTGGAGAAATCAAAGTAGCAGTGAAGACTTTGAAGAAGGGTTCCACAGACCAGGAGAAGATTGAATTCCTGAAGGAGGCACATCTGATGAGCAAATTTAATCATCCCAACATTCTGAAGCAGCTTGGAGTTTGTCTGCTGAATGAACCCCAATACATTATCCTGGAACTGATGGAGGGAGGAGACCTTCTTACTTATTTGCGTAAAGCCCGGATGGCAACGTTTTATGGTCCTTTACTCACCTTGGTTGACCTTGTAGACCTGTGTGTAGATATTTCAAAAGGCTGTGTCTACTTGGAACGGATGCATTTCATTCACAGGGATCTGGCAGCTAGAAATTGCCTTGTTTCCGTGAAAGACTATACCAGTCCACGGATAGTGAAGATTGGAGACTTTGGACTCGCCAGAGACATCTATAAAAATGATTACTATAGAAAGAGAGGGGAAGGCCTGCTCCCAGTTCGGTGGATGGCTCCAGAAAGTTTGATGGATGGAATCTTCACTACTCAATCTGATGTATGGTCTTTTGGAATTCTGATTTGGGAGATTTTAACTCTTGGTCATCAGCCTTATCCAGCTCATTCCAACCTTGATGTGTTAAACTATGTGCAAACAGGAGGGAGACTGGAGCCACCAAGAAATTGTCCTGATGATCTGTGGAATTTAATGACCCAGTGCTGGGCTCAAGAACCCGACCAAAGACCTACTTTTCATAGAATTCAGGACCAACTTCAGTTATTCAGAAATTTTTTCTTAAATAGCATTTATAAGTCCAGAGATGAAGCAAACAACAGTGGAGTCATAAATGAAAGCTTTGAAGGTGAAGATGGCGATGTGATTTGTTTGAATTCAGATGACATTATGCCAGTTGCTTTAATGGAAACGAAGAACCGAGAAGGGTTAAACTATATGGTACTTGCTACAGAATGTGGCCAAGGTGAAGAAAAGTCTGAGGGTCCTCTAGGCTCCCAGGAATCTGAATCTTGTGGTCTGAGGAAAGAAGAGAAGGAACCACATGCAGACAAAGATTTCTGCCAAGAAAAACAAGTGGCTTACTGCCCTTCTGGCAAGCCTGAAGGCCTGAACTATGCCTGTCTCACTCACAGTGGATATGGAGATGGGTCTGATTAA</a:t>
            </a:r>
            <a:endParaRPr lang="en-US" sz="1050" dirty="0">
              <a:effectLst/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107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S7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1780" y="911632"/>
            <a:ext cx="6110372" cy="4813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ea typeface="Calibri" panose="020F0502020204030204" pitchFamily="34" charset="0"/>
                <a:cs typeface="Courier New" panose="02070309020205020404" pitchFamily="49" charset="0"/>
              </a:rPr>
              <a:t>GOPC-ROS1 protein sequence from TCGA-12-5301 &amp; TCGA-76-6192</a:t>
            </a:r>
            <a:endParaRPr lang="en-US" sz="1400" dirty="0"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ea typeface="Calibri" panose="020F0502020204030204" pitchFamily="34" charset="0"/>
                <a:cs typeface="Courier New" panose="02070309020205020404" pitchFamily="49" charset="0"/>
              </a:rPr>
              <a:t>Key</a:t>
            </a:r>
            <a:endParaRPr lang="en-US" sz="1400" dirty="0"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ct val="107000"/>
              </a:lnSpc>
            </a:pPr>
            <a:r>
              <a:rPr lang="en-US" sz="12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Black font – GOPC</a:t>
            </a:r>
          </a:p>
          <a:p>
            <a:pPr>
              <a:lnSpc>
                <a:spcPct val="107000"/>
              </a:lnSpc>
            </a:pPr>
            <a:r>
              <a:rPr lang="en-US" sz="1200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Blue font </a:t>
            </a:r>
            <a:r>
              <a:rPr lang="en-US" sz="12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– ROS1</a:t>
            </a:r>
          </a:p>
          <a:p>
            <a:pPr>
              <a:lnSpc>
                <a:spcPct val="107000"/>
              </a:lnSpc>
            </a:pP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Red</a:t>
            </a:r>
            <a:r>
              <a:rPr lang="en-US" sz="12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 – Breakpoint in fusion</a:t>
            </a:r>
          </a:p>
          <a:p>
            <a:pPr>
              <a:lnSpc>
                <a:spcPct val="107000"/>
              </a:lnSpc>
            </a:pPr>
            <a:r>
              <a:rPr lang="en-US" sz="1200" u="sng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Underline</a:t>
            </a:r>
            <a:r>
              <a:rPr lang="en-US" sz="12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 – ROS1 Kinase domain</a:t>
            </a:r>
          </a:p>
          <a:p>
            <a:pPr>
              <a:lnSpc>
                <a:spcPct val="107000"/>
              </a:lnSpc>
            </a:pPr>
            <a:r>
              <a:rPr lang="en-US" sz="12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MSAGGPCPAAAGGGPGGASCSVGAPGGVSMFRWLEVLEKEFDKAFVDVDLLLGEIDPDQADITYEGRQKMTSLSSCFAQLCHKAQSVSQINHKLEAQLVDLKSELTETQAEKVVLEKEVHDQLLQLHSIQLQLHAKTGQSADSGTIKAKLERELEANKKEKMKEAQLEAEVKLLRKENEALRRHIAVLQAEVYGARLAAKYLDKELAGRVQQIQLLGRDMKGPAHDKLWNQLEAEIHLHRHKTVIRACRGRNDLKRPMQAPPGHDQDSLKKSQGVGPIRKVLLLKEDHEGLGISITGGKEHGVPILISEIHPGQPADRCGGLHVGDAILAVNGVNLRDTKHKEAVTILSQQRGEIEFEVVYVAPEVDSDDENVEYEDESGHRYRLYLDELEGGGNPGASCKDTSGEIKVLQ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V</a:t>
            </a:r>
            <a:r>
              <a:rPr lang="en-US" sz="12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W</a:t>
            </a:r>
            <a:r>
              <a:rPr lang="en-US" sz="1200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HRRLKNQKSAKEGVTVLINEDKELAELRGLAAGVGLANACYAIHTLPTQEEIENLPAFPREK</a:t>
            </a:r>
            <a:r>
              <a:rPr lang="en-US" sz="1200" u="sng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LTLRLLLGSGAFGEVYEGTAVDILGVGSGEIKVAVKTLKKGSTDQEKIEFLKEAHLMSKFNHPNILKQLGVCLLNEPQYIILELMEGGDLLTYLRKARMATFYGPLLTLVDLVDLCVDISKGCVYLERMHFIHRDLAARNCLVSVKDYTSPRIVKIGDFGLARDIYKNDYYRKRGEGLLPVRWMAPESLMDGIFTTQSDVWSFGILIWEILTLGHQPYPAHSNLDVLNYVQTGGRLEPPRNCPDDLWNLMTQCWAQEPDQRPTFHRIQDQLQLFRNFF</a:t>
            </a:r>
            <a:r>
              <a:rPr lang="en-US" sz="1200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LNSIYKSRDEANNSGVINESFEGEDGDVICLNSDDIMPVALMETKNREGLNYMVLATECGQGEEKSEGPLGSQESESCGLRKEEKEPHADKDFCQEKQVAYCPSGKPEGLNYACLTHSGYGDG</a:t>
            </a:r>
            <a:r>
              <a:rPr lang="en-US" sz="12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*Stop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 </a:t>
            </a:r>
            <a:endParaRPr lang="en-US" sz="1200" dirty="0">
              <a:effectLst/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574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5"/>
          <p:cNvSpPr txBox="1">
            <a:spLocks/>
          </p:cNvSpPr>
          <p:nvPr/>
        </p:nvSpPr>
        <p:spPr>
          <a:xfrm>
            <a:off x="259217" y="239139"/>
            <a:ext cx="6435498" cy="6724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S8					Davare et al. (2018)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2215" y="690158"/>
            <a:ext cx="6189501" cy="8069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ea typeface="Calibri" panose="020F0502020204030204" pitchFamily="34" charset="0"/>
                <a:cs typeface="Courier New" panose="02070309020205020404" pitchFamily="49" charset="0"/>
              </a:rPr>
              <a:t>CEP85L-ROS1 cDNA sequence from TCGA-06-5418</a:t>
            </a:r>
            <a:endParaRPr lang="en-US" sz="1200" dirty="0"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ea typeface="Calibri" panose="020F0502020204030204" pitchFamily="34" charset="0"/>
                <a:cs typeface="Courier New" panose="02070309020205020404" pitchFamily="49" charset="0"/>
              </a:rPr>
              <a:t>Key</a:t>
            </a:r>
            <a:endParaRPr lang="en-US" sz="1200" dirty="0"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ct val="107000"/>
              </a:lnSpc>
            </a:pPr>
            <a:r>
              <a:rPr lang="en-US" sz="1200" dirty="0">
                <a:ea typeface="Calibri" panose="020F0502020204030204" pitchFamily="34" charset="0"/>
                <a:cs typeface="Courier New" panose="02070309020205020404" pitchFamily="49" charset="0"/>
              </a:rPr>
              <a:t>Black font – CEP85L</a:t>
            </a:r>
          </a:p>
          <a:p>
            <a:pPr>
              <a:lnSpc>
                <a:spcPct val="107000"/>
              </a:lnSpc>
            </a:pPr>
            <a:r>
              <a:rPr lang="en-US" sz="1200" dirty="0">
                <a:solidFill>
                  <a:srgbClr val="0070C0"/>
                </a:solidFill>
                <a:ea typeface="Calibri" panose="020F0502020204030204" pitchFamily="34" charset="0"/>
                <a:cs typeface="Courier New" panose="02070309020205020404" pitchFamily="49" charset="0"/>
              </a:rPr>
              <a:t>Blue font </a:t>
            </a:r>
            <a:r>
              <a:rPr lang="en-US" sz="1200" dirty="0">
                <a:ea typeface="Calibri" panose="020F0502020204030204" pitchFamily="34" charset="0"/>
                <a:cs typeface="Courier New" panose="02070309020205020404" pitchFamily="49" charset="0"/>
              </a:rPr>
              <a:t>– ROS1</a:t>
            </a:r>
          </a:p>
          <a:p>
            <a:pPr>
              <a:lnSpc>
                <a:spcPct val="107000"/>
              </a:lnSpc>
            </a:pPr>
            <a:r>
              <a:rPr lang="en-US" sz="1200" dirty="0">
                <a:solidFill>
                  <a:srgbClr val="FF0000"/>
                </a:solidFill>
                <a:ea typeface="Calibri" panose="020F0502020204030204" pitchFamily="34" charset="0"/>
                <a:cs typeface="Courier New" panose="02070309020205020404" pitchFamily="49" charset="0"/>
              </a:rPr>
              <a:t>Red </a:t>
            </a:r>
            <a:r>
              <a:rPr lang="en-US" sz="1200" dirty="0">
                <a:ea typeface="Calibri" panose="020F0502020204030204" pitchFamily="34" charset="0"/>
                <a:cs typeface="Courier New" panose="02070309020205020404" pitchFamily="49" charset="0"/>
              </a:rPr>
              <a:t>– Breakpoint in fusion</a:t>
            </a:r>
          </a:p>
          <a:p>
            <a:pPr>
              <a:lnSpc>
                <a:spcPct val="107000"/>
              </a:lnSpc>
            </a:pPr>
            <a:r>
              <a:rPr lang="en-US" sz="1200" dirty="0">
                <a:ea typeface="Calibri" panose="020F0502020204030204" pitchFamily="34" charset="0"/>
                <a:cs typeface="Courier New" panose="02070309020205020404" pitchFamily="49" charset="0"/>
              </a:rPr>
              <a:t>Underline – ROS1 Kinase domain</a:t>
            </a:r>
          </a:p>
          <a:p>
            <a:pPr>
              <a:lnSpc>
                <a:spcPct val="107000"/>
              </a:lnSpc>
            </a:pPr>
            <a:r>
              <a:rPr lang="en-US" sz="10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cap="all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atgtgggggcgcttcctggctccggaggccagcggccgggatagccccggcggagcccgcagcttccctgccggcccagattattcatcagcatggctacctgctaatgaatcattgtggcaggccacaactgttccatctaaccatcgaaataaccatatcaggagacacagtatagcttctgacagtggagacactggcattggaacttcctgttctgatagcgtggaagatcattcaacttcaagtggcacattatcttttaagcctagtcaatcattgattactcttcctactgcccatgtgatgccgtctaattccagcgcttcaatttccaaacttagggaatcattgacaccagatggctcaaaatggagtacaagcctcatgcaaacattgggaaaccacagtaggggggagcaggactcttccctagacatgaaggacttccggccacttcggaaatggtcatctttatccaaactcactgccccggataactgtggccagggtggcactgtatgcagagaagagtcaaggaatggtttggagaagatagggaaggctaaggctttaacatcacaactgaggacaattgggcctagctgtttacatgatagtatggagatgcttaggttagaggacaaggaaataaataaaaaacggtcatcaactctggactgcaagtataaatttgagagctgtagcaaggaggactttagagcctcttcctctactcttaggagacagcctgtagacatgacatatagtgccttacctgaaagcaagcccattatgacaagctcagaggcttttgaacctccaaaatatttaatgcttggtcaacaggcagtaggtggagttcccattcagccttccgtaaggactcagatgtggcttacagagcagctgcggacaaatcctttggaaggtagaaatacagaggattcttacagtttagctccttggcaacagcagcaaattgaagactttcgacaaggaagtgaaacaccaatgcaggttttgactggatcatctcgtcaaagttattcacctggctatcaggatttcagtaagtgggaatcaatgttgaaaataaaagaaggacttctaaggcagaaagaaattgtaatcgatcggcagaagcaacaaattacccacctgcatgagaggataagggataatgaattacgggctcaacatgccatgttaggacattatgtaaattgtgaggattcttatgtggctagtttgcagccacaatatgagaacacttcactccagacaccattttcagaggaatcagtttcccattcccaacaaggggaatttgagcaaaagcttgcatctactgagaaagaagttttacagcttaatgagtttctcaaacaaagactaagcctatttagtgaagagaagaagaaactagaggaaaaacttaaaactagagatcgatacatcagtagtctgaaaaagaaatgccagaaggaatctgaacaaaacaaagaaaagcagagaagaattgagaccttggaaaagtatctggctgatcttccaactctagatgatgtacagagtcagagtctacagctgcagattctggaagaaaaaaataagaatttacaagaggctttgatagatacagaaaaaaaacttgaagagatcaaaaagcagtgtcaagataaagagacacagttaatatgccagaaaaagaaagaaaaggagttagtaactaccgttc</a:t>
            </a:r>
            <a:r>
              <a:rPr lang="en-US" sz="1000" u="sng" cap="all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aga</a:t>
            </a:r>
            <a:r>
              <a:rPr lang="en-US" sz="1000" u="sng" cap="all" dirty="0">
                <a:solidFill>
                  <a:srgbClr val="FF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g</a:t>
            </a:r>
            <a:r>
              <a:rPr lang="en-US" sz="1000" u="sng" cap="all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taC</a:t>
            </a:r>
            <a:r>
              <a:rPr lang="en-US" sz="1000" cap="all" dirty="0">
                <a:solidFill>
                  <a:srgbClr val="0070C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TCTTCCAACCCAAGAGGAGATTGAAAATCTTCCTGCCTTCCCTCGGGAAAAACTGACTCTGCGTCTCTTGCTGGGAAGTGGAGCCTTTGGAGAAGTGTATGAAGGAACAGCAGTGGACATCTTAGGAGTTGGAAGTGGAGAAATCAAAGTAGCAGTGAAGACTTTGAAGAAGGGTTCCACAGACCAGGAGAAGATTGAATTCCTGAAGGAGGCACATCTGATGAGCAAATTTAATCATCCCAACATTCTGAAGCAGCTTGGAGTTTGTCTGCTGAATGAACCCCAATACATTATCCTGGAACTGATGGAGGGAGGAGACCTTCTTACTTATTTGCGTAAAGCCCGGATGGCAACGTTTTATGGTCCTTTACTCACCTTGGTTGACCTTGTAGACCTGTGTGTAGATATTTCAAAAGGCTGTGTCTACTTGGAACGGATGCATTTCATTCACAGGGATCTGGCAGCTAGAAATTGCCTTGTTTCCGTGAAAGACTATACCAGTCCACGGATAGTGAAGATTGGAGACTTTGGACTCGCCAGAGACATCTATAAAAATGATTACTATAGAAAGAGAGGGGAAGGCCTGCTCCCAGTTCGGTGGATGGCTCCAGAAAGTTTGATGGATGGAATCTTCACTACTCAATCTGATGTATGGTCTTTTGGAATTCTGATTTGGGAGATTTTAACTCTTGGTCATCAGCCTTATCCAGCTCATTCCAACCTTGATGTGTTAAACTATGTGCAAACAGGAGGGAGACTGGAGCCACCAAGAAATTGTCCTGATGATCTGTGGAATTTAATGACCCAGTGCTGGGCTCAAGAACCCGACCAAAGACCTACTTTTCATAGAATTCAGGACCAACTTCAGTTATTCAGAAATTTTTTCTTAAATAGCATTTATAAGTCCAGAGATGAAGCAAACAACAGTGGAGTCATAAATGAAAGCTTTGAAGGTGAAGATGGCGATGTGATTTGTTTGAATTCAGATGACATTATGCCAGTTGCTTTAATGGAAACGAAGAACCGAGAAGGGTTAAACTATATGGTACTTGCTACAGAATGTGGCCAAGGTGAAGAAAAGTCTGAGGGTCCTCTAGGCTCCCAGGAATCTGAATCTTGTGGTCTGAGGAAAGAAGAGAAGGAACCACATGCAGACAAAGATTTCTGCCAAGAAAAACAAGTGGCTTACTGCCCTTCTGGCAAGCCTGAAGGCCTGAACTATGCCTGTCTCACTCACAGTGGATATGGAGATGGGTCTGATTAA</a:t>
            </a:r>
            <a:endParaRPr lang="en-US" sz="1000" dirty="0">
              <a:effectLst/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004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8095</TotalTime>
  <Words>710</Words>
  <Application>Microsoft Office PowerPoint</Application>
  <PresentationFormat>On-screen Show (4:3)</PresentationFormat>
  <Paragraphs>147</Paragraphs>
  <Slides>18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Times New Roman</vt:lpstr>
      <vt:lpstr>Wingdings</vt:lpstr>
      <vt:lpstr>Office Theme</vt:lpstr>
      <vt:lpstr>PowerPoint Presentation</vt:lpstr>
      <vt:lpstr>Figure S1     Davare et al. (2018)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Patient: MSK1 Sample sequenced on MSK-IMPACT panel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Z-stack image animation of U118MG spheroids treated with lorlatinib</vt:lpstr>
      <vt:lpstr>PowerPoint Presentation</vt:lpstr>
    </vt:vector>
  </TitlesOfParts>
  <Company>OHSU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   Davare et al. (2016</dc:title>
  <dc:creator>Monika Davare</dc:creator>
  <cp:lastModifiedBy>Monika Davare</cp:lastModifiedBy>
  <cp:revision>73</cp:revision>
  <cp:lastPrinted>2017-07-24T20:46:16Z</cp:lastPrinted>
  <dcterms:created xsi:type="dcterms:W3CDTF">2016-10-26T05:25:22Z</dcterms:created>
  <dcterms:modified xsi:type="dcterms:W3CDTF">2018-08-14T00:15:13Z</dcterms:modified>
</cp:coreProperties>
</file>