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oleObject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9" r:id="rId2"/>
    <p:sldId id="274" r:id="rId3"/>
    <p:sldId id="273" r:id="rId4"/>
    <p:sldId id="262" r:id="rId5"/>
    <p:sldId id="269" r:id="rId6"/>
    <p:sldId id="268" r:id="rId7"/>
    <p:sldId id="271" r:id="rId8"/>
    <p:sldId id="275" r:id="rId9"/>
    <p:sldId id="266" r:id="rId10"/>
    <p:sldId id="270" r:id="rId11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bert Orlowski" initials="" lastIdx="2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96"/>
    <p:restoredTop sz="95604" autoAdjust="0"/>
  </p:normalViewPr>
  <p:slideViewPr>
    <p:cSldViewPr>
      <p:cViewPr varScale="1">
        <p:scale>
          <a:sx n="86" d="100"/>
          <a:sy n="86" d="100"/>
        </p:scale>
        <p:origin x="2744" y="21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commentAuthors" Target="commentAuthors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Relationship Id="rId2" Type="http://schemas.openxmlformats.org/officeDocument/2006/relationships/image" Target="../media/image2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Relationship Id="rId2" Type="http://schemas.openxmlformats.org/officeDocument/2006/relationships/image" Target="../media/image3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6177DB-0EAD-4B8E-A15C-90062D16786A}" type="datetimeFigureOut">
              <a:rPr lang="en-US" smtClean="0"/>
              <a:t>6/11/18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B9666-7FB7-4A42-A4AF-EF775CB28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197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#27: Alignment</a:t>
            </a:r>
            <a:r>
              <a:rPr lang="en-US" baseline="0" dirty="0" smtClean="0"/>
              <a:t> of letters has been improved.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B9666-7FB7-4A42-A4AF-EF775CB2833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1955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#28: Data</a:t>
            </a:r>
            <a:r>
              <a:rPr lang="en-US" baseline="0" dirty="0" smtClean="0"/>
              <a:t> have been re-plotted and s</a:t>
            </a:r>
            <a:r>
              <a:rPr lang="en-US" dirty="0" smtClean="0"/>
              <a:t>ignificance labels were added.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B9666-7FB7-4A42-A4AF-EF775CB2833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4827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#28: Data</a:t>
            </a:r>
            <a:r>
              <a:rPr lang="en-US" baseline="0" dirty="0" smtClean="0"/>
              <a:t> have been re-plotted and s</a:t>
            </a:r>
            <a:r>
              <a:rPr lang="en-US" dirty="0" smtClean="0"/>
              <a:t>ignificance labels were added.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B9666-7FB7-4A42-A4AF-EF775CB2833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2449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#28: Data</a:t>
            </a:r>
            <a:r>
              <a:rPr lang="en-US" baseline="0" dirty="0" smtClean="0"/>
              <a:t> have been re-plotted and s</a:t>
            </a:r>
            <a:r>
              <a:rPr lang="en-US" dirty="0" smtClean="0"/>
              <a:t>ignificance labels were added.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B9666-7FB7-4A42-A4AF-EF775CB2833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8109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#12: xBP1 label</a:t>
            </a:r>
            <a:r>
              <a:rPr lang="en-US" baseline="0" dirty="0" smtClean="0"/>
              <a:t> was fixed in panel A</a:t>
            </a:r>
          </a:p>
          <a:p>
            <a:r>
              <a:rPr lang="en-US" baseline="0" dirty="0" smtClean="0"/>
              <a:t>#13: Significance labels were added to panels A, B and figure legend has been adjusted accordingly.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B9666-7FB7-4A42-A4AF-EF775CB2833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8472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#12: xBP1 label</a:t>
            </a:r>
            <a:r>
              <a:rPr lang="en-US" baseline="0" dirty="0" smtClean="0"/>
              <a:t> was fixed in panel A</a:t>
            </a:r>
          </a:p>
          <a:p>
            <a:r>
              <a:rPr lang="en-US" baseline="0" dirty="0" smtClean="0"/>
              <a:t>#13: Significance labels were added to panels A, B and figure legend has been adjusted accordingly.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B9666-7FB7-4A42-A4AF-EF775CB2833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8052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Xenograft</a:t>
            </a:r>
            <a:r>
              <a:rPr lang="en-US" baseline="0" dirty="0" smtClean="0"/>
              <a:t> labels have been changed.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B9666-7FB7-4A42-A4AF-EF775CB2833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3175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Xenograft</a:t>
            </a:r>
            <a:r>
              <a:rPr lang="en-US" baseline="0" dirty="0" smtClean="0"/>
              <a:t> labels have been changed.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B9666-7FB7-4A42-A4AF-EF775CB2833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093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64418-596B-4C09-BF70-D6D46CB059C1}" type="datetimeFigureOut">
              <a:rPr lang="en-US" smtClean="0"/>
              <a:t>6/11/18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6D7E2-FCE8-483F-9718-AC5527E42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007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64418-596B-4C09-BF70-D6D46CB059C1}" type="datetimeFigureOut">
              <a:rPr lang="en-US" smtClean="0"/>
              <a:t>6/11/18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6D7E2-FCE8-483F-9718-AC5527E42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054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64418-596B-4C09-BF70-D6D46CB059C1}" type="datetimeFigureOut">
              <a:rPr lang="en-US" smtClean="0"/>
              <a:t>6/11/18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6D7E2-FCE8-483F-9718-AC5527E42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313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64418-596B-4C09-BF70-D6D46CB059C1}" type="datetimeFigureOut">
              <a:rPr lang="en-US" smtClean="0"/>
              <a:t>6/11/18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6D7E2-FCE8-483F-9718-AC5527E42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218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64418-596B-4C09-BF70-D6D46CB059C1}" type="datetimeFigureOut">
              <a:rPr lang="en-US" smtClean="0"/>
              <a:t>6/11/18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6D7E2-FCE8-483F-9718-AC5527E42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844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64418-596B-4C09-BF70-D6D46CB059C1}" type="datetimeFigureOut">
              <a:rPr lang="en-US" smtClean="0"/>
              <a:t>6/11/18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6D7E2-FCE8-483F-9718-AC5527E42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060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64418-596B-4C09-BF70-D6D46CB059C1}" type="datetimeFigureOut">
              <a:rPr lang="en-US" smtClean="0"/>
              <a:t>6/11/18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6D7E2-FCE8-483F-9718-AC5527E42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916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64418-596B-4C09-BF70-D6D46CB059C1}" type="datetimeFigureOut">
              <a:rPr lang="en-US" smtClean="0"/>
              <a:t>6/11/18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6D7E2-FCE8-483F-9718-AC5527E42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012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64418-596B-4C09-BF70-D6D46CB059C1}" type="datetimeFigureOut">
              <a:rPr lang="en-US" smtClean="0"/>
              <a:t>6/11/18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6D7E2-FCE8-483F-9718-AC5527E42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247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64418-596B-4C09-BF70-D6D46CB059C1}" type="datetimeFigureOut">
              <a:rPr lang="en-US" smtClean="0"/>
              <a:t>6/11/18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6D7E2-FCE8-483F-9718-AC5527E42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795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64418-596B-4C09-BF70-D6D46CB059C1}" type="datetimeFigureOut">
              <a:rPr lang="en-US" smtClean="0"/>
              <a:t>6/11/18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6D7E2-FCE8-483F-9718-AC5527E42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758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64418-596B-4C09-BF70-D6D46CB059C1}" type="datetimeFigureOut">
              <a:rPr lang="en-US" smtClean="0"/>
              <a:t>6/11/18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6D7E2-FCE8-483F-9718-AC5527E42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659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emf"/><Relationship Id="rId5" Type="http://schemas.openxmlformats.org/officeDocument/2006/relationships/image" Target="../media/image44.emf"/><Relationship Id="rId6" Type="http://schemas.openxmlformats.org/officeDocument/2006/relationships/image" Target="../media/image45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9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8" Type="http://schemas.openxmlformats.org/officeDocument/2006/relationships/image" Target="../media/image19.png"/><Relationship Id="rId9" Type="http://schemas.openxmlformats.org/officeDocument/2006/relationships/image" Target="../media/image20.png"/><Relationship Id="rId10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oleObject" Target="../embeddings/oleObject2.bin"/><Relationship Id="rId5" Type="http://schemas.openxmlformats.org/officeDocument/2006/relationships/image" Target="../media/image25.emf"/><Relationship Id="rId6" Type="http://schemas.openxmlformats.org/officeDocument/2006/relationships/oleObject" Target="../embeddings/oleObject3.bin"/><Relationship Id="rId7" Type="http://schemas.openxmlformats.org/officeDocument/2006/relationships/image" Target="../media/image26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5.png"/><Relationship Id="rId12" Type="http://schemas.openxmlformats.org/officeDocument/2006/relationships/image" Target="../media/image36.png"/><Relationship Id="rId13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7" Type="http://schemas.openxmlformats.org/officeDocument/2006/relationships/image" Target="../media/image31.png"/><Relationship Id="rId8" Type="http://schemas.openxmlformats.org/officeDocument/2006/relationships/image" Target="../media/image32.png"/><Relationship Id="rId9" Type="http://schemas.openxmlformats.org/officeDocument/2006/relationships/image" Target="../media/image33.png"/><Relationship Id="rId10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6" Type="http://schemas.openxmlformats.org/officeDocument/2006/relationships/oleObject" Target="../embeddings/oleObject4.bin"/><Relationship Id="rId7" Type="http://schemas.openxmlformats.org/officeDocument/2006/relationships/image" Target="../media/image38.emf"/><Relationship Id="rId8" Type="http://schemas.openxmlformats.org/officeDocument/2006/relationships/oleObject" Target="../embeddings/oleObject5.bin"/><Relationship Id="rId9" Type="http://schemas.openxmlformats.org/officeDocument/2006/relationships/image" Target="../media/image39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52600" y="1752601"/>
            <a:ext cx="304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BCWM.1</a:t>
            </a:r>
            <a:endParaRPr lang="en-US" sz="1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752601" y="4730510"/>
            <a:ext cx="304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MWCL-1</a:t>
            </a:r>
            <a:endParaRPr lang="en-US" sz="1200" b="1" dirty="0"/>
          </a:p>
        </p:txBody>
      </p:sp>
      <p:pic>
        <p:nvPicPr>
          <p:cNvPr id="1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04"/>
          <a:stretch/>
        </p:blipFill>
        <p:spPr bwMode="auto">
          <a:xfrm>
            <a:off x="1752600" y="2133600"/>
            <a:ext cx="3222812" cy="212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14"/>
          <a:stretch/>
        </p:blipFill>
        <p:spPr bwMode="auto">
          <a:xfrm>
            <a:off x="1752600" y="5127463"/>
            <a:ext cx="3366799" cy="2194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395747" y="0"/>
            <a:ext cx="2455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Supplementary Figure </a:t>
            </a:r>
            <a:r>
              <a:rPr lang="en-US" b="1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669862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67200" y="0"/>
            <a:ext cx="2572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Supplementary </a:t>
            </a:r>
            <a:r>
              <a:rPr lang="en-US" b="1" smtClean="0"/>
              <a:t>Figure </a:t>
            </a:r>
            <a:r>
              <a:rPr lang="en-US" b="1" smtClean="0"/>
              <a:t>10</a:t>
            </a:r>
            <a:endParaRPr lang="en-US" b="1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354" r="34626"/>
          <a:stretch/>
        </p:blipFill>
        <p:spPr bwMode="auto">
          <a:xfrm>
            <a:off x="1989143" y="4267799"/>
            <a:ext cx="1559626" cy="1040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2959" y="4292694"/>
            <a:ext cx="1692787" cy="331756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991" y="4999958"/>
            <a:ext cx="1695755" cy="29796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7047"/>
          <a:stretch/>
        </p:blipFill>
        <p:spPr bwMode="auto">
          <a:xfrm>
            <a:off x="2685147" y="4648200"/>
            <a:ext cx="1710600" cy="29029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 rot="16200000">
            <a:off x="3171784" y="3188141"/>
            <a:ext cx="694357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sz="1200" b="1" dirty="0" smtClean="0"/>
              <a:t>Control</a:t>
            </a:r>
          </a:p>
          <a:p>
            <a:pPr>
              <a:spcAft>
                <a:spcPts val="1800"/>
              </a:spcAft>
            </a:pPr>
            <a:r>
              <a:rPr lang="en-US" sz="1200" b="1" dirty="0" smtClean="0"/>
              <a:t>R191</a:t>
            </a:r>
          </a:p>
          <a:p>
            <a:pPr>
              <a:spcAft>
                <a:spcPts val="1800"/>
              </a:spcAft>
            </a:pPr>
            <a:r>
              <a:rPr lang="en-US" sz="1200" b="1" dirty="0" smtClean="0"/>
              <a:t>Control </a:t>
            </a:r>
          </a:p>
          <a:p>
            <a:pPr>
              <a:spcAft>
                <a:spcPts val="1800"/>
              </a:spcAft>
            </a:pPr>
            <a:r>
              <a:rPr lang="en-US" sz="1200" b="1" dirty="0" smtClean="0"/>
              <a:t>R191</a:t>
            </a:r>
            <a:endParaRPr lang="en-US" sz="1200" b="1" dirty="0"/>
          </a:p>
        </p:txBody>
      </p:sp>
      <p:sp>
        <p:nvSpPr>
          <p:cNvPr id="15" name="Rectangle 14"/>
          <p:cNvSpPr/>
          <p:nvPr/>
        </p:nvSpPr>
        <p:spPr>
          <a:xfrm>
            <a:off x="2683752" y="4267799"/>
            <a:ext cx="1711993" cy="1040009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555429" y="3326608"/>
            <a:ext cx="19847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SC </a:t>
            </a:r>
            <a:r>
              <a:rPr lang="en-US" sz="1600" b="1" dirty="0" err="1" smtClean="0"/>
              <a:t>Xenograft</a:t>
            </a:r>
            <a:r>
              <a:rPr lang="en-US" sz="1600" b="1" dirty="0" smtClean="0"/>
              <a:t> Tumors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018886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84395" y="901719"/>
            <a:ext cx="72936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MWCL-1</a:t>
            </a:r>
            <a:endParaRPr lang="en-US" sz="1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338470" y="2508030"/>
            <a:ext cx="74732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BCWM.1</a:t>
            </a:r>
            <a:endParaRPr lang="en-US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395747" y="0"/>
            <a:ext cx="2455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Supplementary Figure </a:t>
            </a:r>
            <a:r>
              <a:rPr lang="en-US" b="1" dirty="0" smtClean="0"/>
              <a:t>2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93242" y="762000"/>
            <a:ext cx="340158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A</a:t>
            </a:r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r>
              <a:rPr lang="en-US" sz="2000" b="1" dirty="0"/>
              <a:t>B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152400" y="4618607"/>
            <a:ext cx="6608032" cy="3306193"/>
            <a:chOff x="193242" y="3326341"/>
            <a:chExt cx="6608032" cy="3306193"/>
          </a:xfrm>
        </p:grpSpPr>
        <p:sp>
          <p:nvSpPr>
            <p:cNvPr id="11" name="TextBox 10"/>
            <p:cNvSpPr txBox="1"/>
            <p:nvPr/>
          </p:nvSpPr>
          <p:spPr>
            <a:xfrm>
              <a:off x="2704127" y="6050670"/>
              <a:ext cx="176477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BCWM.1-Apoptosis-24h</a:t>
              </a:r>
              <a:endParaRPr lang="en-US" sz="1200" b="1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943550" y="3326341"/>
              <a:ext cx="5744487" cy="120032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0 µM  </a:t>
              </a:r>
              <a:r>
                <a:rPr lang="en-US" sz="1200" b="1" dirty="0" smtClean="0"/>
                <a:t>                0.15 µM                </a:t>
              </a:r>
              <a:r>
                <a:rPr lang="en-US" sz="1200" b="1" dirty="0"/>
                <a:t>0.3 </a:t>
              </a:r>
              <a:r>
                <a:rPr lang="en-US" sz="1200" b="1" dirty="0" smtClean="0"/>
                <a:t>µM              </a:t>
              </a:r>
              <a:r>
                <a:rPr lang="en-US" sz="1200" b="1" dirty="0"/>
                <a:t>0.6 </a:t>
              </a:r>
              <a:r>
                <a:rPr lang="en-US" sz="1200" b="1" dirty="0" smtClean="0"/>
                <a:t>µM                 </a:t>
              </a:r>
              <a:r>
                <a:rPr lang="en-US" sz="1200" b="1" dirty="0"/>
                <a:t>1.25 </a:t>
              </a:r>
              <a:r>
                <a:rPr lang="en-US" sz="1200" b="1" dirty="0" smtClean="0"/>
                <a:t>µM             2.50 </a:t>
              </a:r>
              <a:r>
                <a:rPr lang="en-US" sz="1200" b="1" dirty="0"/>
                <a:t>µM</a:t>
              </a:r>
            </a:p>
            <a:p>
              <a:endParaRPr lang="en-US" sz="1200" b="1" dirty="0"/>
            </a:p>
            <a:p>
              <a:endParaRPr lang="en-US" sz="1200" b="1" dirty="0"/>
            </a:p>
            <a:p>
              <a:endParaRPr lang="en-US" sz="1200" b="1" dirty="0"/>
            </a:p>
            <a:p>
              <a:endParaRPr lang="en-US" sz="1200" b="1" dirty="0"/>
            </a:p>
            <a:p>
              <a:endParaRPr lang="en-US" sz="1200" b="1" dirty="0"/>
            </a:p>
          </p:txBody>
        </p:sp>
        <p:pic>
          <p:nvPicPr>
            <p:cNvPr id="22" name="Picture 21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8890" y="3569523"/>
              <a:ext cx="3063240" cy="1131310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29334" y="3547016"/>
              <a:ext cx="3063240" cy="1133856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5118" y="4885944"/>
              <a:ext cx="3063240" cy="1133856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38034" y="4885944"/>
              <a:ext cx="3063240" cy="1133856"/>
            </a:xfrm>
            <a:prstGeom prst="rect">
              <a:avLst/>
            </a:prstGeom>
          </p:spPr>
        </p:pic>
        <p:cxnSp>
          <p:nvCxnSpPr>
            <p:cNvPr id="31" name="Straight Arrow Connector 30"/>
            <p:cNvCxnSpPr/>
            <p:nvPr/>
          </p:nvCxnSpPr>
          <p:spPr>
            <a:xfrm flipV="1">
              <a:off x="533400" y="3569524"/>
              <a:ext cx="0" cy="275507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533400" y="6324600"/>
              <a:ext cx="615463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 rot="16200000">
              <a:off x="-32140" y="4747444"/>
              <a:ext cx="7277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ToPRO-3</a:t>
              </a:r>
              <a:endParaRPr lang="en-US" sz="1200" b="1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400015" y="6355535"/>
              <a:ext cx="84907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err="1" smtClean="0"/>
                <a:t>Annexin</a:t>
              </a:r>
              <a:r>
                <a:rPr lang="en-US" sz="1200" b="1" dirty="0" smtClean="0"/>
                <a:t>-V</a:t>
              </a:r>
              <a:endParaRPr lang="en-US" sz="1200" b="1" dirty="0"/>
            </a:p>
          </p:txBody>
        </p:sp>
      </p:grpSp>
      <p:pic>
        <p:nvPicPr>
          <p:cNvPr id="43" name="Picture 4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0784" y="1348951"/>
            <a:ext cx="4847619" cy="1190476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5004" y="2718243"/>
            <a:ext cx="4971429" cy="1171429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1587076" y="1123422"/>
            <a:ext cx="51969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0 µM</a:t>
            </a:r>
            <a:endParaRPr lang="en-US" sz="12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2705682" y="1126813"/>
            <a:ext cx="71846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0.15 µM</a:t>
            </a:r>
            <a:endParaRPr lang="en-US" sz="12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3946767" y="1126813"/>
            <a:ext cx="63991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0.3 µM</a:t>
            </a:r>
            <a:endParaRPr lang="en-US" sz="12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5236648" y="1132211"/>
            <a:ext cx="63991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0.6 µM</a:t>
            </a:r>
            <a:endParaRPr lang="en-US" sz="1200" b="1" dirty="0"/>
          </a:p>
        </p:txBody>
      </p:sp>
      <p:cxnSp>
        <p:nvCxnSpPr>
          <p:cNvPr id="53" name="Straight Arrow Connector 52"/>
          <p:cNvCxnSpPr/>
          <p:nvPr/>
        </p:nvCxnSpPr>
        <p:spPr>
          <a:xfrm flipV="1">
            <a:off x="1066800" y="1409211"/>
            <a:ext cx="0" cy="25775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1068360" y="3986748"/>
            <a:ext cx="4971429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 rot="16200000">
            <a:off x="659565" y="2400928"/>
            <a:ext cx="5679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Count</a:t>
            </a:r>
            <a:endParaRPr lang="en-US" sz="1200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3388882" y="3993672"/>
            <a:ext cx="4952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DAPI</a:t>
            </a:r>
            <a:endParaRPr lang="en-US" sz="12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643240" y="5943600"/>
            <a:ext cx="170033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MWCL-1-Apoptosis-24h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604929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395747" y="0"/>
            <a:ext cx="2455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Supplementary Figure </a:t>
            </a:r>
            <a:r>
              <a:rPr lang="en-US" b="1" dirty="0" smtClean="0"/>
              <a:t>3</a:t>
            </a:r>
            <a:endParaRPr lang="en-US" b="1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528049"/>
              </p:ext>
            </p:extLst>
          </p:nvPr>
        </p:nvGraphicFramePr>
        <p:xfrm>
          <a:off x="1752600" y="2895600"/>
          <a:ext cx="3411537" cy="322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8" name="Prism 7" r:id="rId3" imgW="3411926" imgH="3229141" progId="Prism7.Document">
                  <p:embed/>
                </p:oleObj>
              </mc:Choice>
              <mc:Fallback>
                <p:oleObj name="Prism 7" r:id="rId3" imgW="3411926" imgH="3229141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52600" y="2895600"/>
                        <a:ext cx="3411537" cy="3228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1864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Rectangle 95"/>
          <p:cNvSpPr/>
          <p:nvPr/>
        </p:nvSpPr>
        <p:spPr>
          <a:xfrm>
            <a:off x="1676400" y="1214371"/>
            <a:ext cx="1600200" cy="2032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/>
          <p:cNvSpPr/>
          <p:nvPr/>
        </p:nvSpPr>
        <p:spPr>
          <a:xfrm>
            <a:off x="4478138" y="848517"/>
            <a:ext cx="1236862" cy="3292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1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032" r="1714" b="1"/>
          <a:stretch/>
        </p:blipFill>
        <p:spPr bwMode="auto">
          <a:xfrm>
            <a:off x="1329020" y="787734"/>
            <a:ext cx="2458534" cy="2107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890" r="1708" b="920"/>
          <a:stretch/>
        </p:blipFill>
        <p:spPr bwMode="auto">
          <a:xfrm>
            <a:off x="3916021" y="795663"/>
            <a:ext cx="2466898" cy="2076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" name="TextBox 102"/>
          <p:cNvSpPr txBox="1"/>
          <p:nvPr/>
        </p:nvSpPr>
        <p:spPr>
          <a:xfrm rot="16200000">
            <a:off x="341719" y="1516970"/>
            <a:ext cx="1771427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/>
              <a:t>Normalized Linear Values</a:t>
            </a:r>
            <a:endParaRPr lang="en-US" sz="800" b="1" dirty="0"/>
          </a:p>
        </p:txBody>
      </p:sp>
      <p:sp>
        <p:nvSpPr>
          <p:cNvPr id="105" name="TextBox 104"/>
          <p:cNvSpPr txBox="1"/>
          <p:nvPr/>
        </p:nvSpPr>
        <p:spPr>
          <a:xfrm>
            <a:off x="685800" y="457200"/>
            <a:ext cx="340158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A</a:t>
            </a:r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r>
              <a:rPr lang="en-US" sz="2000" b="1" dirty="0" smtClean="0"/>
              <a:t>B</a:t>
            </a:r>
            <a:endParaRPr lang="en-US" sz="2000" b="1" dirty="0"/>
          </a:p>
        </p:txBody>
      </p:sp>
      <p:sp>
        <p:nvSpPr>
          <p:cNvPr id="106" name="TextBox 105"/>
          <p:cNvSpPr txBox="1"/>
          <p:nvPr/>
        </p:nvSpPr>
        <p:spPr>
          <a:xfrm>
            <a:off x="1471140" y="1493802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*</a:t>
            </a:r>
            <a:endParaRPr lang="en-US" sz="800" dirty="0"/>
          </a:p>
        </p:txBody>
      </p:sp>
      <p:sp>
        <p:nvSpPr>
          <p:cNvPr id="107" name="TextBox 106"/>
          <p:cNvSpPr txBox="1"/>
          <p:nvPr/>
        </p:nvSpPr>
        <p:spPr>
          <a:xfrm>
            <a:off x="1828800" y="1527714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*</a:t>
            </a:r>
            <a:endParaRPr lang="en-US" sz="800" dirty="0"/>
          </a:p>
        </p:txBody>
      </p:sp>
      <p:sp>
        <p:nvSpPr>
          <p:cNvPr id="108" name="TextBox 107"/>
          <p:cNvSpPr txBox="1"/>
          <p:nvPr/>
        </p:nvSpPr>
        <p:spPr>
          <a:xfrm>
            <a:off x="2007750" y="1493802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*</a:t>
            </a:r>
            <a:endParaRPr lang="en-US" sz="800" dirty="0"/>
          </a:p>
        </p:txBody>
      </p:sp>
      <p:sp>
        <p:nvSpPr>
          <p:cNvPr id="109" name="TextBox 108"/>
          <p:cNvSpPr txBox="1"/>
          <p:nvPr/>
        </p:nvSpPr>
        <p:spPr>
          <a:xfrm>
            <a:off x="2360124" y="1320258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*</a:t>
            </a:r>
            <a:endParaRPr lang="en-US" sz="800" dirty="0"/>
          </a:p>
        </p:txBody>
      </p:sp>
      <p:sp>
        <p:nvSpPr>
          <p:cNvPr id="110" name="TextBox 109"/>
          <p:cNvSpPr txBox="1"/>
          <p:nvPr/>
        </p:nvSpPr>
        <p:spPr>
          <a:xfrm>
            <a:off x="2535744" y="1341402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*</a:t>
            </a:r>
            <a:endParaRPr lang="en-US" sz="800" dirty="0"/>
          </a:p>
        </p:txBody>
      </p:sp>
      <p:sp>
        <p:nvSpPr>
          <p:cNvPr id="111" name="TextBox 110"/>
          <p:cNvSpPr txBox="1"/>
          <p:nvPr/>
        </p:nvSpPr>
        <p:spPr>
          <a:xfrm>
            <a:off x="2714694" y="1333920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*</a:t>
            </a:r>
            <a:endParaRPr lang="en-US" sz="800" dirty="0"/>
          </a:p>
        </p:txBody>
      </p:sp>
      <p:sp>
        <p:nvSpPr>
          <p:cNvPr id="112" name="TextBox 111"/>
          <p:cNvSpPr txBox="1"/>
          <p:nvPr/>
        </p:nvSpPr>
        <p:spPr>
          <a:xfrm>
            <a:off x="3067068" y="1644900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*</a:t>
            </a:r>
            <a:endParaRPr lang="en-US" sz="800" dirty="0"/>
          </a:p>
        </p:txBody>
      </p:sp>
      <p:sp>
        <p:nvSpPr>
          <p:cNvPr id="113" name="TextBox 112"/>
          <p:cNvSpPr txBox="1"/>
          <p:nvPr/>
        </p:nvSpPr>
        <p:spPr>
          <a:xfrm>
            <a:off x="3242808" y="1388976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*</a:t>
            </a:r>
            <a:endParaRPr lang="en-US" sz="800" dirty="0"/>
          </a:p>
        </p:txBody>
      </p:sp>
      <p:sp>
        <p:nvSpPr>
          <p:cNvPr id="114" name="TextBox 113"/>
          <p:cNvSpPr txBox="1"/>
          <p:nvPr/>
        </p:nvSpPr>
        <p:spPr>
          <a:xfrm>
            <a:off x="3421638" y="1414512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*</a:t>
            </a:r>
            <a:endParaRPr lang="en-US" sz="800" dirty="0"/>
          </a:p>
        </p:txBody>
      </p:sp>
      <p:sp>
        <p:nvSpPr>
          <p:cNvPr id="115" name="TextBox 114"/>
          <p:cNvSpPr txBox="1"/>
          <p:nvPr/>
        </p:nvSpPr>
        <p:spPr>
          <a:xfrm>
            <a:off x="3595062" y="811014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*</a:t>
            </a:r>
            <a:endParaRPr lang="en-US" sz="800" dirty="0"/>
          </a:p>
        </p:txBody>
      </p:sp>
      <p:sp>
        <p:nvSpPr>
          <p:cNvPr id="116" name="TextBox 115"/>
          <p:cNvSpPr txBox="1"/>
          <p:nvPr/>
        </p:nvSpPr>
        <p:spPr>
          <a:xfrm>
            <a:off x="4059744" y="1790811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*</a:t>
            </a:r>
            <a:endParaRPr lang="en-US" sz="800" dirty="0"/>
          </a:p>
        </p:txBody>
      </p:sp>
      <p:sp>
        <p:nvSpPr>
          <p:cNvPr id="117" name="TextBox 116"/>
          <p:cNvSpPr txBox="1"/>
          <p:nvPr/>
        </p:nvSpPr>
        <p:spPr>
          <a:xfrm>
            <a:off x="4410042" y="1948497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*</a:t>
            </a:r>
            <a:endParaRPr lang="en-US" sz="800" dirty="0"/>
          </a:p>
        </p:txBody>
      </p:sp>
      <p:sp>
        <p:nvSpPr>
          <p:cNvPr id="118" name="TextBox 117"/>
          <p:cNvSpPr txBox="1"/>
          <p:nvPr/>
        </p:nvSpPr>
        <p:spPr>
          <a:xfrm>
            <a:off x="4593264" y="1824335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*</a:t>
            </a:r>
            <a:endParaRPr lang="en-US" sz="800" dirty="0"/>
          </a:p>
        </p:txBody>
      </p:sp>
      <p:sp>
        <p:nvSpPr>
          <p:cNvPr id="119" name="TextBox 118"/>
          <p:cNvSpPr txBox="1"/>
          <p:nvPr/>
        </p:nvSpPr>
        <p:spPr>
          <a:xfrm>
            <a:off x="4945638" y="1760903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*</a:t>
            </a:r>
            <a:endParaRPr lang="en-US" sz="800" dirty="0"/>
          </a:p>
        </p:txBody>
      </p:sp>
      <p:sp>
        <p:nvSpPr>
          <p:cNvPr id="120" name="TextBox 119"/>
          <p:cNvSpPr txBox="1"/>
          <p:nvPr/>
        </p:nvSpPr>
        <p:spPr>
          <a:xfrm>
            <a:off x="5305494" y="1808477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*</a:t>
            </a:r>
            <a:endParaRPr lang="en-US" sz="800" dirty="0"/>
          </a:p>
        </p:txBody>
      </p:sp>
      <p:sp>
        <p:nvSpPr>
          <p:cNvPr id="121" name="TextBox 120"/>
          <p:cNvSpPr txBox="1"/>
          <p:nvPr/>
        </p:nvSpPr>
        <p:spPr>
          <a:xfrm>
            <a:off x="5484324" y="1732277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*</a:t>
            </a:r>
            <a:endParaRPr lang="en-US" sz="800" dirty="0"/>
          </a:p>
        </p:txBody>
      </p:sp>
      <p:sp>
        <p:nvSpPr>
          <p:cNvPr id="122" name="TextBox 121"/>
          <p:cNvSpPr txBox="1"/>
          <p:nvPr/>
        </p:nvSpPr>
        <p:spPr>
          <a:xfrm>
            <a:off x="5660064" y="1711133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*</a:t>
            </a:r>
            <a:endParaRPr lang="en-US" sz="800" dirty="0"/>
          </a:p>
        </p:txBody>
      </p:sp>
      <p:sp>
        <p:nvSpPr>
          <p:cNvPr id="123" name="TextBox 122"/>
          <p:cNvSpPr txBox="1"/>
          <p:nvPr/>
        </p:nvSpPr>
        <p:spPr>
          <a:xfrm>
            <a:off x="5838894" y="1711133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*</a:t>
            </a:r>
            <a:endParaRPr lang="en-US" sz="800" dirty="0"/>
          </a:p>
        </p:txBody>
      </p:sp>
      <p:sp>
        <p:nvSpPr>
          <p:cNvPr id="124" name="TextBox 123"/>
          <p:cNvSpPr txBox="1"/>
          <p:nvPr/>
        </p:nvSpPr>
        <p:spPr>
          <a:xfrm>
            <a:off x="6023010" y="1711133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*</a:t>
            </a:r>
            <a:endParaRPr lang="en-US" sz="800" dirty="0"/>
          </a:p>
        </p:txBody>
      </p:sp>
      <p:sp>
        <p:nvSpPr>
          <p:cNvPr id="125" name="TextBox 124"/>
          <p:cNvSpPr txBox="1"/>
          <p:nvPr/>
        </p:nvSpPr>
        <p:spPr>
          <a:xfrm>
            <a:off x="6191268" y="1025333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*</a:t>
            </a:r>
            <a:endParaRPr lang="en-US" sz="800" dirty="0"/>
          </a:p>
        </p:txBody>
      </p:sp>
      <p:grpSp>
        <p:nvGrpSpPr>
          <p:cNvPr id="132" name="Group 131"/>
          <p:cNvGrpSpPr/>
          <p:nvPr/>
        </p:nvGrpSpPr>
        <p:grpSpPr>
          <a:xfrm>
            <a:off x="1296021" y="3306720"/>
            <a:ext cx="4799979" cy="5399190"/>
            <a:chOff x="627531" y="3363810"/>
            <a:chExt cx="4799979" cy="5399190"/>
          </a:xfrm>
        </p:grpSpPr>
        <p:pic>
          <p:nvPicPr>
            <p:cNvPr id="134" name="Picture 5" descr="GENE  PROFILE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852" y="3363810"/>
              <a:ext cx="4755658" cy="229409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5" name="Picture 2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342" r="36229"/>
            <a:stretch/>
          </p:blipFill>
          <p:spPr bwMode="auto">
            <a:xfrm>
              <a:off x="627531" y="5620870"/>
              <a:ext cx="3252068" cy="31421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6" name="TextBox 135"/>
            <p:cNvSpPr txBox="1"/>
            <p:nvPr/>
          </p:nvSpPr>
          <p:spPr>
            <a:xfrm>
              <a:off x="674580" y="3363973"/>
              <a:ext cx="2449620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noAutofit/>
            </a:bodyPr>
            <a:lstStyle/>
            <a:p>
              <a:r>
                <a:rPr lang="en-US" sz="1000" dirty="0" smtClean="0">
                  <a:latin typeface="Arial Rounded MT Bold" panose="020F0704030504030204" pitchFamily="34" charset="0"/>
                  <a:cs typeface="Arial" panose="020B0604020202020204" pitchFamily="34" charset="0"/>
                </a:rPr>
                <a:t>AB C D E F G H        </a:t>
              </a:r>
              <a:endParaRPr lang="en-US" sz="1000" dirty="0">
                <a:latin typeface="Arial Rounded MT Bold" panose="020F07040305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3796440" y="3550080"/>
              <a:ext cx="152400" cy="14791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45720" tIns="0" rIns="0" bIns="0" rtlCol="0">
              <a:noAutofit/>
            </a:bodyPr>
            <a:lstStyle/>
            <a:p>
              <a:r>
                <a:rPr lang="en-US" sz="1000" dirty="0" smtClean="0">
                  <a:latin typeface="Arial Rounded MT Bold" panose="020F0704030504030204" pitchFamily="34" charset="0"/>
                  <a:cs typeface="Arial" panose="020B0604020202020204" pitchFamily="34" charset="0"/>
                </a:rPr>
                <a:t>A</a:t>
              </a:r>
            </a:p>
            <a:p>
              <a:pPr>
                <a:lnSpc>
                  <a:spcPts val="1100"/>
                </a:lnSpc>
              </a:pPr>
              <a:r>
                <a:rPr lang="en-US" sz="1000" dirty="0" smtClean="0">
                  <a:latin typeface="Arial Rounded MT Bold" panose="020F0704030504030204" pitchFamily="34" charset="0"/>
                  <a:cs typeface="Arial" panose="020B0604020202020204" pitchFamily="34" charset="0"/>
                </a:rPr>
                <a:t>B</a:t>
              </a:r>
            </a:p>
            <a:p>
              <a:pPr>
                <a:lnSpc>
                  <a:spcPts val="1100"/>
                </a:lnSpc>
              </a:pPr>
              <a:r>
                <a:rPr lang="en-US" sz="1000" dirty="0" smtClean="0">
                  <a:latin typeface="Arial Rounded MT Bold" panose="020F0704030504030204" pitchFamily="34" charset="0"/>
                  <a:cs typeface="Arial" panose="020B0604020202020204" pitchFamily="34" charset="0"/>
                </a:rPr>
                <a:t>C</a:t>
              </a:r>
            </a:p>
            <a:p>
              <a:endParaRPr lang="en-US" sz="600" dirty="0" smtClean="0">
                <a:latin typeface="Arial Rounded MT Bold" panose="020F0704030504030204" pitchFamily="34" charset="0"/>
                <a:cs typeface="Arial" panose="020B0604020202020204" pitchFamily="34" charset="0"/>
              </a:endParaRPr>
            </a:p>
            <a:p>
              <a:r>
                <a:rPr lang="en-US" sz="1000" dirty="0" smtClean="0">
                  <a:latin typeface="Arial Rounded MT Bold" panose="020F0704030504030204" pitchFamily="34" charset="0"/>
                  <a:cs typeface="Arial" panose="020B0604020202020204" pitchFamily="34" charset="0"/>
                </a:rPr>
                <a:t>D</a:t>
              </a:r>
            </a:p>
            <a:p>
              <a:endParaRPr lang="en-US" sz="800" dirty="0" smtClean="0">
                <a:latin typeface="Arial Rounded MT Bold" panose="020F0704030504030204" pitchFamily="34" charset="0"/>
                <a:cs typeface="Arial" panose="020B0604020202020204" pitchFamily="34" charset="0"/>
              </a:endParaRPr>
            </a:p>
            <a:p>
              <a:pPr>
                <a:lnSpc>
                  <a:spcPts val="1100"/>
                </a:lnSpc>
              </a:pPr>
              <a:r>
                <a:rPr lang="en-US" sz="1000" dirty="0" smtClean="0">
                  <a:latin typeface="Arial Rounded MT Bold" panose="020F0704030504030204" pitchFamily="34" charset="0"/>
                  <a:cs typeface="Arial" panose="020B0604020202020204" pitchFamily="34" charset="0"/>
                </a:rPr>
                <a:t>E</a:t>
              </a:r>
            </a:p>
            <a:p>
              <a:pPr>
                <a:lnSpc>
                  <a:spcPts val="1100"/>
                </a:lnSpc>
              </a:pPr>
              <a:r>
                <a:rPr lang="en-US" sz="1000" dirty="0" smtClean="0">
                  <a:latin typeface="Arial Rounded MT Bold" panose="020F0704030504030204" pitchFamily="34" charset="0"/>
                  <a:cs typeface="Arial" panose="020B0604020202020204" pitchFamily="34" charset="0"/>
                </a:rPr>
                <a:t>F</a:t>
              </a:r>
            </a:p>
            <a:p>
              <a:pPr>
                <a:lnSpc>
                  <a:spcPts val="1100"/>
                </a:lnSpc>
              </a:pPr>
              <a:r>
                <a:rPr lang="en-US" sz="1000" dirty="0" smtClean="0">
                  <a:latin typeface="Arial Rounded MT Bold" panose="020F0704030504030204" pitchFamily="34" charset="0"/>
                  <a:cs typeface="Arial" panose="020B0604020202020204" pitchFamily="34" charset="0"/>
                </a:rPr>
                <a:t>G</a:t>
              </a:r>
            </a:p>
            <a:p>
              <a:pPr>
                <a:lnSpc>
                  <a:spcPts val="900"/>
                </a:lnSpc>
              </a:pPr>
              <a:endParaRPr lang="en-US" sz="600" dirty="0" smtClean="0">
                <a:latin typeface="Arial Rounded MT Bold" panose="020F0704030504030204" pitchFamily="34" charset="0"/>
                <a:cs typeface="Arial" panose="020B0604020202020204" pitchFamily="34" charset="0"/>
              </a:endParaRPr>
            </a:p>
            <a:p>
              <a:r>
                <a:rPr lang="en-US" sz="1000" dirty="0" smtClean="0">
                  <a:latin typeface="Arial Rounded MT Bold" panose="020F0704030504030204" pitchFamily="34" charset="0"/>
                  <a:cs typeface="Arial" panose="020B0604020202020204" pitchFamily="34" charset="0"/>
                </a:rPr>
                <a:t>H        </a:t>
              </a:r>
              <a:endParaRPr lang="en-US" sz="1000" dirty="0">
                <a:latin typeface="Arial Rounded MT Bold" panose="020F070403050403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4395747" y="0"/>
            <a:ext cx="2455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Supplementary Figure </a:t>
            </a:r>
            <a:r>
              <a:rPr lang="en-US" b="1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0467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395747" y="0"/>
            <a:ext cx="2455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Supplementary Figure </a:t>
            </a:r>
            <a:r>
              <a:rPr lang="en-US" b="1" dirty="0"/>
              <a:t>5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286103"/>
            <a:ext cx="1828800" cy="1828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6947" y="1286103"/>
            <a:ext cx="1828800" cy="18288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0494" y="1291177"/>
            <a:ext cx="1828800" cy="18288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3400" y="3318442"/>
            <a:ext cx="1828800" cy="18288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66947" y="3318442"/>
            <a:ext cx="1828800" cy="18288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90501" y="3337180"/>
            <a:ext cx="1828800" cy="1828800"/>
          </a:xfrm>
          <a:prstGeom prst="rect">
            <a:avLst/>
          </a:prstGeom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9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524"/>
          <a:stretch/>
        </p:blipFill>
        <p:spPr bwMode="auto">
          <a:xfrm>
            <a:off x="1638680" y="5980895"/>
            <a:ext cx="1720256" cy="1715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10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3661274" y="5980895"/>
            <a:ext cx="1732705" cy="167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3107687" y="971294"/>
            <a:ext cx="7473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BCWM.1</a:t>
            </a:r>
            <a:endParaRPr lang="en-US" sz="12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76200" y="806349"/>
            <a:ext cx="340158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A</a:t>
            </a:r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r>
              <a:rPr lang="en-US" sz="2000" b="1" dirty="0"/>
              <a:t>B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125640" y="3071797"/>
            <a:ext cx="7293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MWCL-1</a:t>
            </a:r>
            <a:endParaRPr lang="en-US" sz="12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2144474" y="5581104"/>
            <a:ext cx="28085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BCWM.1                                           MWCL-1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73746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5800" y="2077448"/>
            <a:ext cx="340158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A</a:t>
            </a:r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 smtClean="0"/>
          </a:p>
          <a:p>
            <a:r>
              <a:rPr lang="en-US" sz="2000" b="1" dirty="0"/>
              <a:t>B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38596" y="2406115"/>
            <a:ext cx="840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BCWM.1</a:t>
            </a:r>
            <a:endParaRPr lang="en-US" sz="1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168738" y="4904601"/>
            <a:ext cx="8627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R191 [</a:t>
            </a:r>
            <a:r>
              <a:rPr lang="el-GR" sz="1200" b="1" dirty="0" smtClean="0"/>
              <a:t>μ</a:t>
            </a:r>
            <a:r>
              <a:rPr lang="en-US" sz="1200" b="1" dirty="0" smtClean="0"/>
              <a:t>M]</a:t>
            </a:r>
            <a:endParaRPr lang="en-US" sz="1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300680" y="5486400"/>
            <a:ext cx="840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BCWM.1</a:t>
            </a:r>
            <a:endParaRPr lang="en-US" sz="1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362850" y="5486400"/>
            <a:ext cx="818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MWCL-1</a:t>
            </a:r>
            <a:endParaRPr lang="en-US" sz="1400" b="1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63" r="20827"/>
          <a:stretch/>
        </p:blipFill>
        <p:spPr bwMode="auto">
          <a:xfrm>
            <a:off x="1591391" y="5743751"/>
            <a:ext cx="2185975" cy="1199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 rotWithShape="1"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05" r="27604"/>
          <a:stretch/>
        </p:blipFill>
        <p:spPr bwMode="auto">
          <a:xfrm>
            <a:off x="3896772" y="5766502"/>
            <a:ext cx="2041542" cy="1066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838200" y="5787311"/>
            <a:ext cx="295144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R191 [</a:t>
            </a:r>
            <a:r>
              <a:rPr lang="el-GR" sz="1200" b="1" dirty="0" smtClean="0"/>
              <a:t>μ</a:t>
            </a:r>
            <a:r>
              <a:rPr lang="en-US" sz="1200" b="1" dirty="0" smtClean="0"/>
              <a:t>M]         0      0.15    0.3      0.6     1.25</a:t>
            </a:r>
            <a:endParaRPr lang="en-US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789649" y="5787311"/>
            <a:ext cx="202269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/>
              <a:t>  0          0.3        0.6       1.25</a:t>
            </a:r>
            <a:endParaRPr lang="en-US" sz="12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967565" y="6115146"/>
            <a:ext cx="734496" cy="67710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PFKFB4</a:t>
            </a:r>
          </a:p>
          <a:p>
            <a:endParaRPr lang="en-US" sz="1000" b="1" dirty="0"/>
          </a:p>
          <a:p>
            <a:r>
              <a:rPr lang="el-GR" sz="1400" b="1" dirty="0" smtClean="0"/>
              <a:t>β</a:t>
            </a:r>
            <a:r>
              <a:rPr lang="en-US" sz="1400" b="1" dirty="0" smtClean="0"/>
              <a:t>-actin</a:t>
            </a:r>
            <a:endParaRPr lang="en-US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141436" y="2406115"/>
            <a:ext cx="818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MWCL-1</a:t>
            </a:r>
            <a:endParaRPr lang="en-US" sz="1400" b="1" dirty="0"/>
          </a:p>
        </p:txBody>
      </p:sp>
      <p:sp>
        <p:nvSpPr>
          <p:cNvPr id="24" name="Rectangle 23"/>
          <p:cNvSpPr/>
          <p:nvPr/>
        </p:nvSpPr>
        <p:spPr>
          <a:xfrm>
            <a:off x="1739166" y="6076131"/>
            <a:ext cx="1984062" cy="710837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867480" y="6073121"/>
            <a:ext cx="1984062" cy="710837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5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8" t="2663" r="2452" b="3511"/>
          <a:stretch/>
        </p:blipFill>
        <p:spPr bwMode="auto">
          <a:xfrm>
            <a:off x="2179601" y="2744868"/>
            <a:ext cx="302188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102686" y="2700418"/>
            <a:ext cx="159454" cy="23442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en-US" sz="1100" b="1" dirty="0" smtClean="0"/>
              <a:t>6</a:t>
            </a:r>
          </a:p>
          <a:p>
            <a:pPr>
              <a:spcAft>
                <a:spcPts val="1000"/>
              </a:spcAft>
            </a:pPr>
            <a:r>
              <a:rPr lang="en-US" sz="1100" b="1" dirty="0" smtClean="0"/>
              <a:t>5</a:t>
            </a:r>
          </a:p>
          <a:p>
            <a:pPr>
              <a:spcAft>
                <a:spcPts val="1000"/>
              </a:spcAft>
            </a:pPr>
            <a:r>
              <a:rPr lang="en-US" sz="1100" b="1" dirty="0" smtClean="0"/>
              <a:t>4</a:t>
            </a:r>
          </a:p>
          <a:p>
            <a:pPr>
              <a:spcAft>
                <a:spcPts val="1000"/>
              </a:spcAft>
            </a:pPr>
            <a:r>
              <a:rPr lang="en-US" sz="1100" b="1" dirty="0" smtClean="0"/>
              <a:t>3</a:t>
            </a:r>
          </a:p>
          <a:p>
            <a:pPr>
              <a:spcAft>
                <a:spcPts val="1000"/>
              </a:spcAft>
            </a:pPr>
            <a:r>
              <a:rPr lang="en-US" sz="1100" b="1" dirty="0" smtClean="0"/>
              <a:t>2</a:t>
            </a:r>
          </a:p>
          <a:p>
            <a:pPr>
              <a:spcAft>
                <a:spcPts val="1000"/>
              </a:spcAft>
            </a:pPr>
            <a:r>
              <a:rPr lang="en-US" sz="1100" b="1" dirty="0" smtClean="0"/>
              <a:t>1</a:t>
            </a:r>
          </a:p>
          <a:p>
            <a:pPr>
              <a:spcAft>
                <a:spcPts val="1000"/>
              </a:spcAft>
            </a:pPr>
            <a:r>
              <a:rPr lang="en-US" sz="1100" b="1" dirty="0" smtClean="0"/>
              <a:t>0</a:t>
            </a:r>
          </a:p>
          <a:p>
            <a:pPr>
              <a:spcAft>
                <a:spcPts val="1000"/>
              </a:spcAft>
            </a:pPr>
            <a:endParaRPr lang="en-US" sz="1100" b="1" dirty="0"/>
          </a:p>
        </p:txBody>
      </p:sp>
      <p:sp>
        <p:nvSpPr>
          <p:cNvPr id="2" name="TextBox 1"/>
          <p:cNvSpPr txBox="1"/>
          <p:nvPr/>
        </p:nvSpPr>
        <p:spPr>
          <a:xfrm rot="16200000">
            <a:off x="1411756" y="3474472"/>
            <a:ext cx="108003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Fold Change</a:t>
            </a:r>
            <a:endParaRPr lang="en-US" sz="1400" b="1" dirty="0"/>
          </a:p>
        </p:txBody>
      </p:sp>
      <p:grpSp>
        <p:nvGrpSpPr>
          <p:cNvPr id="45" name="Group 44"/>
          <p:cNvGrpSpPr/>
          <p:nvPr/>
        </p:nvGrpSpPr>
        <p:grpSpPr>
          <a:xfrm flipH="1">
            <a:off x="2477336" y="3297318"/>
            <a:ext cx="293224" cy="228600"/>
            <a:chOff x="1516205" y="1852552"/>
            <a:chExt cx="242334" cy="228600"/>
          </a:xfrm>
        </p:grpSpPr>
        <p:cxnSp>
          <p:nvCxnSpPr>
            <p:cNvPr id="46" name="Straight Connector 45"/>
            <p:cNvCxnSpPr/>
            <p:nvPr/>
          </p:nvCxnSpPr>
          <p:spPr>
            <a:xfrm>
              <a:off x="1516205" y="1852552"/>
              <a:ext cx="0" cy="22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H="1">
              <a:off x="1758538" y="1852552"/>
              <a:ext cx="1" cy="1143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1521604" y="1858490"/>
              <a:ext cx="23492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/>
          <p:cNvGrpSpPr/>
          <p:nvPr/>
        </p:nvGrpSpPr>
        <p:grpSpPr>
          <a:xfrm flipH="1">
            <a:off x="3111212" y="2865518"/>
            <a:ext cx="293224" cy="228600"/>
            <a:chOff x="1516205" y="1852552"/>
            <a:chExt cx="242334" cy="228600"/>
          </a:xfrm>
        </p:grpSpPr>
        <p:cxnSp>
          <p:nvCxnSpPr>
            <p:cNvPr id="50" name="Straight Connector 49"/>
            <p:cNvCxnSpPr/>
            <p:nvPr/>
          </p:nvCxnSpPr>
          <p:spPr>
            <a:xfrm>
              <a:off x="1516205" y="1852552"/>
              <a:ext cx="0" cy="22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H="1">
              <a:off x="1758538" y="1852552"/>
              <a:ext cx="1" cy="1143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1521604" y="1858490"/>
              <a:ext cx="23492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52"/>
          <p:cNvGrpSpPr/>
          <p:nvPr/>
        </p:nvGrpSpPr>
        <p:grpSpPr>
          <a:xfrm flipH="1">
            <a:off x="4063712" y="2998868"/>
            <a:ext cx="293224" cy="228600"/>
            <a:chOff x="1516205" y="1852552"/>
            <a:chExt cx="242334" cy="228600"/>
          </a:xfrm>
        </p:grpSpPr>
        <p:cxnSp>
          <p:nvCxnSpPr>
            <p:cNvPr id="54" name="Straight Connector 53"/>
            <p:cNvCxnSpPr/>
            <p:nvPr/>
          </p:nvCxnSpPr>
          <p:spPr>
            <a:xfrm>
              <a:off x="1516205" y="1852552"/>
              <a:ext cx="0" cy="22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H="1">
              <a:off x="1758538" y="1852552"/>
              <a:ext cx="1" cy="1143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1521604" y="1858490"/>
              <a:ext cx="23492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/>
          <p:cNvGrpSpPr/>
          <p:nvPr/>
        </p:nvGrpSpPr>
        <p:grpSpPr>
          <a:xfrm flipH="1">
            <a:off x="4698712" y="3392568"/>
            <a:ext cx="293224" cy="228600"/>
            <a:chOff x="1516205" y="1852552"/>
            <a:chExt cx="242334" cy="228600"/>
          </a:xfrm>
        </p:grpSpPr>
        <p:cxnSp>
          <p:nvCxnSpPr>
            <p:cNvPr id="58" name="Straight Connector 57"/>
            <p:cNvCxnSpPr/>
            <p:nvPr/>
          </p:nvCxnSpPr>
          <p:spPr>
            <a:xfrm>
              <a:off x="1516205" y="1852552"/>
              <a:ext cx="0" cy="22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flipH="1">
              <a:off x="1758538" y="1852552"/>
              <a:ext cx="1" cy="1143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1521604" y="1858490"/>
              <a:ext cx="23492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TextBox 60"/>
          <p:cNvSpPr txBox="1"/>
          <p:nvPr/>
        </p:nvSpPr>
        <p:spPr>
          <a:xfrm>
            <a:off x="2420186" y="3087768"/>
            <a:ext cx="39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***</a:t>
            </a:r>
            <a:endParaRPr lang="en-US" sz="1100" dirty="0"/>
          </a:p>
        </p:txBody>
      </p:sp>
      <p:sp>
        <p:nvSpPr>
          <p:cNvPr id="62" name="TextBox 61"/>
          <p:cNvSpPr txBox="1"/>
          <p:nvPr/>
        </p:nvSpPr>
        <p:spPr>
          <a:xfrm>
            <a:off x="3052624" y="2668668"/>
            <a:ext cx="39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***</a:t>
            </a:r>
            <a:endParaRPr lang="en-US" sz="1100" dirty="0"/>
          </a:p>
        </p:txBody>
      </p:sp>
      <p:sp>
        <p:nvSpPr>
          <p:cNvPr id="63" name="TextBox 62"/>
          <p:cNvSpPr txBox="1"/>
          <p:nvPr/>
        </p:nvSpPr>
        <p:spPr>
          <a:xfrm>
            <a:off x="4014036" y="2808368"/>
            <a:ext cx="39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***</a:t>
            </a:r>
            <a:endParaRPr lang="en-US" sz="1100" dirty="0"/>
          </a:p>
        </p:txBody>
      </p:sp>
      <p:sp>
        <p:nvSpPr>
          <p:cNvPr id="64" name="TextBox 63"/>
          <p:cNvSpPr txBox="1"/>
          <p:nvPr/>
        </p:nvSpPr>
        <p:spPr>
          <a:xfrm>
            <a:off x="4633774" y="3200808"/>
            <a:ext cx="39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***</a:t>
            </a:r>
            <a:endParaRPr lang="en-US" sz="1100" dirty="0"/>
          </a:p>
        </p:txBody>
      </p:sp>
      <p:sp>
        <p:nvSpPr>
          <p:cNvPr id="65" name="TextBox 64"/>
          <p:cNvSpPr txBox="1"/>
          <p:nvPr/>
        </p:nvSpPr>
        <p:spPr>
          <a:xfrm>
            <a:off x="4052136" y="4896258"/>
            <a:ext cx="135806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*** p-Value </a:t>
            </a:r>
            <a:r>
              <a:rPr lang="en-US" sz="1050" dirty="0" smtClean="0">
                <a:latin typeface="Arial"/>
                <a:cs typeface="Arial"/>
              </a:rPr>
              <a:t>≤ </a:t>
            </a:r>
            <a:r>
              <a:rPr lang="en-US" sz="1050" dirty="0" smtClean="0"/>
              <a:t>0.0005</a:t>
            </a:r>
            <a:endParaRPr lang="en-US" sz="1050" dirty="0"/>
          </a:p>
        </p:txBody>
      </p:sp>
      <p:sp>
        <p:nvSpPr>
          <p:cNvPr id="41" name="TextBox 40"/>
          <p:cNvSpPr txBox="1"/>
          <p:nvPr/>
        </p:nvSpPr>
        <p:spPr>
          <a:xfrm>
            <a:off x="4395747" y="0"/>
            <a:ext cx="2455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Supplementary Figure </a:t>
            </a:r>
            <a:r>
              <a:rPr lang="en-US" b="1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9095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4400" y="1240079"/>
            <a:ext cx="340158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A</a:t>
            </a:r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r>
              <a:rPr lang="en-US" sz="2000" b="1" dirty="0" smtClean="0"/>
              <a:t>B</a:t>
            </a:r>
            <a:endParaRPr lang="en-US" sz="2000" b="1" dirty="0"/>
          </a:p>
        </p:txBody>
      </p:sp>
      <p:sp>
        <p:nvSpPr>
          <p:cNvPr id="111" name="TextBox 110"/>
          <p:cNvSpPr txBox="1"/>
          <p:nvPr/>
        </p:nvSpPr>
        <p:spPr>
          <a:xfrm>
            <a:off x="4395747" y="0"/>
            <a:ext cx="2455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Supplementary Figure 7</a:t>
            </a:r>
            <a:endParaRPr lang="en-US" b="1" dirty="0"/>
          </a:p>
        </p:txBody>
      </p:sp>
      <p:grpSp>
        <p:nvGrpSpPr>
          <p:cNvPr id="128" name="Group 79"/>
          <p:cNvGrpSpPr>
            <a:grpSpLocks/>
          </p:cNvGrpSpPr>
          <p:nvPr/>
        </p:nvGrpSpPr>
        <p:grpSpPr bwMode="auto">
          <a:xfrm>
            <a:off x="1138237" y="1628775"/>
            <a:ext cx="4500563" cy="3629025"/>
            <a:chOff x="1117169" y="1168443"/>
            <a:chExt cx="4501035" cy="3629300"/>
          </a:xfrm>
        </p:grpSpPr>
        <p:graphicFrame>
          <p:nvGraphicFramePr>
            <p:cNvPr id="129" name="Object 1"/>
            <p:cNvGraphicFramePr>
              <a:graphicFrameLocks noChangeAspect="1"/>
            </p:cNvGraphicFramePr>
            <p:nvPr/>
          </p:nvGraphicFramePr>
          <p:xfrm>
            <a:off x="1117169" y="1168443"/>
            <a:ext cx="4501035" cy="3629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9" name="Prism 7" r:id="rId4" imgW="3663661" imgH="2954704" progId="Prism7.Document">
                    <p:embed/>
                  </p:oleObj>
                </mc:Choice>
                <mc:Fallback>
                  <p:oleObj name="Prism 7" r:id="rId4" imgW="3663661" imgH="2954704" progId="Prism7.Document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17169" y="1168443"/>
                          <a:ext cx="4501035" cy="36293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30" name="Straight Connector 129"/>
            <p:cNvCxnSpPr/>
            <p:nvPr/>
          </p:nvCxnSpPr>
          <p:spPr>
            <a:xfrm flipV="1">
              <a:off x="2528605" y="1614565"/>
              <a:ext cx="0" cy="27942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/>
          </p:nvCxnSpPr>
          <p:spPr>
            <a:xfrm>
              <a:off x="2528605" y="1614565"/>
              <a:ext cx="18099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/>
          </p:nvCxnSpPr>
          <p:spPr>
            <a:xfrm>
              <a:off x="2709599" y="1614565"/>
              <a:ext cx="0" cy="90653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/>
          </p:nvCxnSpPr>
          <p:spPr>
            <a:xfrm>
              <a:off x="2619101" y="1614565"/>
              <a:ext cx="0" cy="7985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TextBox 12"/>
            <p:cNvSpPr txBox="1">
              <a:spLocks noChangeArrowheads="1"/>
            </p:cNvSpPr>
            <p:nvPr/>
          </p:nvSpPr>
          <p:spPr bwMode="auto">
            <a:xfrm>
              <a:off x="2488827" y="1411641"/>
              <a:ext cx="26161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r>
                <a:rPr lang="en-US" altLang="x-none" sz="1200"/>
                <a:t>*</a:t>
              </a:r>
            </a:p>
          </p:txBody>
        </p:sp>
        <p:cxnSp>
          <p:nvCxnSpPr>
            <p:cNvPr id="135" name="Straight Connector 134"/>
            <p:cNvCxnSpPr/>
            <p:nvPr/>
          </p:nvCxnSpPr>
          <p:spPr>
            <a:xfrm flipV="1">
              <a:off x="2866777" y="2198809"/>
              <a:ext cx="0" cy="21432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/>
          </p:nvCxnSpPr>
          <p:spPr>
            <a:xfrm>
              <a:off x="2866777" y="2198809"/>
              <a:ext cx="19369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/>
          </p:nvCxnSpPr>
          <p:spPr>
            <a:xfrm>
              <a:off x="3060473" y="2198809"/>
              <a:ext cx="0" cy="47946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TextBox 24"/>
            <p:cNvSpPr txBox="1">
              <a:spLocks noChangeArrowheads="1"/>
            </p:cNvSpPr>
            <p:nvPr/>
          </p:nvSpPr>
          <p:spPr bwMode="auto">
            <a:xfrm>
              <a:off x="2832854" y="2053312"/>
              <a:ext cx="26161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r>
                <a:rPr lang="en-US" altLang="x-none" sz="1200"/>
                <a:t>*</a:t>
              </a:r>
            </a:p>
          </p:txBody>
        </p:sp>
        <p:cxnSp>
          <p:nvCxnSpPr>
            <p:cNvPr id="139" name="Straight Connector 138"/>
            <p:cNvCxnSpPr/>
            <p:nvPr/>
          </p:nvCxnSpPr>
          <p:spPr>
            <a:xfrm flipV="1">
              <a:off x="3206538" y="2306767"/>
              <a:ext cx="0" cy="13177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/>
          </p:nvCxnSpPr>
          <p:spPr>
            <a:xfrm>
              <a:off x="3206538" y="2306767"/>
              <a:ext cx="18734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>
              <a:off x="3393883" y="2306767"/>
              <a:ext cx="0" cy="62393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TextBox 32"/>
            <p:cNvSpPr txBox="1">
              <a:spLocks noChangeArrowheads="1"/>
            </p:cNvSpPr>
            <p:nvPr/>
          </p:nvSpPr>
          <p:spPr bwMode="auto">
            <a:xfrm>
              <a:off x="3172397" y="2142066"/>
              <a:ext cx="26161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r>
                <a:rPr lang="en-US" altLang="x-none" sz="1200"/>
                <a:t>*</a:t>
              </a:r>
            </a:p>
          </p:txBody>
        </p:sp>
        <p:cxnSp>
          <p:nvCxnSpPr>
            <p:cNvPr id="143" name="Straight Connector 142"/>
            <p:cNvCxnSpPr/>
            <p:nvPr/>
          </p:nvCxnSpPr>
          <p:spPr>
            <a:xfrm flipV="1">
              <a:off x="3549474" y="2279777"/>
              <a:ext cx="0" cy="1587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>
              <a:off x="3555825" y="2279777"/>
              <a:ext cx="17781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>
              <a:off x="3733643" y="2279777"/>
              <a:ext cx="0" cy="6255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/>
          </p:nvCxnSpPr>
          <p:spPr>
            <a:xfrm>
              <a:off x="3644734" y="2279777"/>
              <a:ext cx="0" cy="39849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TextBox 45"/>
            <p:cNvSpPr txBox="1">
              <a:spLocks noChangeArrowheads="1"/>
            </p:cNvSpPr>
            <p:nvPr/>
          </p:nvSpPr>
          <p:spPr bwMode="auto">
            <a:xfrm>
              <a:off x="3513348" y="2135880"/>
              <a:ext cx="26161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r>
                <a:rPr lang="en-US" altLang="x-none" sz="1200"/>
                <a:t>*</a:t>
              </a:r>
            </a:p>
          </p:txBody>
        </p:sp>
        <p:cxnSp>
          <p:nvCxnSpPr>
            <p:cNvPr id="148" name="Straight Connector 147"/>
            <p:cNvCxnSpPr/>
            <p:nvPr/>
          </p:nvCxnSpPr>
          <p:spPr>
            <a:xfrm flipV="1">
              <a:off x="3889235" y="2619528"/>
              <a:ext cx="0" cy="19369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>
              <a:off x="3889235" y="2619528"/>
              <a:ext cx="18734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4076579" y="2625878"/>
              <a:ext cx="0" cy="47946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3982908" y="2619528"/>
              <a:ext cx="0" cy="4619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2" name="TextBox 56"/>
            <p:cNvSpPr txBox="1">
              <a:spLocks noChangeArrowheads="1"/>
            </p:cNvSpPr>
            <p:nvPr/>
          </p:nvSpPr>
          <p:spPr bwMode="auto">
            <a:xfrm>
              <a:off x="3851671" y="2477044"/>
              <a:ext cx="26161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r>
                <a:rPr lang="en-US" altLang="x-none" sz="1200"/>
                <a:t>*</a:t>
              </a:r>
            </a:p>
          </p:txBody>
        </p:sp>
        <p:cxnSp>
          <p:nvCxnSpPr>
            <p:cNvPr id="153" name="Straight Connector 152"/>
            <p:cNvCxnSpPr/>
            <p:nvPr/>
          </p:nvCxnSpPr>
          <p:spPr>
            <a:xfrm flipV="1">
              <a:off x="4222645" y="3081526"/>
              <a:ext cx="0" cy="11907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4222645" y="3081526"/>
              <a:ext cx="18258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4409989" y="3081526"/>
              <a:ext cx="0" cy="29053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4313142" y="3081526"/>
              <a:ext cx="0" cy="2000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TextBox 67"/>
            <p:cNvSpPr txBox="1">
              <a:spLocks noChangeArrowheads="1"/>
            </p:cNvSpPr>
            <p:nvPr/>
          </p:nvSpPr>
          <p:spPr bwMode="auto">
            <a:xfrm>
              <a:off x="4182222" y="2918911"/>
              <a:ext cx="26161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r>
                <a:rPr lang="en-US" altLang="x-none" sz="1200"/>
                <a:t>*</a:t>
              </a:r>
            </a:p>
          </p:txBody>
        </p:sp>
        <p:cxnSp>
          <p:nvCxnSpPr>
            <p:cNvPr id="158" name="Straight Connector 157"/>
            <p:cNvCxnSpPr/>
            <p:nvPr/>
          </p:nvCxnSpPr>
          <p:spPr>
            <a:xfrm flipV="1">
              <a:off x="4556055" y="3372060"/>
              <a:ext cx="0" cy="1031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/>
            <p:nvPr/>
          </p:nvCxnSpPr>
          <p:spPr>
            <a:xfrm>
              <a:off x="4556055" y="3372060"/>
              <a:ext cx="19369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/>
          </p:nvCxnSpPr>
          <p:spPr>
            <a:xfrm>
              <a:off x="4749750" y="3372060"/>
              <a:ext cx="0" cy="1031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/>
          </p:nvCxnSpPr>
          <p:spPr>
            <a:xfrm>
              <a:off x="4652903" y="3372060"/>
              <a:ext cx="0" cy="1031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2" name="TextBox 78"/>
            <p:cNvSpPr txBox="1">
              <a:spLocks noChangeArrowheads="1"/>
            </p:cNvSpPr>
            <p:nvPr/>
          </p:nvSpPr>
          <p:spPr bwMode="auto">
            <a:xfrm>
              <a:off x="4529747" y="3205338"/>
              <a:ext cx="26161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r>
                <a:rPr lang="en-US" altLang="x-none" sz="1200"/>
                <a:t>*</a:t>
              </a:r>
            </a:p>
          </p:txBody>
        </p:sp>
      </p:grpSp>
      <p:grpSp>
        <p:nvGrpSpPr>
          <p:cNvPr id="163" name="Group 97"/>
          <p:cNvGrpSpPr>
            <a:grpSpLocks/>
          </p:cNvGrpSpPr>
          <p:nvPr/>
        </p:nvGrpSpPr>
        <p:grpSpPr bwMode="auto">
          <a:xfrm>
            <a:off x="1231900" y="5240338"/>
            <a:ext cx="4178300" cy="3370262"/>
            <a:chOff x="5241304" y="1176459"/>
            <a:chExt cx="4179637" cy="3370149"/>
          </a:xfrm>
        </p:grpSpPr>
        <p:graphicFrame>
          <p:nvGraphicFramePr>
            <p:cNvPr id="164" name="Object 80"/>
            <p:cNvGraphicFramePr>
              <a:graphicFrameLocks noChangeAspect="1"/>
            </p:cNvGraphicFramePr>
            <p:nvPr/>
          </p:nvGraphicFramePr>
          <p:xfrm>
            <a:off x="5241304" y="1176459"/>
            <a:ext cx="4179637" cy="33701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0" name="Prism 7" r:id="rId6" imgW="3663661" imgH="2954704" progId="Prism7.Document">
                    <p:embed/>
                  </p:oleObj>
                </mc:Choice>
                <mc:Fallback>
                  <p:oleObj name="Prism 7" r:id="rId6" imgW="3663661" imgH="2954704" progId="Prism7.Document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41304" y="1176459"/>
                          <a:ext cx="4179637" cy="337014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65" name="Straight Connector 164"/>
            <p:cNvCxnSpPr/>
            <p:nvPr/>
          </p:nvCxnSpPr>
          <p:spPr>
            <a:xfrm flipV="1">
              <a:off x="6575231" y="1659043"/>
              <a:ext cx="0" cy="21430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>
              <a:off x="6572055" y="1647930"/>
              <a:ext cx="10480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>
            <a:xfrm>
              <a:off x="6676863" y="1647930"/>
              <a:ext cx="0" cy="61751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8" name="TextBox 88"/>
            <p:cNvSpPr txBox="1">
              <a:spLocks noChangeArrowheads="1"/>
            </p:cNvSpPr>
            <p:nvPr/>
          </p:nvSpPr>
          <p:spPr bwMode="auto">
            <a:xfrm>
              <a:off x="6493832" y="1461356"/>
              <a:ext cx="26161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r>
                <a:rPr lang="en-US" altLang="x-none" sz="1200"/>
                <a:t>*</a:t>
              </a:r>
            </a:p>
          </p:txBody>
        </p:sp>
        <p:cxnSp>
          <p:nvCxnSpPr>
            <p:cNvPr id="169" name="Straight Connector 168"/>
            <p:cNvCxnSpPr/>
            <p:nvPr/>
          </p:nvCxnSpPr>
          <p:spPr>
            <a:xfrm flipV="1">
              <a:off x="7832933" y="2481340"/>
              <a:ext cx="0" cy="21430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>
            <a:xfrm>
              <a:off x="7829757" y="2484515"/>
              <a:ext cx="10480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>
            <a:xfrm>
              <a:off x="7944094" y="2494040"/>
              <a:ext cx="0" cy="31272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2" name="TextBox 96"/>
            <p:cNvSpPr txBox="1">
              <a:spLocks noChangeArrowheads="1"/>
            </p:cNvSpPr>
            <p:nvPr/>
          </p:nvSpPr>
          <p:spPr bwMode="auto">
            <a:xfrm>
              <a:off x="7765420" y="2336947"/>
              <a:ext cx="26161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r>
                <a:rPr lang="en-US" altLang="x-none" sz="1200"/>
                <a:t>*</a:t>
              </a:r>
            </a:p>
          </p:txBody>
        </p:sp>
      </p:grpSp>
      <p:sp>
        <p:nvSpPr>
          <p:cNvPr id="173" name="TextBox 172"/>
          <p:cNvSpPr txBox="1">
            <a:spLocks noChangeArrowheads="1"/>
          </p:cNvSpPr>
          <p:nvPr/>
        </p:nvSpPr>
        <p:spPr bwMode="auto">
          <a:xfrm>
            <a:off x="4367033" y="2868096"/>
            <a:ext cx="77617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r>
              <a:rPr lang="en-US" altLang="x-none" sz="1400" dirty="0" smtClean="0"/>
              <a:t>*P</a:t>
            </a:r>
            <a:r>
              <a:rPr lang="en-US" altLang="x-none" sz="1400" dirty="0"/>
              <a:t>≤0.01</a:t>
            </a:r>
          </a:p>
        </p:txBody>
      </p:sp>
      <p:sp>
        <p:nvSpPr>
          <p:cNvPr id="176" name="TextBox 175"/>
          <p:cNvSpPr txBox="1">
            <a:spLocks noChangeArrowheads="1"/>
          </p:cNvSpPr>
          <p:nvPr/>
        </p:nvSpPr>
        <p:spPr bwMode="auto">
          <a:xfrm>
            <a:off x="4343400" y="6172200"/>
            <a:ext cx="77617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r>
              <a:rPr lang="en-US" altLang="x-none" sz="1400" dirty="0" smtClean="0"/>
              <a:t>*P</a:t>
            </a:r>
            <a:r>
              <a:rPr lang="en-US" altLang="x-none" sz="1400" dirty="0"/>
              <a:t>≤0.01</a:t>
            </a:r>
          </a:p>
        </p:txBody>
      </p:sp>
    </p:spTree>
    <p:extLst>
      <p:ext uri="{BB962C8B-B14F-4D97-AF65-F5344CB8AC3E}">
        <p14:creationId xmlns:p14="http://schemas.microsoft.com/office/powerpoint/2010/main" val="1388194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1848067" y="5592549"/>
            <a:ext cx="809837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R191 [</a:t>
            </a:r>
            <a:r>
              <a:rPr lang="el-GR" sz="1100" b="1" dirty="0" smtClean="0"/>
              <a:t>μ</a:t>
            </a:r>
            <a:r>
              <a:rPr lang="en-US" sz="1100" b="1" dirty="0" smtClean="0"/>
              <a:t>M]</a:t>
            </a:r>
            <a:endParaRPr lang="en-US" sz="11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1240079"/>
            <a:ext cx="340158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A</a:t>
            </a:r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r>
              <a:rPr lang="en-US" sz="2000" b="1" dirty="0"/>
              <a:t>B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823579" y="1414087"/>
            <a:ext cx="9332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BCWM.1</a:t>
            </a:r>
            <a:endParaRPr lang="en-US" sz="16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4576599" y="1414087"/>
            <a:ext cx="9098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MWCL-1</a:t>
            </a:r>
            <a:endParaRPr lang="en-US" sz="1600" b="1" dirty="0"/>
          </a:p>
        </p:txBody>
      </p:sp>
      <p:pic>
        <p:nvPicPr>
          <p:cNvPr id="35" name="Picture 1"/>
          <p:cNvPicPr>
            <a:picLocks noChangeAspect="1"/>
          </p:cNvPicPr>
          <p:nvPr/>
        </p:nvPicPr>
        <p:blipFill rotWithShape="1"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14560"/>
          <a:stretch/>
        </p:blipFill>
        <p:spPr bwMode="auto">
          <a:xfrm>
            <a:off x="1040069" y="6116879"/>
            <a:ext cx="2937630" cy="164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2"/>
          <p:cNvPicPr>
            <a:picLocks noChangeAspect="1"/>
          </p:cNvPicPr>
          <p:nvPr/>
        </p:nvPicPr>
        <p:blipFill rotWithShape="1"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17" t="18491"/>
          <a:stretch/>
        </p:blipFill>
        <p:spPr bwMode="auto">
          <a:xfrm>
            <a:off x="4006584" y="6261430"/>
            <a:ext cx="2188760" cy="1663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1021857" y="6233842"/>
            <a:ext cx="278814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/>
              <a:t>R191 [</a:t>
            </a:r>
            <a:r>
              <a:rPr lang="el-GR" sz="1200" b="1" dirty="0" smtClean="0"/>
              <a:t>μ</a:t>
            </a:r>
            <a:r>
              <a:rPr lang="en-US" sz="1200" b="1" dirty="0" smtClean="0"/>
              <a:t>M]     0      0.15    0.3     0.6     1.25</a:t>
            </a:r>
            <a:endParaRPr lang="en-US" sz="12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993249" y="6233842"/>
            <a:ext cx="199125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/>
              <a:t> 0      0.15    0.3     0.6     1.25</a:t>
            </a:r>
            <a:endParaRPr lang="en-US" sz="12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157735" y="6538642"/>
            <a:ext cx="705065" cy="111825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p62</a:t>
            </a:r>
          </a:p>
          <a:p>
            <a:pPr>
              <a:spcAft>
                <a:spcPts val="300"/>
              </a:spcAft>
            </a:pPr>
            <a:endParaRPr lang="en-US" sz="1000" b="1" dirty="0"/>
          </a:p>
          <a:p>
            <a:r>
              <a:rPr lang="en-US" sz="1400" b="1" dirty="0" smtClean="0"/>
              <a:t>LC3 I/II</a:t>
            </a:r>
          </a:p>
          <a:p>
            <a:pPr>
              <a:spcAft>
                <a:spcPts val="200"/>
              </a:spcAft>
            </a:pPr>
            <a:endParaRPr lang="en-US" sz="1050" b="1" dirty="0"/>
          </a:p>
          <a:p>
            <a:r>
              <a:rPr lang="el-GR" sz="1400" b="1" dirty="0" smtClean="0"/>
              <a:t>β</a:t>
            </a:r>
            <a:r>
              <a:rPr lang="en-US" sz="1400" b="1" dirty="0" smtClean="0"/>
              <a:t>-actin</a:t>
            </a:r>
            <a:endParaRPr lang="en-US" sz="1400" b="1" dirty="0"/>
          </a:p>
        </p:txBody>
      </p:sp>
      <p:sp>
        <p:nvSpPr>
          <p:cNvPr id="25" name="TextBox 24"/>
          <p:cNvSpPr txBox="1"/>
          <p:nvPr/>
        </p:nvSpPr>
        <p:spPr>
          <a:xfrm rot="16200000">
            <a:off x="511682" y="4463449"/>
            <a:ext cx="108946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Fold Change</a:t>
            </a:r>
            <a:endParaRPr lang="en-US" sz="1400" b="1" dirty="0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3242167" y="4453550"/>
            <a:ext cx="108946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Fold Change</a:t>
            </a:r>
            <a:endParaRPr lang="en-US" sz="1400" b="1" dirty="0"/>
          </a:p>
        </p:txBody>
      </p:sp>
      <p:pic>
        <p:nvPicPr>
          <p:cNvPr id="20" name="Picture 19"/>
          <p:cNvPicPr>
            <a:picLocks noGrp="1"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4" r="6860" b="24809"/>
          <a:stretch/>
        </p:blipFill>
        <p:spPr bwMode="auto">
          <a:xfrm>
            <a:off x="1179994" y="3851028"/>
            <a:ext cx="2179610" cy="1558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9885" y="5378052"/>
            <a:ext cx="761999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3" t="17618" b="24787"/>
          <a:stretch/>
        </p:blipFill>
        <p:spPr bwMode="auto">
          <a:xfrm>
            <a:off x="1190768" y="1947485"/>
            <a:ext cx="2395062" cy="1426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43"/>
          <p:cNvPicPr>
            <a:picLocks noGrp="1"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7" t="9449" r="19704" b="80838"/>
          <a:stretch/>
        </p:blipFill>
        <p:spPr bwMode="auto">
          <a:xfrm>
            <a:off x="2414515" y="3830879"/>
            <a:ext cx="754045" cy="201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44"/>
          <p:cNvPicPr>
            <a:picLocks noGrp="1"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44" t="19161" r="19703" b="71013"/>
          <a:stretch/>
        </p:blipFill>
        <p:spPr bwMode="auto">
          <a:xfrm>
            <a:off x="1580728" y="3846993"/>
            <a:ext cx="563258" cy="203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373571" y="4066420"/>
            <a:ext cx="598229" cy="2970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8" name="Picture 2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56" t="11231" r="9191" b="23568"/>
          <a:stretch/>
        </p:blipFill>
        <p:spPr bwMode="auto">
          <a:xfrm>
            <a:off x="3926671" y="3949353"/>
            <a:ext cx="2121558" cy="1455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1431" y="5375351"/>
            <a:ext cx="761999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Rectangle 54"/>
          <p:cNvSpPr/>
          <p:nvPr/>
        </p:nvSpPr>
        <p:spPr>
          <a:xfrm>
            <a:off x="4966645" y="3885471"/>
            <a:ext cx="609600" cy="2700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/>
          <p:cNvSpPr txBox="1"/>
          <p:nvPr/>
        </p:nvSpPr>
        <p:spPr>
          <a:xfrm>
            <a:off x="4596952" y="5594893"/>
            <a:ext cx="809837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R191 [</a:t>
            </a:r>
            <a:r>
              <a:rPr lang="el-GR" sz="1100" b="1" dirty="0" smtClean="0"/>
              <a:t>μ</a:t>
            </a:r>
            <a:r>
              <a:rPr lang="en-US" sz="1100" b="1" dirty="0" smtClean="0"/>
              <a:t>M]</a:t>
            </a:r>
            <a:endParaRPr lang="en-US" sz="1100" b="1" dirty="0"/>
          </a:p>
        </p:txBody>
      </p:sp>
      <p:pic>
        <p:nvPicPr>
          <p:cNvPr id="57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0819" y="5372445"/>
            <a:ext cx="767346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Picture 57"/>
          <p:cNvPicPr>
            <a:picLocks noGrp="1"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44" t="9336" r="19703" b="80838"/>
          <a:stretch/>
        </p:blipFill>
        <p:spPr bwMode="auto">
          <a:xfrm>
            <a:off x="5345086" y="3830879"/>
            <a:ext cx="563258" cy="203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" name="Picture 58"/>
          <p:cNvPicPr>
            <a:picLocks noGrp="1"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44" t="19161" r="19703" b="71013"/>
          <a:stretch/>
        </p:blipFill>
        <p:spPr bwMode="auto">
          <a:xfrm>
            <a:off x="4336437" y="3849337"/>
            <a:ext cx="563258" cy="203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2365" y="5369744"/>
            <a:ext cx="767346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" name="Rectangle 70"/>
          <p:cNvSpPr/>
          <p:nvPr/>
        </p:nvSpPr>
        <p:spPr>
          <a:xfrm>
            <a:off x="1839436" y="6540554"/>
            <a:ext cx="1942177" cy="1126915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3962400" y="6540554"/>
            <a:ext cx="1942177" cy="1126915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888237" y="1697279"/>
            <a:ext cx="2491859" cy="2090410"/>
            <a:chOff x="888237" y="1371600"/>
            <a:chExt cx="2491859" cy="2090410"/>
          </a:xfrm>
        </p:grpSpPr>
        <p:sp>
          <p:nvSpPr>
            <p:cNvPr id="43" name="TextBox 42"/>
            <p:cNvSpPr txBox="1"/>
            <p:nvPr/>
          </p:nvSpPr>
          <p:spPr>
            <a:xfrm>
              <a:off x="1877635" y="3200400"/>
              <a:ext cx="809837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/>
                <a:t>R191 [</a:t>
              </a:r>
              <a:r>
                <a:rPr lang="el-GR" sz="1100" b="1" dirty="0" smtClean="0"/>
                <a:t>μ</a:t>
              </a:r>
              <a:r>
                <a:rPr lang="en-US" sz="1100" b="1" dirty="0" smtClean="0"/>
                <a:t>M]</a:t>
              </a:r>
              <a:endParaRPr lang="en-US" sz="1100" b="1" dirty="0"/>
            </a:p>
          </p:txBody>
        </p:sp>
        <p:sp>
          <p:nvSpPr>
            <p:cNvPr id="24" name="TextBox 23"/>
            <p:cNvSpPr txBox="1"/>
            <p:nvPr/>
          </p:nvSpPr>
          <p:spPr>
            <a:xfrm rot="16200000">
              <a:off x="497393" y="2116543"/>
              <a:ext cx="1089465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Fold Change</a:t>
              </a:r>
              <a:endParaRPr lang="en-US" sz="1400" b="1" dirty="0"/>
            </a:p>
          </p:txBody>
        </p:sp>
        <p:pic>
          <p:nvPicPr>
            <p:cNvPr id="39" name="Picture 3"/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625" t="16390" r="13766" b="75222"/>
            <a:stretch/>
          </p:blipFill>
          <p:spPr bwMode="auto">
            <a:xfrm>
              <a:off x="2668556" y="1395407"/>
              <a:ext cx="711540" cy="2187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2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400" t="18706"/>
            <a:stretch/>
          </p:blipFill>
          <p:spPr bwMode="auto">
            <a:xfrm>
              <a:off x="1310184" y="3045724"/>
              <a:ext cx="554435" cy="232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Picture 2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400" t="18706"/>
            <a:stretch/>
          </p:blipFill>
          <p:spPr bwMode="auto">
            <a:xfrm>
              <a:off x="1955040" y="3048000"/>
              <a:ext cx="554435" cy="232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Picture 2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400" t="18706"/>
            <a:stretch/>
          </p:blipFill>
          <p:spPr bwMode="auto">
            <a:xfrm>
              <a:off x="2632317" y="3036624"/>
              <a:ext cx="554435" cy="232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" name="Picture 3"/>
            <p:cNvPicPr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557" t="10195" r="13766" b="82514"/>
            <a:stretch/>
          </p:blipFill>
          <p:spPr bwMode="auto">
            <a:xfrm>
              <a:off x="2099479" y="1423985"/>
              <a:ext cx="630073" cy="190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7" name="Picture 3"/>
            <p:cNvPicPr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025" t="699" r="13766" b="91298"/>
            <a:stretch/>
          </p:blipFill>
          <p:spPr bwMode="auto">
            <a:xfrm>
              <a:off x="1427746" y="1371600"/>
              <a:ext cx="644857" cy="2086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1621523" y="1438274"/>
              <a:ext cx="418384" cy="1384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900" dirty="0" smtClean="0">
                  <a:latin typeface="Arial Rounded MT Bold" panose="020F0704030504030204" pitchFamily="34" charset="0"/>
                </a:rPr>
                <a:t>GRP94 </a:t>
              </a:r>
              <a:endParaRPr lang="en-US" sz="900" dirty="0">
                <a:latin typeface="Arial Rounded MT Bold" panose="020F0704030504030204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269170" y="1438274"/>
              <a:ext cx="351058" cy="1384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900" dirty="0" smtClean="0">
                  <a:latin typeface="Arial Rounded MT Bold" panose="020F0704030504030204" pitchFamily="34" charset="0"/>
                </a:rPr>
                <a:t>ATF4  </a:t>
              </a:r>
              <a:endParaRPr lang="en-US" sz="900" dirty="0">
                <a:latin typeface="Arial Rounded MT Bold" panose="020F070403050403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2926470" y="1438274"/>
              <a:ext cx="355867" cy="1384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900" dirty="0" smtClean="0">
                  <a:latin typeface="Arial Rounded MT Bold" panose="020F0704030504030204" pitchFamily="34" charset="0"/>
                </a:rPr>
                <a:t>XBP1  </a:t>
              </a:r>
              <a:endParaRPr lang="en-US" sz="900" dirty="0">
                <a:latin typeface="Arial Rounded MT Bold" panose="020F070403050403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633012" y="1673464"/>
            <a:ext cx="2539188" cy="2109647"/>
            <a:chOff x="3633012" y="1347785"/>
            <a:chExt cx="2539188" cy="2109647"/>
          </a:xfrm>
        </p:grpSpPr>
        <p:sp>
          <p:nvSpPr>
            <p:cNvPr id="23" name="TextBox 22"/>
            <p:cNvSpPr txBox="1"/>
            <p:nvPr/>
          </p:nvSpPr>
          <p:spPr>
            <a:xfrm rot="16200000">
              <a:off x="3242168" y="2149479"/>
              <a:ext cx="1089465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Fold Change</a:t>
              </a:r>
              <a:endParaRPr lang="en-US" sz="1400" b="1" dirty="0"/>
            </a:p>
          </p:txBody>
        </p:sp>
        <p:pic>
          <p:nvPicPr>
            <p:cNvPr id="61" name="Picture 3"/>
            <p:cNvPicPr>
              <a:picLocks noChangeAspect="1" noChangeArrowheads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651" t="14892" r="9829" b="24256"/>
            <a:stretch/>
          </p:blipFill>
          <p:spPr bwMode="auto">
            <a:xfrm>
              <a:off x="3923009" y="1597808"/>
              <a:ext cx="2125220" cy="1429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2" name="Rectangle 61"/>
            <p:cNvSpPr/>
            <p:nvPr/>
          </p:nvSpPr>
          <p:spPr>
            <a:xfrm>
              <a:off x="5500046" y="1536562"/>
              <a:ext cx="672154" cy="2700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4606051" y="3195822"/>
              <a:ext cx="809837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/>
                <a:t>R191 [</a:t>
              </a:r>
              <a:r>
                <a:rPr lang="el-GR" sz="1100" b="1" dirty="0" smtClean="0"/>
                <a:t>μ</a:t>
              </a:r>
              <a:r>
                <a:rPr lang="en-US" sz="1100" b="1" dirty="0" smtClean="0"/>
                <a:t>M]</a:t>
              </a:r>
              <a:endParaRPr lang="en-US" sz="1100" b="1" dirty="0"/>
            </a:p>
          </p:txBody>
        </p:sp>
        <p:pic>
          <p:nvPicPr>
            <p:cNvPr id="64" name="Picture 3"/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625" t="16390" r="13766" b="75222"/>
            <a:stretch/>
          </p:blipFill>
          <p:spPr bwMode="auto">
            <a:xfrm>
              <a:off x="5394280" y="1383872"/>
              <a:ext cx="711540" cy="2187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5" name="Picture 2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400" t="18706"/>
            <a:stretch/>
          </p:blipFill>
          <p:spPr bwMode="auto">
            <a:xfrm>
              <a:off x="4038600" y="3041146"/>
              <a:ext cx="554435" cy="232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6" name="Picture 2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400" t="18706"/>
            <a:stretch/>
          </p:blipFill>
          <p:spPr bwMode="auto">
            <a:xfrm>
              <a:off x="4683456" y="3043422"/>
              <a:ext cx="554435" cy="232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7" name="Picture 2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400" t="18706"/>
            <a:stretch/>
          </p:blipFill>
          <p:spPr bwMode="auto">
            <a:xfrm>
              <a:off x="5360733" y="3032046"/>
              <a:ext cx="554435" cy="232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8" name="Picture 3"/>
            <p:cNvPicPr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557" t="10195" r="13766" b="82514"/>
            <a:stretch/>
          </p:blipFill>
          <p:spPr bwMode="auto">
            <a:xfrm>
              <a:off x="4834719" y="1407497"/>
              <a:ext cx="630073" cy="190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9" name="Picture 3"/>
            <p:cNvPicPr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025" t="699" r="13766" b="91298"/>
            <a:stretch/>
          </p:blipFill>
          <p:spPr bwMode="auto">
            <a:xfrm>
              <a:off x="4161430" y="1347785"/>
              <a:ext cx="644857" cy="2086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3" name="TextBox 52"/>
            <p:cNvSpPr txBox="1"/>
            <p:nvPr/>
          </p:nvSpPr>
          <p:spPr>
            <a:xfrm>
              <a:off x="4347766" y="1420224"/>
              <a:ext cx="418384" cy="1384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900" dirty="0" smtClean="0">
                  <a:latin typeface="Arial Rounded MT Bold" panose="020F0704030504030204" pitchFamily="34" charset="0"/>
                </a:rPr>
                <a:t>GRP94 </a:t>
              </a:r>
              <a:endParaRPr lang="en-US" sz="900" dirty="0">
                <a:latin typeface="Arial Rounded MT Bold" panose="020F0704030504030204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5006633" y="1420224"/>
              <a:ext cx="351058" cy="1384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900" dirty="0" smtClean="0">
                  <a:latin typeface="Arial Rounded MT Bold" panose="020F0704030504030204" pitchFamily="34" charset="0"/>
                </a:rPr>
                <a:t>ATF4  </a:t>
              </a:r>
              <a:endParaRPr lang="en-US" sz="900" dirty="0">
                <a:latin typeface="Arial Rounded MT Bold" panose="020F070403050403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5652713" y="1425834"/>
              <a:ext cx="355867" cy="1384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900" dirty="0" smtClean="0">
                  <a:latin typeface="Arial Rounded MT Bold" panose="020F0704030504030204" pitchFamily="34" charset="0"/>
                </a:rPr>
                <a:t>XBP1  </a:t>
              </a:r>
              <a:endParaRPr lang="en-US" sz="900" dirty="0">
                <a:latin typeface="Arial Rounded MT Bold" panose="020F0704030504030204" pitchFamily="34" charset="0"/>
              </a:endParaRPr>
            </a:p>
          </p:txBody>
        </p:sp>
      </p:grpSp>
      <p:sp>
        <p:nvSpPr>
          <p:cNvPr id="73" name="TextBox 72"/>
          <p:cNvSpPr txBox="1"/>
          <p:nvPr/>
        </p:nvSpPr>
        <p:spPr>
          <a:xfrm>
            <a:off x="1773923" y="3834825"/>
            <a:ext cx="370294" cy="1384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900" dirty="0" smtClean="0">
                <a:latin typeface="Arial Rounded MT Bold" panose="020F0704030504030204" pitchFamily="34" charset="0"/>
              </a:rPr>
              <a:t>CHOP </a:t>
            </a:r>
            <a:endParaRPr lang="en-US" sz="900" dirty="0">
              <a:latin typeface="Arial Rounded MT Bold" panose="020F070403050403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799300" y="3830909"/>
            <a:ext cx="335028" cy="1384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900" dirty="0" smtClean="0">
                <a:latin typeface="Arial Rounded MT Bold" panose="020F0704030504030204" pitchFamily="34" charset="0"/>
              </a:rPr>
              <a:t>EDEM</a:t>
            </a:r>
            <a:endParaRPr lang="en-US" sz="900" dirty="0">
              <a:latin typeface="Arial Rounded MT Bold" panose="020F070403050403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532705" y="3835755"/>
            <a:ext cx="370294" cy="1384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900" dirty="0" smtClean="0">
                <a:latin typeface="Arial Rounded MT Bold" panose="020F0704030504030204" pitchFamily="34" charset="0"/>
              </a:rPr>
              <a:t>CHOP </a:t>
            </a:r>
            <a:endParaRPr lang="en-US" sz="900" dirty="0">
              <a:latin typeface="Arial Rounded MT Bold" panose="020F070403050403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541252" y="3841365"/>
            <a:ext cx="335028" cy="1384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900" dirty="0" smtClean="0">
                <a:latin typeface="Arial Rounded MT Bold" panose="020F0704030504030204" pitchFamily="34" charset="0"/>
              </a:rPr>
              <a:t>EDEM</a:t>
            </a:r>
            <a:endParaRPr lang="en-US" sz="900" dirty="0">
              <a:latin typeface="Arial Rounded MT Bold" panose="020F0704030504030204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1516205" y="2178231"/>
            <a:ext cx="242334" cy="228600"/>
            <a:chOff x="1516205" y="1852552"/>
            <a:chExt cx="242334" cy="228600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516205" y="1852552"/>
              <a:ext cx="0" cy="22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flipH="1">
              <a:off x="1758538" y="1852552"/>
              <a:ext cx="1" cy="1143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1521604" y="1858490"/>
              <a:ext cx="23492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" name="Group 78"/>
          <p:cNvGrpSpPr/>
          <p:nvPr/>
        </p:nvGrpSpPr>
        <p:grpSpPr>
          <a:xfrm>
            <a:off x="2173308" y="2057483"/>
            <a:ext cx="242334" cy="228600"/>
            <a:chOff x="1516205" y="1852552"/>
            <a:chExt cx="242334" cy="228600"/>
          </a:xfrm>
        </p:grpSpPr>
        <p:cxnSp>
          <p:nvCxnSpPr>
            <p:cNvPr id="80" name="Straight Connector 79"/>
            <p:cNvCxnSpPr/>
            <p:nvPr/>
          </p:nvCxnSpPr>
          <p:spPr>
            <a:xfrm>
              <a:off x="1516205" y="1852552"/>
              <a:ext cx="0" cy="22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flipH="1">
              <a:off x="1758538" y="1852552"/>
              <a:ext cx="1" cy="1143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1521604" y="1858490"/>
              <a:ext cx="23492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" name="Group 82"/>
          <p:cNvGrpSpPr/>
          <p:nvPr/>
        </p:nvGrpSpPr>
        <p:grpSpPr>
          <a:xfrm>
            <a:off x="2836220" y="2188119"/>
            <a:ext cx="242334" cy="228600"/>
            <a:chOff x="1516205" y="1852552"/>
            <a:chExt cx="242334" cy="228600"/>
          </a:xfrm>
        </p:grpSpPr>
        <p:cxnSp>
          <p:nvCxnSpPr>
            <p:cNvPr id="84" name="Straight Connector 83"/>
            <p:cNvCxnSpPr/>
            <p:nvPr/>
          </p:nvCxnSpPr>
          <p:spPr>
            <a:xfrm>
              <a:off x="1516205" y="1852552"/>
              <a:ext cx="0" cy="22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flipH="1">
              <a:off x="1758538" y="1852552"/>
              <a:ext cx="1" cy="1143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1521604" y="1858490"/>
              <a:ext cx="23492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Group 86"/>
          <p:cNvGrpSpPr/>
          <p:nvPr/>
        </p:nvGrpSpPr>
        <p:grpSpPr>
          <a:xfrm>
            <a:off x="4247528" y="2724501"/>
            <a:ext cx="242334" cy="228600"/>
            <a:chOff x="1516205" y="1852552"/>
            <a:chExt cx="242334" cy="228600"/>
          </a:xfrm>
        </p:grpSpPr>
        <p:cxnSp>
          <p:nvCxnSpPr>
            <p:cNvPr id="88" name="Straight Connector 87"/>
            <p:cNvCxnSpPr/>
            <p:nvPr/>
          </p:nvCxnSpPr>
          <p:spPr>
            <a:xfrm>
              <a:off x="1516205" y="1852552"/>
              <a:ext cx="0" cy="22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flipH="1">
              <a:off x="1758538" y="1852552"/>
              <a:ext cx="1" cy="1143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>
              <a:off x="1521604" y="1858490"/>
              <a:ext cx="23492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2" name="Straight Connector 91"/>
          <p:cNvCxnSpPr/>
          <p:nvPr/>
        </p:nvCxnSpPr>
        <p:spPr>
          <a:xfrm>
            <a:off x="4904632" y="1997371"/>
            <a:ext cx="0" cy="228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flipH="1">
            <a:off x="5146965" y="1995284"/>
            <a:ext cx="1" cy="709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4910031" y="2003309"/>
            <a:ext cx="23492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5" name="Group 94"/>
          <p:cNvGrpSpPr/>
          <p:nvPr/>
        </p:nvGrpSpPr>
        <p:grpSpPr>
          <a:xfrm>
            <a:off x="5554804" y="2780899"/>
            <a:ext cx="242334" cy="228600"/>
            <a:chOff x="1516205" y="1852552"/>
            <a:chExt cx="242334" cy="228600"/>
          </a:xfrm>
        </p:grpSpPr>
        <p:cxnSp>
          <p:nvCxnSpPr>
            <p:cNvPr id="96" name="Straight Connector 95"/>
            <p:cNvCxnSpPr/>
            <p:nvPr/>
          </p:nvCxnSpPr>
          <p:spPr>
            <a:xfrm>
              <a:off x="1516205" y="1852552"/>
              <a:ext cx="0" cy="22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 flipH="1">
              <a:off x="1758538" y="1852552"/>
              <a:ext cx="1" cy="1143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>
              <a:off x="1521604" y="1858490"/>
              <a:ext cx="23492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1491914" y="1983271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</a:t>
            </a:r>
            <a:endParaRPr lang="en-US" sz="1400" dirty="0"/>
          </a:p>
        </p:txBody>
      </p:sp>
      <p:sp>
        <p:nvSpPr>
          <p:cNvPr id="99" name="TextBox 98"/>
          <p:cNvSpPr txBox="1"/>
          <p:nvPr/>
        </p:nvSpPr>
        <p:spPr>
          <a:xfrm>
            <a:off x="2074357" y="1865190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***</a:t>
            </a:r>
            <a:endParaRPr lang="en-US" sz="1400" dirty="0"/>
          </a:p>
        </p:txBody>
      </p:sp>
      <p:sp>
        <p:nvSpPr>
          <p:cNvPr id="100" name="TextBox 99"/>
          <p:cNvSpPr txBox="1"/>
          <p:nvPr/>
        </p:nvSpPr>
        <p:spPr>
          <a:xfrm>
            <a:off x="2731410" y="1994153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***</a:t>
            </a:r>
            <a:endParaRPr lang="en-US" sz="1400" dirty="0"/>
          </a:p>
        </p:txBody>
      </p:sp>
      <p:sp>
        <p:nvSpPr>
          <p:cNvPr id="17" name="Rectangle 16"/>
          <p:cNvSpPr/>
          <p:nvPr/>
        </p:nvSpPr>
        <p:spPr>
          <a:xfrm>
            <a:off x="2620228" y="1939795"/>
            <a:ext cx="580172" cy="1381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Box 100"/>
          <p:cNvSpPr txBox="1"/>
          <p:nvPr/>
        </p:nvSpPr>
        <p:spPr>
          <a:xfrm>
            <a:off x="4223356" y="2524975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</a:t>
            </a:r>
            <a:endParaRPr lang="en-US" sz="1400" dirty="0"/>
          </a:p>
        </p:txBody>
      </p:sp>
      <p:sp>
        <p:nvSpPr>
          <p:cNvPr id="102" name="TextBox 101"/>
          <p:cNvSpPr txBox="1"/>
          <p:nvPr/>
        </p:nvSpPr>
        <p:spPr>
          <a:xfrm>
            <a:off x="4806288" y="1811162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***</a:t>
            </a:r>
            <a:endParaRPr lang="en-US" sz="1400" dirty="0"/>
          </a:p>
        </p:txBody>
      </p:sp>
      <p:sp>
        <p:nvSpPr>
          <p:cNvPr id="103" name="TextBox 102"/>
          <p:cNvSpPr txBox="1"/>
          <p:nvPr/>
        </p:nvSpPr>
        <p:spPr>
          <a:xfrm>
            <a:off x="5495690" y="2569198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**</a:t>
            </a:r>
            <a:endParaRPr lang="en-US" sz="1400" dirty="0"/>
          </a:p>
        </p:txBody>
      </p:sp>
      <p:grpSp>
        <p:nvGrpSpPr>
          <p:cNvPr id="22" name="Group 21"/>
          <p:cNvGrpSpPr/>
          <p:nvPr/>
        </p:nvGrpSpPr>
        <p:grpSpPr>
          <a:xfrm>
            <a:off x="1566867" y="4059479"/>
            <a:ext cx="395289" cy="228600"/>
            <a:chOff x="1566867" y="3733800"/>
            <a:chExt cx="395289" cy="228600"/>
          </a:xfrm>
        </p:grpSpPr>
        <p:cxnSp>
          <p:nvCxnSpPr>
            <p:cNvPr id="105" name="Straight Connector 104"/>
            <p:cNvCxnSpPr/>
            <p:nvPr/>
          </p:nvCxnSpPr>
          <p:spPr>
            <a:xfrm>
              <a:off x="1566867" y="3733800"/>
              <a:ext cx="0" cy="22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 flipH="1">
              <a:off x="1962155" y="3733800"/>
              <a:ext cx="1" cy="1143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>
              <a:off x="1572135" y="3739738"/>
              <a:ext cx="38693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2" name="Group 111"/>
          <p:cNvGrpSpPr/>
          <p:nvPr/>
        </p:nvGrpSpPr>
        <p:grpSpPr>
          <a:xfrm>
            <a:off x="2586037" y="4530968"/>
            <a:ext cx="395289" cy="228600"/>
            <a:chOff x="1566867" y="3733800"/>
            <a:chExt cx="395289" cy="228600"/>
          </a:xfrm>
        </p:grpSpPr>
        <p:cxnSp>
          <p:nvCxnSpPr>
            <p:cNvPr id="113" name="Straight Connector 112"/>
            <p:cNvCxnSpPr/>
            <p:nvPr/>
          </p:nvCxnSpPr>
          <p:spPr>
            <a:xfrm>
              <a:off x="1566867" y="3733800"/>
              <a:ext cx="0" cy="22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 flipH="1">
              <a:off x="1962155" y="3733800"/>
              <a:ext cx="1" cy="1143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/>
          </p:nvCxnSpPr>
          <p:spPr>
            <a:xfrm>
              <a:off x="1572135" y="3739738"/>
              <a:ext cx="38693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6" name="Group 115"/>
          <p:cNvGrpSpPr/>
          <p:nvPr/>
        </p:nvGrpSpPr>
        <p:grpSpPr>
          <a:xfrm>
            <a:off x="4305296" y="4135679"/>
            <a:ext cx="395289" cy="228600"/>
            <a:chOff x="1566867" y="3733800"/>
            <a:chExt cx="395289" cy="228600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1566867" y="3733800"/>
              <a:ext cx="0" cy="22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 flipH="1">
              <a:off x="1962155" y="3733800"/>
              <a:ext cx="1" cy="1143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>
              <a:off x="1572135" y="3739738"/>
              <a:ext cx="38693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0" name="Group 119"/>
          <p:cNvGrpSpPr/>
          <p:nvPr/>
        </p:nvGrpSpPr>
        <p:grpSpPr>
          <a:xfrm>
            <a:off x="5334008" y="4102274"/>
            <a:ext cx="395289" cy="228600"/>
            <a:chOff x="1566867" y="3733800"/>
            <a:chExt cx="395289" cy="228600"/>
          </a:xfrm>
        </p:grpSpPr>
        <p:cxnSp>
          <p:nvCxnSpPr>
            <p:cNvPr id="121" name="Straight Connector 120"/>
            <p:cNvCxnSpPr/>
            <p:nvPr/>
          </p:nvCxnSpPr>
          <p:spPr>
            <a:xfrm>
              <a:off x="1566867" y="3733800"/>
              <a:ext cx="0" cy="22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/>
          </p:nvCxnSpPr>
          <p:spPr>
            <a:xfrm flipH="1">
              <a:off x="1962155" y="3733800"/>
              <a:ext cx="1" cy="1143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>
              <a:off x="1572135" y="3739738"/>
              <a:ext cx="38693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4" name="TextBox 123"/>
          <p:cNvSpPr txBox="1"/>
          <p:nvPr/>
        </p:nvSpPr>
        <p:spPr>
          <a:xfrm>
            <a:off x="1552900" y="3885050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***</a:t>
            </a:r>
            <a:endParaRPr lang="en-US" sz="1400" dirty="0"/>
          </a:p>
        </p:txBody>
      </p:sp>
      <p:sp>
        <p:nvSpPr>
          <p:cNvPr id="125" name="TextBox 124"/>
          <p:cNvSpPr txBox="1"/>
          <p:nvPr/>
        </p:nvSpPr>
        <p:spPr>
          <a:xfrm>
            <a:off x="2590800" y="4347045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**</a:t>
            </a:r>
            <a:endParaRPr lang="en-US" sz="1400" dirty="0"/>
          </a:p>
        </p:txBody>
      </p:sp>
      <p:sp>
        <p:nvSpPr>
          <p:cNvPr id="126" name="TextBox 125"/>
          <p:cNvSpPr txBox="1"/>
          <p:nvPr/>
        </p:nvSpPr>
        <p:spPr>
          <a:xfrm>
            <a:off x="4282344" y="3949946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***</a:t>
            </a:r>
            <a:endParaRPr lang="en-US" sz="1400" dirty="0"/>
          </a:p>
        </p:txBody>
      </p:sp>
      <p:sp>
        <p:nvSpPr>
          <p:cNvPr id="127" name="TextBox 126"/>
          <p:cNvSpPr txBox="1"/>
          <p:nvPr/>
        </p:nvSpPr>
        <p:spPr>
          <a:xfrm>
            <a:off x="5352906" y="3927917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**</a:t>
            </a:r>
            <a:endParaRPr lang="en-US" sz="1400" dirty="0"/>
          </a:p>
        </p:txBody>
      </p:sp>
      <p:sp>
        <p:nvSpPr>
          <p:cNvPr id="111" name="TextBox 110"/>
          <p:cNvSpPr txBox="1"/>
          <p:nvPr/>
        </p:nvSpPr>
        <p:spPr>
          <a:xfrm>
            <a:off x="4395747" y="0"/>
            <a:ext cx="2455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Supplementary Figure </a:t>
            </a:r>
            <a:r>
              <a:rPr lang="en-US" b="1" dirty="0" smtClean="0"/>
              <a:t>8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75400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395747" y="0"/>
            <a:ext cx="2455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Supplementary Figure </a:t>
            </a:r>
            <a:r>
              <a:rPr lang="en-US" b="1" dirty="0"/>
              <a:t>9</a:t>
            </a:r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704910"/>
            <a:ext cx="5486400" cy="3482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271041"/>
            <a:ext cx="6477000" cy="2682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85342" y="745309"/>
            <a:ext cx="1242648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SC </a:t>
            </a:r>
            <a:r>
              <a:rPr lang="en-US" sz="1000" b="1" dirty="0" err="1" smtClean="0"/>
              <a:t>Xenograft</a:t>
            </a:r>
            <a:r>
              <a:rPr lang="en-US" sz="1000" b="1" dirty="0" smtClean="0"/>
              <a:t> Model</a:t>
            </a:r>
            <a:endParaRPr lang="en-US" sz="1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4332180"/>
            <a:ext cx="143103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IV </a:t>
            </a:r>
            <a:r>
              <a:rPr lang="en-US" sz="1200" b="1" dirty="0" err="1" smtClean="0"/>
              <a:t>Xenograft</a:t>
            </a:r>
            <a:r>
              <a:rPr lang="en-US" sz="1200" b="1" dirty="0" smtClean="0"/>
              <a:t> Model</a:t>
            </a:r>
            <a:endParaRPr lang="en-US" sz="1200" b="1" dirty="0"/>
          </a:p>
        </p:txBody>
      </p:sp>
      <p:grpSp>
        <p:nvGrpSpPr>
          <p:cNvPr id="9" name="Group 8"/>
          <p:cNvGrpSpPr/>
          <p:nvPr/>
        </p:nvGrpSpPr>
        <p:grpSpPr>
          <a:xfrm>
            <a:off x="1693868" y="7375363"/>
            <a:ext cx="4148435" cy="1599237"/>
            <a:chOff x="1842492" y="7338149"/>
            <a:chExt cx="4148435" cy="1385890"/>
          </a:xfrm>
        </p:grpSpPr>
        <p:graphicFrame>
          <p:nvGraphicFramePr>
            <p:cNvPr id="10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26076269"/>
                </p:ext>
              </p:extLst>
            </p:nvPr>
          </p:nvGraphicFramePr>
          <p:xfrm>
            <a:off x="1842492" y="7338149"/>
            <a:ext cx="2104728" cy="13858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48" name="Prism 7" r:id="rId6" imgW="3741450" imgH="2463814" progId="Prism7.Document">
                    <p:embed/>
                  </p:oleObj>
                </mc:Choice>
                <mc:Fallback>
                  <p:oleObj name="Prism 7" r:id="rId6" imgW="3741450" imgH="2463814" progId="Prism7.Document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42492" y="7338149"/>
                          <a:ext cx="2104728" cy="13858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25187564"/>
                </p:ext>
              </p:extLst>
            </p:nvPr>
          </p:nvGraphicFramePr>
          <p:xfrm>
            <a:off x="3886200" y="7338151"/>
            <a:ext cx="2104727" cy="13858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49" name="Prism 7" r:id="rId8" imgW="3741450" imgH="2463814" progId="Prism7.Document">
                    <p:embed/>
                  </p:oleObj>
                </mc:Choice>
                <mc:Fallback>
                  <p:oleObj name="Prism 7" r:id="rId8" imgW="3741450" imgH="2463814" progId="Prism7.Document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86200" y="7338151"/>
                          <a:ext cx="2104727" cy="13858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6" name="TextBox 15"/>
          <p:cNvSpPr txBox="1"/>
          <p:nvPr/>
        </p:nvSpPr>
        <p:spPr>
          <a:xfrm>
            <a:off x="152400" y="457200"/>
            <a:ext cx="340158" cy="71711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A</a:t>
            </a:r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/>
          </a:p>
          <a:p>
            <a:endParaRPr lang="en-US" sz="2000" b="1" dirty="0"/>
          </a:p>
          <a:p>
            <a:r>
              <a:rPr lang="en-US" sz="2000" b="1" dirty="0" smtClean="0"/>
              <a:t>B</a:t>
            </a:r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r>
              <a:rPr lang="en-US" sz="1000" b="1" dirty="0" smtClean="0"/>
              <a:t>  </a:t>
            </a:r>
          </a:p>
          <a:p>
            <a:r>
              <a:rPr lang="en-US" sz="2000" b="1" dirty="0"/>
              <a:t>C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036067" y="7192240"/>
            <a:ext cx="334636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       IV Xenograft                                     SC Xenograft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92762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5672</TotalTime>
  <Words>397</Words>
  <Application>Microsoft Macintosh PowerPoint</Application>
  <PresentationFormat>On-screen Show (4:3)</PresentationFormat>
  <Paragraphs>261</Paragraphs>
  <Slides>10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 Rounded MT Bold</vt:lpstr>
      <vt:lpstr>Arial</vt:lpstr>
      <vt:lpstr>Calibri</vt:lpstr>
      <vt:lpstr>Office Theme</vt:lpstr>
      <vt:lpstr>Prism 7</vt:lpstr>
      <vt:lpstr>GraphPad Prism 7 Project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M. D. Anderson Cancer Center</Company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Lutter-Berka,Zuzana</dc:creator>
  <cp:lastModifiedBy>Microsoft Office User</cp:lastModifiedBy>
  <cp:revision>239</cp:revision>
  <cp:lastPrinted>2018-06-11T21:36:23Z</cp:lastPrinted>
  <dcterms:created xsi:type="dcterms:W3CDTF">2016-05-20T15:29:38Z</dcterms:created>
  <dcterms:modified xsi:type="dcterms:W3CDTF">2018-06-11T23:08:06Z</dcterms:modified>
</cp:coreProperties>
</file>