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303" r:id="rId2"/>
    <p:sldId id="304" r:id="rId3"/>
    <p:sldId id="305" r:id="rId4"/>
    <p:sldId id="306" r:id="rId5"/>
    <p:sldId id="307" r:id="rId6"/>
    <p:sldId id="308" r:id="rId7"/>
    <p:sldId id="309" r:id="rId8"/>
    <p:sldId id="310" r:id="rId9"/>
    <p:sldId id="311" r:id="rId10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1" autoAdjust="0"/>
    <p:restoredTop sz="94660"/>
  </p:normalViewPr>
  <p:slideViewPr>
    <p:cSldViewPr snapToGrid="0">
      <p:cViewPr varScale="1">
        <p:scale>
          <a:sx n="86" d="100"/>
          <a:sy n="86" d="100"/>
        </p:scale>
        <p:origin x="28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10" Type="http://schemas.openxmlformats.org/officeDocument/2006/relationships/slide" Target="slides/slide9.xml"/>
   <Relationship Id="rId11" Type="http://schemas.openxmlformats.org/officeDocument/2006/relationships/notesMaster" Target="notesMasters/notesMaster1.xml"/>
   <Relationship Id="rId12" Type="http://schemas.openxmlformats.org/officeDocument/2006/relationships/presProps" Target="presProps.xml"/>
   <Relationship Id="rId13" Type="http://schemas.openxmlformats.org/officeDocument/2006/relationships/viewProps" Target="viewProps.xml"/>
   <Relationship Id="rId14" Type="http://schemas.openxmlformats.org/officeDocument/2006/relationships/theme" Target="theme/theme1.xml"/>
   <Relationship Id="rId15" Type="http://schemas.openxmlformats.org/officeDocument/2006/relationships/tableStyles" Target="tableStyles.xml"/>
   <Relationship Id="rId2" Type="http://schemas.openxmlformats.org/officeDocument/2006/relationships/slide" Target="slides/slide1.xml"/>
   <Relationship Id="rId3" Type="http://schemas.openxmlformats.org/officeDocument/2006/relationships/slide" Target="slides/slide2.xml"/>
   <Relationship Id="rId4" Type="http://schemas.openxmlformats.org/officeDocument/2006/relationships/slide" Target="slides/slide3.xml"/>
   <Relationship Id="rId5" Type="http://schemas.openxmlformats.org/officeDocument/2006/relationships/slide" Target="slides/slide4.xml"/>
   <Relationship Id="rId6" Type="http://schemas.openxmlformats.org/officeDocument/2006/relationships/slide" Target="slides/slide5.xml"/>
   <Relationship Id="rId7" Type="http://schemas.openxmlformats.org/officeDocument/2006/relationships/slide" Target="slides/slide6.xml"/>
   <Relationship Id="rId8" Type="http://schemas.openxmlformats.org/officeDocument/2006/relationships/slide" Target="slides/slide7.xml"/>
   <Relationship Id="rId9" Type="http://schemas.openxmlformats.org/officeDocument/2006/relationships/slide" Target="slides/slide8.xml"/>
</Relationships>
</file>

<file path=ppt/notesMasters/_rels/notesMaster1.xml.rels><?xml version = '1.0' encoding = 'UTF-8' standalone = 'yes'?>
<Relationships xmlns="http://schemas.openxmlformats.org/package/2006/relationships">
 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A75122-CAC8-4AB8-AFDD-AE14BB285DAA}" type="datetimeFigureOut">
              <a:rPr lang="en-US" smtClean="0"/>
              <a:t>9/21/2018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7F94D5-2736-47E2-B46E-352EDF31D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998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F37A3-89D8-477A-8CC1-299FCB3C07AE}" type="datetimeFigureOut">
              <a:rPr lang="en-US" smtClean="0"/>
              <a:t>9/21/2018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E5EE5-9242-437A-A460-445EBF7B3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53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F37A3-89D8-477A-8CC1-299FCB3C07AE}" type="datetimeFigureOut">
              <a:rPr lang="en-US" smtClean="0"/>
              <a:t>9/21/2018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E5EE5-9242-437A-A460-445EBF7B3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702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F37A3-89D8-477A-8CC1-299FCB3C07AE}" type="datetimeFigureOut">
              <a:rPr lang="en-US" smtClean="0"/>
              <a:t>9/21/2018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E5EE5-9242-437A-A460-445EBF7B3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1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F37A3-89D8-477A-8CC1-299FCB3C07AE}" type="datetimeFigureOut">
              <a:rPr lang="en-US" smtClean="0"/>
              <a:t>9/21/2018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E5EE5-9242-437A-A460-445EBF7B3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707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F37A3-89D8-477A-8CC1-299FCB3C07AE}" type="datetimeFigureOut">
              <a:rPr lang="en-US" smtClean="0"/>
              <a:t>9/21/2018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E5EE5-9242-437A-A460-445EBF7B3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48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F37A3-89D8-477A-8CC1-299FCB3C07AE}" type="datetimeFigureOut">
              <a:rPr lang="en-US" smtClean="0"/>
              <a:t>9/21/2018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E5EE5-9242-437A-A460-445EBF7B3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884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F37A3-89D8-477A-8CC1-299FCB3C07AE}" type="datetimeFigureOut">
              <a:rPr lang="en-US" smtClean="0"/>
              <a:t>9/21/2018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E5EE5-9242-437A-A460-445EBF7B3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179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F37A3-89D8-477A-8CC1-299FCB3C07AE}" type="datetimeFigureOut">
              <a:rPr lang="en-US" smtClean="0"/>
              <a:t>9/21/2018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E5EE5-9242-437A-A460-445EBF7B3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483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F37A3-89D8-477A-8CC1-299FCB3C07AE}" type="datetimeFigureOut">
              <a:rPr lang="en-US" smtClean="0"/>
              <a:t>9/21/2018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E5EE5-9242-437A-A460-445EBF7B3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376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F37A3-89D8-477A-8CC1-299FCB3C07AE}" type="datetimeFigureOut">
              <a:rPr lang="en-US" smtClean="0"/>
              <a:t>9/21/2018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E5EE5-9242-437A-A460-445EBF7B3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101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F37A3-89D8-477A-8CC1-299FCB3C07AE}" type="datetimeFigureOut">
              <a:rPr lang="en-US" smtClean="0"/>
              <a:t>9/21/2018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E5EE5-9242-437A-A460-445EBF7B3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511045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BF37A3-89D8-477A-8CC1-299FCB3C07AE}" type="datetimeFigureOut">
              <a:rPr lang="en-US" smtClean="0"/>
              <a:t>9/21/2018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5E5EE5-9242-437A-A460-445EBF7B3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517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</Relationships>
</file>

<file path=ppt/slides/_rels/slide2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1.png"/>
</Relationships>
</file>

<file path=ppt/slides/_rels/slide3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2.png"/>
</Relationships>
</file>

<file path=ppt/slides/_rels/slide4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3.png"/>
</Relationships>
</file>

<file path=ppt/slides/_rels/slide5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4.png"/>
</Relationships>
</file>

<file path=ppt/slides/_rels/slide6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5.png"/>
</Relationships>
</file>

<file path=ppt/slides/_rels/slide7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6.png"/>
</Relationships>
</file>

<file path=ppt/slides/_rels/slide8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7.png"/>
</Relationships>
</file>

<file path=ppt/slides/_rels/slide9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8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C2F34E9-01EB-4A44-9BF5-22E5E628D44D}"/>
              </a:ext>
            </a:extLst>
          </p:cNvPr>
          <p:cNvSpPr txBox="1"/>
          <p:nvPr/>
        </p:nvSpPr>
        <p:spPr>
          <a:xfrm>
            <a:off x="0" y="0"/>
            <a:ext cx="2418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Supplementary Figure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8335B2-BF20-42EC-A9F6-3C330F71C6D1}"/>
              </a:ext>
            </a:extLst>
          </p:cNvPr>
          <p:cNvSpPr/>
          <p:nvPr/>
        </p:nvSpPr>
        <p:spPr>
          <a:xfrm>
            <a:off x="88902" y="983120"/>
            <a:ext cx="5266870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dirty="0"/>
              <a:t>6 compounds tested in 12 cell lines; 11-point concentration response; 1:3 dilution; ATPlite reagent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730203-279B-41A2-9133-56D144D41D06}"/>
              </a:ext>
            </a:extLst>
          </p:cNvPr>
          <p:cNvSpPr txBox="1"/>
          <p:nvPr/>
        </p:nvSpPr>
        <p:spPr>
          <a:xfrm>
            <a:off x="1867791" y="613788"/>
            <a:ext cx="2019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Assay Optimization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BDDE65-D5CB-4A79-BBDE-E47E977370FA}"/>
              </a:ext>
            </a:extLst>
          </p:cNvPr>
          <p:cNvSpPr/>
          <p:nvPr/>
        </p:nvSpPr>
        <p:spPr>
          <a:xfrm>
            <a:off x="88902" y="2017822"/>
            <a:ext cx="5266870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dirty="0"/>
              <a:t>Drug </a:t>
            </a:r>
            <a:r>
              <a:rPr lang="fr-FR" dirty="0" err="1"/>
              <a:t>library</a:t>
            </a:r>
            <a:r>
              <a:rPr lang="fr-FR" dirty="0"/>
              <a:t> of 7914 compounds in 12 </a:t>
            </a:r>
            <a:r>
              <a:rPr lang="fr-FR" dirty="0" err="1"/>
              <a:t>cell</a:t>
            </a:r>
            <a:r>
              <a:rPr lang="fr-FR" dirty="0"/>
              <a:t> </a:t>
            </a:r>
            <a:r>
              <a:rPr lang="fr-FR" dirty="0" err="1"/>
              <a:t>lines</a:t>
            </a:r>
            <a:r>
              <a:rPr lang="fr-FR" dirty="0"/>
              <a:t>; 5-point concentration </a:t>
            </a:r>
            <a:r>
              <a:rPr lang="fr-FR" dirty="0" err="1"/>
              <a:t>response</a:t>
            </a:r>
            <a:r>
              <a:rPr lang="fr-FR" dirty="0"/>
              <a:t>; 1:5 dilution;</a:t>
            </a:r>
          </a:p>
          <a:p>
            <a:pPr algn="ctr"/>
            <a:r>
              <a:rPr lang="fr-FR" dirty="0"/>
              <a:t>48 hour incubation with compounds;</a:t>
            </a:r>
          </a:p>
          <a:p>
            <a:pPr algn="ctr"/>
            <a:r>
              <a:rPr lang="fr-FR" dirty="0"/>
              <a:t>ATPlite </a:t>
            </a:r>
            <a:r>
              <a:rPr lang="fr-FR" dirty="0" err="1"/>
              <a:t>reagent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9BE4EE-1F3A-4A50-92D5-748A07B2AA58}"/>
              </a:ext>
            </a:extLst>
          </p:cNvPr>
          <p:cNvSpPr txBox="1"/>
          <p:nvPr/>
        </p:nvSpPr>
        <p:spPr>
          <a:xfrm>
            <a:off x="1867791" y="1648490"/>
            <a:ext cx="1919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Primary Screening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EF0867-58CF-427A-A52F-706A6210D36B}"/>
              </a:ext>
            </a:extLst>
          </p:cNvPr>
          <p:cNvSpPr txBox="1"/>
          <p:nvPr/>
        </p:nvSpPr>
        <p:spPr>
          <a:xfrm>
            <a:off x="5496248" y="1121619"/>
            <a:ext cx="129902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2 controls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C69E9E-CB68-40AF-ACE8-589A7B976F33}"/>
              </a:ext>
            </a:extLst>
          </p:cNvPr>
          <p:cNvSpPr txBox="1"/>
          <p:nvPr/>
        </p:nvSpPr>
        <p:spPr>
          <a:xfrm>
            <a:off x="5496247" y="2294820"/>
            <a:ext cx="1291773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256 hit compounds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3CB1F8-DCB1-48B9-B344-F64BBDE579F7}"/>
              </a:ext>
            </a:extLst>
          </p:cNvPr>
          <p:cNvSpPr/>
          <p:nvPr/>
        </p:nvSpPr>
        <p:spPr>
          <a:xfrm>
            <a:off x="88902" y="3931873"/>
            <a:ext cx="5266870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dirty="0"/>
              <a:t>256 compound hit confirmation with 11-point dose response in triplicate; 1:3 dilution; 48 hour incubation with compounds; ATPlite reagent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CA3C8B-4830-4D86-A6A8-BA65BD11EFF7}"/>
              </a:ext>
            </a:extLst>
          </p:cNvPr>
          <p:cNvSpPr txBox="1"/>
          <p:nvPr/>
        </p:nvSpPr>
        <p:spPr>
          <a:xfrm>
            <a:off x="1762747" y="3562541"/>
            <a:ext cx="2160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Secondary Screening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8E130F7-7B59-4862-8B06-F51BF503E544}"/>
              </a:ext>
            </a:extLst>
          </p:cNvPr>
          <p:cNvSpPr txBox="1"/>
          <p:nvPr/>
        </p:nvSpPr>
        <p:spPr>
          <a:xfrm>
            <a:off x="5503504" y="3377875"/>
            <a:ext cx="1291773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205 compounds confirmed in at least one cell line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BEC2474-794D-49E8-ACDE-B1145339BA66}"/>
              </a:ext>
            </a:extLst>
          </p:cNvPr>
          <p:cNvSpPr/>
          <p:nvPr/>
        </p:nvSpPr>
        <p:spPr>
          <a:xfrm>
            <a:off x="88902" y="5843221"/>
            <a:ext cx="5266870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dirty="0"/>
              <a:t>Hit confirmation with 11-point dose response in triplicate; 1:3 dilution; </a:t>
            </a:r>
            <a:r>
              <a:rPr lang="en-US" dirty="0" err="1"/>
              <a:t>CellTiter</a:t>
            </a:r>
            <a:r>
              <a:rPr lang="en-US" dirty="0"/>
              <a:t> </a:t>
            </a:r>
            <a:r>
              <a:rPr lang="en-US" dirty="0" err="1"/>
              <a:t>Glo</a:t>
            </a:r>
            <a:r>
              <a:rPr lang="en-US" dirty="0"/>
              <a:t> reagent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97B14AE-4B8E-4E00-9699-93465D628F4D}"/>
              </a:ext>
            </a:extLst>
          </p:cNvPr>
          <p:cNvSpPr txBox="1"/>
          <p:nvPr/>
        </p:nvSpPr>
        <p:spPr>
          <a:xfrm>
            <a:off x="545619" y="5473889"/>
            <a:ext cx="4406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Independent HEK 293T toxicity confirmation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990B42E-9968-4F68-AE62-F9E419176193}"/>
              </a:ext>
            </a:extLst>
          </p:cNvPr>
          <p:cNvSpPr txBox="1"/>
          <p:nvPr/>
        </p:nvSpPr>
        <p:spPr>
          <a:xfrm>
            <a:off x="5496247" y="5427722"/>
            <a:ext cx="1291773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7/8 compounds confirmed toxic to HEK239T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F0C4DA-EEEB-4D73-8C98-06FE95E3A4FC}"/>
              </a:ext>
            </a:extLst>
          </p:cNvPr>
          <p:cNvSpPr txBox="1"/>
          <p:nvPr/>
        </p:nvSpPr>
        <p:spPr>
          <a:xfrm>
            <a:off x="5618315" y="617976"/>
            <a:ext cx="1062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Outcome</a:t>
            </a:r>
          </a:p>
        </p:txBody>
      </p:sp>
    </p:spTree>
    <p:extLst>
      <p:ext uri="{BB962C8B-B14F-4D97-AF65-F5344CB8AC3E}">
        <p14:creationId xmlns:p14="http://schemas.microsoft.com/office/powerpoint/2010/main" val="673436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99F42AD-46F0-4B63-AA30-2B3F1104DC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3894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032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7884FE53-A651-41CB-B5E1-B6EC1F0F3E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175"/>
            <a:ext cx="6858000" cy="894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907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F0CF5A0-B490-4622-9D5E-C61EC7FE2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150"/>
            <a:ext cx="6858000" cy="9109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869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08512A2-E4B2-4DE2-8C83-B08C2298A2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622" y="151247"/>
            <a:ext cx="5511262" cy="774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212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A2F1614-F529-4B1C-A200-B02B2F715B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178"/>
            <a:ext cx="6858000" cy="908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334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2DEAA2-1889-4792-9163-513829076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644"/>
            <a:ext cx="6858000" cy="8874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366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2E93A00-EBBA-494C-A909-B07AA11AD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5793"/>
            <a:ext cx="6858000" cy="8812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700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20DFD4-7795-4E04-A74E-472048036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16"/>
            <a:ext cx="6858000" cy="378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313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</TotalTime>
  <Words>114</Words>
  <Application>Microsoft Office PowerPoint</Application>
  <PresentationFormat>Letter Paper (8.5x11 in)</PresentationFormat>
  <Paragraphs>16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  <Company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