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92" r:id="rId3"/>
    <p:sldId id="291" r:id="rId4"/>
    <p:sldId id="268" r:id="rId5"/>
    <p:sldId id="272" r:id="rId6"/>
    <p:sldId id="283" r:id="rId7"/>
    <p:sldId id="284" r:id="rId8"/>
    <p:sldId id="287" r:id="rId9"/>
    <p:sldId id="293" r:id="rId10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AE3178C-E7DB-754D-95C1-80E5DD5D748D}">
          <p14:sldIdLst>
            <p14:sldId id="275"/>
            <p14:sldId id="292"/>
            <p14:sldId id="291"/>
            <p14:sldId id="268"/>
            <p14:sldId id="272"/>
            <p14:sldId id="283"/>
            <p14:sldId id="284"/>
            <p14:sldId id="287"/>
            <p14:sldId id="293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4464">
          <p15:clr>
            <a:srgbClr val="A4A3A4"/>
          </p15:clr>
        </p15:guide>
        <p15:guide id="2" pos="2400">
          <p15:clr>
            <a:srgbClr val="A4A3A4"/>
          </p15:clr>
        </p15:guide>
        <p15:guide id="3" orient="horz" pos="4128">
          <p15:clr>
            <a:srgbClr val="A4A3A4"/>
          </p15:clr>
        </p15:guide>
        <p15:guide id="4" pos="27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AF74"/>
    <a:srgbClr val="FFD078"/>
    <a:srgbClr val="FFD2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142" autoAdjust="0"/>
    <p:restoredTop sz="95928" autoAdjust="0"/>
  </p:normalViewPr>
  <p:slideViewPr>
    <p:cSldViewPr snapToObjects="1">
      <p:cViewPr>
        <p:scale>
          <a:sx n="82" d="100"/>
          <a:sy n="82" d="100"/>
        </p:scale>
        <p:origin x="-1224" y="102"/>
      </p:cViewPr>
      <p:guideLst>
        <p:guide orient="horz" pos="4080"/>
        <p:guide orient="horz" pos="2736"/>
        <p:guide pos="2016"/>
        <p:guide pos="6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71680-C635-4E2A-A9B1-D7603B86D521}" type="datetimeFigureOut">
              <a:rPr lang="en-US" smtClean="0"/>
              <a:pPr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D53C5-4171-459D-A39D-CEF28638CCC4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71680-C635-4E2A-A9B1-D7603B86D521}" type="datetimeFigureOut">
              <a:rPr lang="en-US" smtClean="0"/>
              <a:pPr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D53C5-4171-459D-A39D-CEF28638CCC4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71680-C635-4E2A-A9B1-D7603B86D521}" type="datetimeFigureOut">
              <a:rPr lang="en-US" smtClean="0"/>
              <a:pPr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D53C5-4171-459D-A39D-CEF28638CCC4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71680-C635-4E2A-A9B1-D7603B86D521}" type="datetimeFigureOut">
              <a:rPr lang="en-US" smtClean="0"/>
              <a:pPr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D53C5-4171-459D-A39D-CEF28638CCC4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71680-C635-4E2A-A9B1-D7603B86D521}" type="datetimeFigureOut">
              <a:rPr lang="en-US" smtClean="0"/>
              <a:pPr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D53C5-4171-459D-A39D-CEF28638CCC4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71680-C635-4E2A-A9B1-D7603B86D521}" type="datetimeFigureOut">
              <a:rPr lang="en-US" smtClean="0"/>
              <a:pPr/>
              <a:t>5/25/2018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D53C5-4171-459D-A39D-CEF28638CCC4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71680-C635-4E2A-A9B1-D7603B86D521}" type="datetimeFigureOut">
              <a:rPr lang="en-US" smtClean="0"/>
              <a:pPr/>
              <a:t>5/25/2018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D53C5-4171-459D-A39D-CEF28638CCC4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71680-C635-4E2A-A9B1-D7603B86D521}" type="datetimeFigureOut">
              <a:rPr lang="en-US" smtClean="0"/>
              <a:pPr/>
              <a:t>5/25/2018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D53C5-4171-459D-A39D-CEF28638CCC4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71680-C635-4E2A-A9B1-D7603B86D521}" type="datetimeFigureOut">
              <a:rPr lang="en-US" smtClean="0"/>
              <a:pPr/>
              <a:t>5/25/2018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D53C5-4171-459D-A39D-CEF28638CCC4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71680-C635-4E2A-A9B1-D7603B86D521}" type="datetimeFigureOut">
              <a:rPr lang="en-US" smtClean="0"/>
              <a:pPr/>
              <a:t>5/25/2018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D53C5-4171-459D-A39D-CEF28638CCC4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71680-C635-4E2A-A9B1-D7603B86D521}" type="datetimeFigureOut">
              <a:rPr lang="en-US" smtClean="0"/>
              <a:pPr/>
              <a:t>5/25/2018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D53C5-4171-459D-A39D-CEF28638CCC4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71680-C635-4E2A-A9B1-D7603B86D521}" type="datetimeFigureOut">
              <a:rPr lang="en-US" smtClean="0"/>
              <a:pPr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D53C5-4171-459D-A39D-CEF28638CCC4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emf"/><Relationship Id="rId5" Type="http://schemas.openxmlformats.org/officeDocument/2006/relationships/image" Target="../media/image4.jpeg"/><Relationship Id="rId10" Type="http://schemas.openxmlformats.org/officeDocument/2006/relationships/image" Target="../media/image9.emf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tiff"/><Relationship Id="rId7" Type="http://schemas.openxmlformats.org/officeDocument/2006/relationships/image" Target="../media/image16.tiff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tiff"/><Relationship Id="rId5" Type="http://schemas.openxmlformats.org/officeDocument/2006/relationships/image" Target="../media/image14.jpeg"/><Relationship Id="rId4" Type="http://schemas.openxmlformats.org/officeDocument/2006/relationships/image" Target="../media/image13.tiff"/><Relationship Id="rId9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emf"/><Relationship Id="rId3" Type="http://schemas.openxmlformats.org/officeDocument/2006/relationships/image" Target="../media/image27.emf"/><Relationship Id="rId7" Type="http://schemas.openxmlformats.org/officeDocument/2006/relationships/image" Target="../media/image31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emf"/><Relationship Id="rId5" Type="http://schemas.openxmlformats.org/officeDocument/2006/relationships/image" Target="../media/image29.emf"/><Relationship Id="rId10" Type="http://schemas.openxmlformats.org/officeDocument/2006/relationships/image" Target="../media/image34.emf"/><Relationship Id="rId4" Type="http://schemas.openxmlformats.org/officeDocument/2006/relationships/image" Target="../media/image28.emf"/><Relationship Id="rId9" Type="http://schemas.openxmlformats.org/officeDocument/2006/relationships/image" Target="../media/image3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emf"/><Relationship Id="rId4" Type="http://schemas.openxmlformats.org/officeDocument/2006/relationships/image" Target="../media/image40.emf"/><Relationship Id="rId9" Type="http://schemas.openxmlformats.org/officeDocument/2006/relationships/image" Target="../media/image4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emf"/><Relationship Id="rId3" Type="http://schemas.openxmlformats.org/officeDocument/2006/relationships/image" Target="../media/image47.emf"/><Relationship Id="rId7" Type="http://schemas.openxmlformats.org/officeDocument/2006/relationships/image" Target="../media/image51.emf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emf"/><Relationship Id="rId5" Type="http://schemas.openxmlformats.org/officeDocument/2006/relationships/image" Target="../media/image49.emf"/><Relationship Id="rId10" Type="http://schemas.openxmlformats.org/officeDocument/2006/relationships/image" Target="../media/image54.emf"/><Relationship Id="rId4" Type="http://schemas.openxmlformats.org/officeDocument/2006/relationships/image" Target="../media/image48.emf"/><Relationship Id="rId9" Type="http://schemas.openxmlformats.org/officeDocument/2006/relationships/image" Target="../media/image53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D2164737-398B-4ECC-8404-CA33F3BF68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84" r="38477" b="39572"/>
          <a:stretch/>
        </p:blipFill>
        <p:spPr>
          <a:xfrm rot="16200000">
            <a:off x="3978521" y="-94966"/>
            <a:ext cx="1542226" cy="225443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9DA45CEB-2E13-491E-A806-EAA54238B8D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19" r="38006" b="39431"/>
          <a:stretch/>
        </p:blipFill>
        <p:spPr>
          <a:xfrm rot="16200000">
            <a:off x="3976713" y="1482532"/>
            <a:ext cx="1551070" cy="225966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3377DFE4-9F29-4F08-84EF-AF1220507AC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01" t="-1" r="37109" b="39572"/>
          <a:stretch/>
        </p:blipFill>
        <p:spPr>
          <a:xfrm rot="16200000">
            <a:off x="3973807" y="3078646"/>
            <a:ext cx="1551655" cy="225443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C163E6A3-BFEA-4EF7-8E1F-30A8CABDE79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18" t="1" r="38107" b="39570"/>
          <a:stretch/>
        </p:blipFill>
        <p:spPr>
          <a:xfrm rot="16200000">
            <a:off x="3981567" y="4670234"/>
            <a:ext cx="1536136" cy="225443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7103684D-38CB-43BE-A71E-0540C362264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05" r="20831" b="39572"/>
          <a:stretch/>
        </p:blipFill>
        <p:spPr>
          <a:xfrm rot="16200000">
            <a:off x="1703985" y="-97868"/>
            <a:ext cx="1539498" cy="22544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4C52A41C-7A9D-4300-BFFB-FE22B09A79F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40" r="20385" b="39431"/>
          <a:stretch/>
        </p:blipFill>
        <p:spPr>
          <a:xfrm rot="16200000">
            <a:off x="1703635" y="1482534"/>
            <a:ext cx="1551065" cy="22596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30EE69B1-D7A2-4F8D-89D4-0070E22A9071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89" r="20319" b="39238"/>
          <a:stretch/>
        </p:blipFill>
        <p:spPr>
          <a:xfrm rot="16200000">
            <a:off x="1699249" y="3072429"/>
            <a:ext cx="1551653" cy="226686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ABEA2E68-4661-4C47-9C6F-28D238F234B6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38" t="1" r="20587" b="39430"/>
          <a:stretch/>
        </p:blipFill>
        <p:spPr>
          <a:xfrm rot="16200000">
            <a:off x="1703412" y="4667614"/>
            <a:ext cx="1536136" cy="2259671"/>
          </a:xfrm>
          <a:prstGeom prst="rect">
            <a:avLst/>
          </a:prstGeom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708365" y="6743821"/>
            <a:ext cx="3311482" cy="211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83471" y="6629400"/>
            <a:ext cx="3366694" cy="2253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TextBox 18"/>
          <p:cNvSpPr txBox="1"/>
          <p:nvPr/>
        </p:nvSpPr>
        <p:spPr>
          <a:xfrm>
            <a:off x="5224320" y="8735769"/>
            <a:ext cx="1633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Online Figure 1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603791" y="6548735"/>
            <a:ext cx="357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B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757611" y="6544270"/>
            <a:ext cx="357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</a:t>
            </a:r>
            <a:endParaRPr lang="en-US" sz="2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3668551" y="-75138"/>
            <a:ext cx="21596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CHF</a:t>
            </a:r>
            <a:endParaRPr lang="en-US" sz="20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1341642" y="-75138"/>
            <a:ext cx="21613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CTL</a:t>
            </a:r>
            <a:endParaRPr lang="en-US" sz="20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142953" y="902148"/>
            <a:ext cx="1609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8000"/>
                </a:solidFill>
              </a:rPr>
              <a:t>Epac1</a:t>
            </a:r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0" y="3908692"/>
            <a:ext cx="1609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TO-PRO-3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8852" y="5508892"/>
            <a:ext cx="1609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Merge</a:t>
            </a:r>
            <a:endParaRPr lang="en-US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-20178" y="2373024"/>
            <a:ext cx="1609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FF0000"/>
                </a:solidFill>
              </a:rPr>
              <a:t>Vimentin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0" y="0"/>
            <a:ext cx="3770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</a:t>
            </a:r>
            <a:endParaRPr lang="en-US" sz="2400" b="1" dirty="0"/>
          </a:p>
        </p:txBody>
      </p:sp>
      <p:grpSp>
        <p:nvGrpSpPr>
          <p:cNvPr id="32" name="Group 31"/>
          <p:cNvGrpSpPr/>
          <p:nvPr/>
        </p:nvGrpSpPr>
        <p:grpSpPr>
          <a:xfrm>
            <a:off x="5259996" y="6093728"/>
            <a:ext cx="591628" cy="317896"/>
            <a:chOff x="5259996" y="6159104"/>
            <a:chExt cx="591628" cy="317896"/>
          </a:xfrm>
        </p:grpSpPr>
        <p:cxnSp>
          <p:nvCxnSpPr>
            <p:cNvPr id="30" name="Straight Connector 29"/>
            <p:cNvCxnSpPr/>
            <p:nvPr/>
          </p:nvCxnSpPr>
          <p:spPr>
            <a:xfrm rot="16200000">
              <a:off x="5562600" y="6243935"/>
              <a:ext cx="0" cy="466130"/>
            </a:xfrm>
            <a:prstGeom prst="line">
              <a:avLst/>
            </a:prstGeom>
            <a:ln w="57150" cmpd="sng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5259996" y="6159104"/>
              <a:ext cx="5916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bg1"/>
                  </a:solidFill>
                </a:rPr>
                <a:t>20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μM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66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10000" y="-114146"/>
            <a:ext cx="2573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CHF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160718" y="-114146"/>
            <a:ext cx="2573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CTL</a:t>
            </a:r>
            <a:endParaRPr lang="en-US" b="1" dirty="0"/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60CE159E-94DD-4F61-AC4F-43142FAF317F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80" t="-114" r="13550" b="50084"/>
          <a:stretch/>
        </p:blipFill>
        <p:spPr>
          <a:xfrm>
            <a:off x="1076925" y="4781062"/>
            <a:ext cx="2686265" cy="2271509"/>
          </a:xfrm>
          <a:prstGeom prst="rect">
            <a:avLst/>
          </a:prstGeom>
          <a:effectLst/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72713204-0D5F-4907-BFC7-B21B9959756D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42" t="1" r="6115" b="74937"/>
          <a:stretch/>
        </p:blipFill>
        <p:spPr>
          <a:xfrm>
            <a:off x="1076925" y="2495062"/>
            <a:ext cx="2686263" cy="227116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4E0DB828-BDE1-48E9-8F1E-BEF66372262D}"/>
              </a:ext>
            </a:extLst>
          </p:cNvPr>
          <p:cNvPicPr>
            <a:picLocks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07" r="13569" b="50140"/>
          <a:stretch/>
        </p:blipFill>
        <p:spPr>
          <a:xfrm>
            <a:off x="1076926" y="210141"/>
            <a:ext cx="2686264" cy="226537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663042D2-C6A7-49C3-BEF4-CB2A63EB320D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" t="-2" r="40810" b="50056"/>
          <a:stretch/>
        </p:blipFill>
        <p:spPr>
          <a:xfrm>
            <a:off x="3810146" y="4781063"/>
            <a:ext cx="2684896" cy="2271508"/>
          </a:xfrm>
          <a:prstGeom prst="rect">
            <a:avLst/>
          </a:prstGeom>
          <a:effectLst/>
        </p:spPr>
      </p:pic>
      <p:grpSp>
        <p:nvGrpSpPr>
          <p:cNvPr id="17" name="Group 16"/>
          <p:cNvGrpSpPr/>
          <p:nvPr/>
        </p:nvGrpSpPr>
        <p:grpSpPr>
          <a:xfrm>
            <a:off x="5638800" y="6553200"/>
            <a:ext cx="712041" cy="325966"/>
            <a:chOff x="89276" y="3276600"/>
            <a:chExt cx="631280" cy="288994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89276" y="3565594"/>
              <a:ext cx="631280" cy="0"/>
            </a:xfrm>
            <a:prstGeom prst="line">
              <a:avLst/>
            </a:prstGeom>
            <a:ln w="38100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93117" y="3276600"/>
              <a:ext cx="58734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</a:rPr>
                <a:t>50 </a:t>
              </a:r>
              <a:r>
                <a:rPr lang="en-US" sz="1400" b="1" dirty="0" err="1" smtClean="0">
                  <a:solidFill>
                    <a:schemeClr val="bg1"/>
                  </a:solidFill>
                </a:rPr>
                <a:t>μm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="" xmlns:a16="http://schemas.microsoft.com/office/drawing/2014/main" id="{DD1DAED3-2BAE-453F-950A-174BE85D6504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831" b="50076"/>
          <a:stretch/>
        </p:blipFill>
        <p:spPr>
          <a:xfrm>
            <a:off x="3810146" y="210141"/>
            <a:ext cx="2684896" cy="226538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E1A715C4-8320-4BEC-9A62-CA9FE51009B1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28" r="20363" b="74861"/>
          <a:stretch/>
        </p:blipFill>
        <p:spPr>
          <a:xfrm>
            <a:off x="3810000" y="2495122"/>
            <a:ext cx="2687083" cy="2273643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-90318" y="1088478"/>
            <a:ext cx="1609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8000"/>
                </a:solidFill>
              </a:rPr>
              <a:t>Epac1</a:t>
            </a:r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-228600" y="3471654"/>
            <a:ext cx="1609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TO-PRO-3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-227096" y="5715000"/>
            <a:ext cx="1609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Merge</a:t>
            </a:r>
            <a:endParaRPr lang="en-US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5234780" y="8791535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Online Figure 2</a:t>
            </a:r>
            <a:endParaRPr lang="en-US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0" y="-18408"/>
            <a:ext cx="3770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</a:t>
            </a:r>
            <a:endParaRPr lang="en-US" sz="2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198431" y="7010400"/>
            <a:ext cx="357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B</a:t>
            </a:r>
          </a:p>
        </p:txBody>
      </p:sp>
      <p:grpSp>
        <p:nvGrpSpPr>
          <p:cNvPr id="48" name="Group 47"/>
          <p:cNvGrpSpPr/>
          <p:nvPr/>
        </p:nvGrpSpPr>
        <p:grpSpPr>
          <a:xfrm>
            <a:off x="685800" y="7010400"/>
            <a:ext cx="5275023" cy="2186709"/>
            <a:chOff x="838200" y="7010400"/>
            <a:chExt cx="5275023" cy="2186709"/>
          </a:xfrm>
        </p:grpSpPr>
        <p:sp>
          <p:nvSpPr>
            <p:cNvPr id="32" name="TextBox 31"/>
            <p:cNvSpPr txBox="1"/>
            <p:nvPr/>
          </p:nvSpPr>
          <p:spPr>
            <a:xfrm>
              <a:off x="2259950" y="8889322"/>
              <a:ext cx="10851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/>
                <a:t>Atrial</a:t>
              </a:r>
              <a:endParaRPr lang="en-US" sz="1400" b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020245" y="8889332"/>
              <a:ext cx="10851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/>
                <a:t>Ventricle</a:t>
              </a:r>
              <a:endParaRPr lang="en-US" sz="1400" b="1" dirty="0"/>
            </a:p>
          </p:txBody>
        </p:sp>
        <p:grpSp>
          <p:nvGrpSpPr>
            <p:cNvPr id="47" name="Group 46"/>
            <p:cNvGrpSpPr/>
            <p:nvPr/>
          </p:nvGrpSpPr>
          <p:grpSpPr>
            <a:xfrm>
              <a:off x="838200" y="7010400"/>
              <a:ext cx="5275023" cy="1950414"/>
              <a:chOff x="838200" y="7010400"/>
              <a:chExt cx="5275023" cy="1950414"/>
            </a:xfrm>
          </p:grpSpPr>
          <p:pic>
            <p:nvPicPr>
              <p:cNvPr id="2" name="Picture 1" descr="EPAC1-221015.tif"/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colorTemperature colorTemp="4700"/>
                        </a14:imgEffect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418" r="56970" b="60767"/>
              <a:stretch/>
            </p:blipFill>
            <p:spPr>
              <a:xfrm>
                <a:off x="1752600" y="7473912"/>
                <a:ext cx="3809999" cy="1246909"/>
              </a:xfrm>
              <a:prstGeom prst="rect">
                <a:avLst/>
              </a:prstGeom>
              <a:ln w="28575" cmpd="sng">
                <a:solidFill>
                  <a:schemeClr val="tx1"/>
                </a:solidFill>
              </a:ln>
            </p:spPr>
          </p:pic>
          <p:grpSp>
            <p:nvGrpSpPr>
              <p:cNvPr id="8" name="Group 7"/>
              <p:cNvGrpSpPr/>
              <p:nvPr/>
            </p:nvGrpSpPr>
            <p:grpSpPr>
              <a:xfrm>
                <a:off x="5486400" y="7144795"/>
                <a:ext cx="626823" cy="1492716"/>
                <a:chOff x="2217497" y="7159743"/>
                <a:chExt cx="626823" cy="1492716"/>
              </a:xfrm>
            </p:grpSpPr>
            <p:cxnSp>
              <p:nvCxnSpPr>
                <p:cNvPr id="4" name="Straight Connector 3"/>
                <p:cNvCxnSpPr/>
                <p:nvPr/>
              </p:nvCxnSpPr>
              <p:spPr>
                <a:xfrm>
                  <a:off x="2217497" y="7953234"/>
                  <a:ext cx="228600" cy="0"/>
                </a:xfrm>
                <a:prstGeom prst="line">
                  <a:avLst/>
                </a:prstGeom>
                <a:ln w="38100" cmpd="sng"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>
                  <a:off x="2217497" y="8248932"/>
                  <a:ext cx="228600" cy="0"/>
                </a:xfrm>
                <a:prstGeom prst="line">
                  <a:avLst/>
                </a:prstGeom>
                <a:ln w="38100" cmpd="sng"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/>
                <p:cNvCxnSpPr/>
                <p:nvPr/>
              </p:nvCxnSpPr>
              <p:spPr>
                <a:xfrm>
                  <a:off x="2217497" y="8496112"/>
                  <a:ext cx="228600" cy="0"/>
                </a:xfrm>
                <a:prstGeom prst="line">
                  <a:avLst/>
                </a:prstGeom>
                <a:ln w="38100" cmpd="sng"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219277" y="7604160"/>
                  <a:ext cx="228600" cy="0"/>
                </a:xfrm>
                <a:prstGeom prst="line">
                  <a:avLst/>
                </a:prstGeom>
                <a:ln w="38100" cmpd="sng"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" name="TextBox 6"/>
                <p:cNvSpPr txBox="1"/>
                <p:nvPr/>
              </p:nvSpPr>
              <p:spPr>
                <a:xfrm>
                  <a:off x="2371677" y="7159743"/>
                  <a:ext cx="472643" cy="14927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b="1" dirty="0" err="1" smtClean="0"/>
                    <a:t>kDa</a:t>
                  </a:r>
                  <a:endParaRPr lang="en-US" sz="1400" b="1" dirty="0" smtClean="0"/>
                </a:p>
                <a:p>
                  <a:pPr>
                    <a:lnSpc>
                      <a:spcPct val="150000"/>
                    </a:lnSpc>
                  </a:pPr>
                  <a:r>
                    <a:rPr lang="en-US" sz="1200" b="1" dirty="0" smtClean="0"/>
                    <a:t>250 </a:t>
                  </a:r>
                </a:p>
                <a:p>
                  <a:pPr>
                    <a:lnSpc>
                      <a:spcPct val="200000"/>
                    </a:lnSpc>
                  </a:pPr>
                  <a:r>
                    <a:rPr lang="en-US" sz="1200" b="1" dirty="0" smtClean="0"/>
                    <a:t>150</a:t>
                  </a:r>
                </a:p>
                <a:p>
                  <a:pPr>
                    <a:lnSpc>
                      <a:spcPct val="150000"/>
                    </a:lnSpc>
                  </a:pPr>
                  <a:r>
                    <a:rPr lang="en-US" sz="1200" b="1" dirty="0" smtClean="0"/>
                    <a:t>100</a:t>
                  </a:r>
                </a:p>
                <a:p>
                  <a:pPr>
                    <a:lnSpc>
                      <a:spcPct val="150000"/>
                    </a:lnSpc>
                  </a:pPr>
                  <a:r>
                    <a:rPr lang="en-US" sz="1200" b="1" dirty="0" smtClean="0"/>
                    <a:t>75</a:t>
                  </a:r>
                </a:p>
              </p:txBody>
            </p:sp>
          </p:grpSp>
          <p:sp>
            <p:nvSpPr>
              <p:cNvPr id="34" name="Right Brace 33"/>
              <p:cNvSpPr/>
              <p:nvPr/>
            </p:nvSpPr>
            <p:spPr>
              <a:xfrm rot="5400000">
                <a:off x="4466218" y="8085335"/>
                <a:ext cx="189242" cy="1561716"/>
              </a:xfrm>
              <a:prstGeom prst="rightBrace">
                <a:avLst>
                  <a:gd name="adj1" fmla="val 31902"/>
                  <a:gd name="adj2" fmla="val 50000"/>
                </a:avLst>
              </a:prstGeom>
              <a:ln w="2857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2056102" y="7010400"/>
                <a:ext cx="40738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/>
                  <a:t>CTL</a:t>
                </a:r>
              </a:p>
            </p:txBody>
          </p:sp>
          <p:sp>
            <p:nvSpPr>
              <p:cNvPr id="36" name="Right Brace 35"/>
              <p:cNvSpPr/>
              <p:nvPr/>
            </p:nvSpPr>
            <p:spPr>
              <a:xfrm rot="16200000">
                <a:off x="2186719" y="7008323"/>
                <a:ext cx="150315" cy="657851"/>
              </a:xfrm>
              <a:prstGeom prst="rightBrace">
                <a:avLst>
                  <a:gd name="adj1" fmla="val 31902"/>
                  <a:gd name="adj2" fmla="val 50000"/>
                </a:avLst>
              </a:prstGeom>
              <a:ln w="2857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2918967" y="7011170"/>
                <a:ext cx="43383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/>
                  <a:t>CHF</a:t>
                </a:r>
              </a:p>
            </p:txBody>
          </p:sp>
          <p:sp>
            <p:nvSpPr>
              <p:cNvPr id="38" name="Right Brace 37"/>
              <p:cNvSpPr/>
              <p:nvPr/>
            </p:nvSpPr>
            <p:spPr>
              <a:xfrm rot="16200000">
                <a:off x="3062632" y="7008323"/>
                <a:ext cx="150315" cy="657851"/>
              </a:xfrm>
              <a:prstGeom prst="rightBrace">
                <a:avLst>
                  <a:gd name="adj1" fmla="val 31902"/>
                  <a:gd name="adj2" fmla="val 50000"/>
                </a:avLst>
              </a:prstGeom>
              <a:ln w="2857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3884902" y="7010400"/>
                <a:ext cx="40738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/>
                  <a:t>CTL</a:t>
                </a:r>
              </a:p>
            </p:txBody>
          </p:sp>
          <p:sp>
            <p:nvSpPr>
              <p:cNvPr id="40" name="Right Brace 39"/>
              <p:cNvSpPr/>
              <p:nvPr/>
            </p:nvSpPr>
            <p:spPr>
              <a:xfrm rot="16200000">
                <a:off x="4015519" y="7008323"/>
                <a:ext cx="150315" cy="657851"/>
              </a:xfrm>
              <a:prstGeom prst="rightBrace">
                <a:avLst>
                  <a:gd name="adj1" fmla="val 31902"/>
                  <a:gd name="adj2" fmla="val 50000"/>
                </a:avLst>
              </a:prstGeom>
              <a:ln w="2857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4747767" y="7011170"/>
                <a:ext cx="43383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/>
                  <a:t>CHF</a:t>
                </a:r>
              </a:p>
            </p:txBody>
          </p:sp>
          <p:sp>
            <p:nvSpPr>
              <p:cNvPr id="42" name="Right Brace 41"/>
              <p:cNvSpPr/>
              <p:nvPr/>
            </p:nvSpPr>
            <p:spPr>
              <a:xfrm rot="16200000">
                <a:off x="4891432" y="7008323"/>
                <a:ext cx="150315" cy="657851"/>
              </a:xfrm>
              <a:prstGeom prst="rightBrace">
                <a:avLst>
                  <a:gd name="adj1" fmla="val 31902"/>
                  <a:gd name="adj2" fmla="val 50000"/>
                </a:avLst>
              </a:prstGeom>
              <a:ln w="2857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43" name="Right Brace 42"/>
              <p:cNvSpPr/>
              <p:nvPr/>
            </p:nvSpPr>
            <p:spPr>
              <a:xfrm rot="5400000">
                <a:off x="2705921" y="8084460"/>
                <a:ext cx="189242" cy="1561716"/>
              </a:xfrm>
              <a:prstGeom prst="rightBrace">
                <a:avLst>
                  <a:gd name="adj1" fmla="val 31902"/>
                  <a:gd name="adj2" fmla="val 50000"/>
                </a:avLst>
              </a:prstGeom>
              <a:ln w="2857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838200" y="7866815"/>
                <a:ext cx="877163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/>
                  <a:t>Epac1</a:t>
                </a:r>
              </a:p>
              <a:p>
                <a:pPr algn="ctr"/>
                <a:r>
                  <a:rPr lang="en-US" sz="1200" b="1" dirty="0" smtClean="0"/>
                  <a:t>(~104 </a:t>
                </a:r>
                <a:r>
                  <a:rPr lang="en-US" sz="1200" b="1" dirty="0" err="1" smtClean="0"/>
                  <a:t>kDa</a:t>
                </a:r>
                <a:r>
                  <a:rPr lang="en-US" sz="1200" b="1" dirty="0" smtClean="0"/>
                  <a:t>)</a:t>
                </a:r>
                <a:endParaRPr lang="en-US" sz="1200" b="1" dirty="0"/>
              </a:p>
            </p:txBody>
          </p:sp>
          <p:sp>
            <p:nvSpPr>
              <p:cNvPr id="46" name="Right Arrow 45"/>
              <p:cNvSpPr/>
              <p:nvPr/>
            </p:nvSpPr>
            <p:spPr>
              <a:xfrm>
                <a:off x="1524000" y="7924800"/>
                <a:ext cx="304800" cy="205636"/>
              </a:xfrm>
              <a:prstGeom prst="rightArrow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217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4116" y="116137"/>
            <a:ext cx="3937611" cy="308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55442" y="128000"/>
            <a:ext cx="4083558" cy="308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48266" y="3352800"/>
            <a:ext cx="3838334" cy="3031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67374" y="3200400"/>
            <a:ext cx="3475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C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12095" y="3200400"/>
            <a:ext cx="3786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252042"/>
            <a:ext cx="3770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358038" y="261812"/>
            <a:ext cx="357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B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029200" y="8422203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Online Figure 3</a:t>
            </a:r>
            <a:endParaRPr lang="en-US" b="1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92242" y="3336758"/>
            <a:ext cx="3898128" cy="3032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787018" y="8305800"/>
            <a:ext cx="1633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Online Figure 4</a:t>
            </a:r>
            <a:endParaRPr lang="en-US" b="1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8506088"/>
              </p:ext>
            </p:extLst>
          </p:nvPr>
        </p:nvGraphicFramePr>
        <p:xfrm>
          <a:off x="3505200" y="3121729"/>
          <a:ext cx="3276598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4108"/>
                <a:gridCol w="286070"/>
                <a:gridCol w="286070"/>
                <a:gridCol w="286070"/>
                <a:gridCol w="286070"/>
                <a:gridCol w="286070"/>
                <a:gridCol w="286070"/>
                <a:gridCol w="28607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ysClr val="windowText" lastClr="000000"/>
                          </a:solidFill>
                        </a:rPr>
                        <a:t>          </a:t>
                      </a:r>
                      <a:r>
                        <a:rPr lang="en-US" sz="1050" b="1" dirty="0" smtClean="0">
                          <a:solidFill>
                            <a:sysClr val="windowText" lastClr="000000"/>
                          </a:solidFill>
                        </a:rPr>
                        <a:t>       Days </a:t>
                      </a:r>
                      <a:endParaRPr lang="en-US" sz="105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ysClr val="windowText" lastClr="000000"/>
                          </a:solidFill>
                        </a:rPr>
                        <a:t>0</a:t>
                      </a:r>
                      <a:endParaRPr lang="en-US" sz="11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  <a:endParaRPr lang="en-US" sz="11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ysClr val="windowText" lastClr="000000"/>
                          </a:solidFill>
                        </a:rPr>
                        <a:t>3</a:t>
                      </a:r>
                      <a:endParaRPr lang="en-US" sz="11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ysClr val="windowText" lastClr="000000"/>
                          </a:solidFill>
                        </a:rPr>
                        <a:t>4</a:t>
                      </a:r>
                      <a:endParaRPr lang="en-US" sz="11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ysClr val="windowText" lastClr="000000"/>
                          </a:solidFill>
                        </a:rPr>
                        <a:t>5</a:t>
                      </a:r>
                      <a:endParaRPr lang="en-US" sz="11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ysClr val="windowText" lastClr="000000"/>
                          </a:solidFill>
                        </a:rPr>
                        <a:t>10</a:t>
                      </a:r>
                      <a:endParaRPr lang="en-US" sz="11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ysClr val="windowText" lastClr="000000"/>
                          </a:solidFill>
                        </a:rPr>
                        <a:t>14</a:t>
                      </a:r>
                      <a:endParaRPr lang="en-US" sz="11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ysClr val="windowText" lastClr="000000"/>
                          </a:solidFill>
                        </a:rPr>
                        <a:t>MI + </a:t>
                      </a:r>
                      <a:r>
                        <a:rPr lang="en-US" sz="1100" b="1" dirty="0" err="1" smtClean="0">
                          <a:solidFill>
                            <a:sysClr val="windowText" lastClr="000000"/>
                          </a:solidFill>
                        </a:rPr>
                        <a:t>Veh</a:t>
                      </a:r>
                      <a:r>
                        <a:rPr lang="en-US" sz="1100" b="1" dirty="0" smtClean="0">
                          <a:solidFill>
                            <a:sysClr val="windowText" lastClr="000000"/>
                          </a:solidFill>
                        </a:rPr>
                        <a:t>-saline</a:t>
                      </a:r>
                      <a:endParaRPr lang="en-US" sz="11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ysClr val="windowText" lastClr="000000"/>
                          </a:solidFill>
                        </a:rPr>
                        <a:t>9</a:t>
                      </a:r>
                      <a:endParaRPr lang="en-US" sz="11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ysClr val="windowText" lastClr="000000"/>
                          </a:solidFill>
                        </a:rPr>
                        <a:t>8</a:t>
                      </a:r>
                      <a:endParaRPr lang="en-US" sz="11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ysClr val="windowText" lastClr="000000"/>
                          </a:solidFill>
                        </a:rPr>
                        <a:t>8</a:t>
                      </a:r>
                      <a:endParaRPr lang="en-US" sz="11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ysClr val="windowText" lastClr="000000"/>
                          </a:solidFill>
                        </a:rPr>
                        <a:t>6</a:t>
                      </a:r>
                      <a:endParaRPr lang="en-US" sz="11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ysClr val="windowText" lastClr="000000"/>
                          </a:solidFill>
                        </a:rPr>
                        <a:t>5</a:t>
                      </a:r>
                      <a:endParaRPr lang="en-US" sz="11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ysClr val="windowText" lastClr="000000"/>
                          </a:solidFill>
                        </a:rPr>
                        <a:t>5</a:t>
                      </a:r>
                      <a:endParaRPr lang="en-US" sz="11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ysClr val="windowText" lastClr="000000"/>
                          </a:solidFill>
                        </a:rPr>
                        <a:t>5</a:t>
                      </a:r>
                      <a:endParaRPr lang="en-US" sz="11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ysClr val="windowText" lastClr="000000"/>
                          </a:solidFill>
                        </a:rPr>
                        <a:t>MI + Sp-8-pCPT</a:t>
                      </a:r>
                      <a:endParaRPr lang="en-US" sz="11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ysClr val="windowText" lastClr="000000"/>
                          </a:solidFill>
                        </a:rPr>
                        <a:t>17</a:t>
                      </a:r>
                      <a:endParaRPr lang="en-US" sz="11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ysClr val="windowText" lastClr="000000"/>
                          </a:solidFill>
                        </a:rPr>
                        <a:t>16</a:t>
                      </a:r>
                      <a:endParaRPr lang="en-US" sz="11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ysClr val="windowText" lastClr="000000"/>
                          </a:solidFill>
                        </a:rPr>
                        <a:t>13</a:t>
                      </a:r>
                      <a:endParaRPr lang="en-US" sz="11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ysClr val="windowText" lastClr="000000"/>
                          </a:solidFill>
                        </a:rPr>
                        <a:t>13</a:t>
                      </a:r>
                      <a:endParaRPr lang="en-US" sz="11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ysClr val="windowText" lastClr="000000"/>
                          </a:solidFill>
                        </a:rPr>
                        <a:t>11</a:t>
                      </a:r>
                      <a:endParaRPr lang="en-US" sz="11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ysClr val="windowText" lastClr="000000"/>
                          </a:solidFill>
                        </a:rPr>
                        <a:t>11</a:t>
                      </a:r>
                      <a:endParaRPr lang="en-US" sz="11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ysClr val="windowText" lastClr="000000"/>
                          </a:solidFill>
                        </a:rPr>
                        <a:t>11</a:t>
                      </a:r>
                      <a:endParaRPr lang="en-US" sz="11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1651986"/>
              </p:ext>
            </p:extLst>
          </p:nvPr>
        </p:nvGraphicFramePr>
        <p:xfrm>
          <a:off x="76203" y="3109926"/>
          <a:ext cx="3276597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4107"/>
                <a:gridCol w="286070"/>
                <a:gridCol w="286070"/>
                <a:gridCol w="286070"/>
                <a:gridCol w="286070"/>
                <a:gridCol w="286070"/>
                <a:gridCol w="286070"/>
                <a:gridCol w="28607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ysClr val="windowText" lastClr="000000"/>
                          </a:solidFill>
                        </a:rPr>
                        <a:t>           </a:t>
                      </a:r>
                      <a:r>
                        <a:rPr lang="en-US" sz="1050" b="1" dirty="0" smtClean="0">
                          <a:solidFill>
                            <a:sysClr val="windowText" lastClr="000000"/>
                          </a:solidFill>
                        </a:rPr>
                        <a:t>       Days</a:t>
                      </a:r>
                      <a:endParaRPr lang="en-US" sz="105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ysClr val="windowText" lastClr="000000"/>
                          </a:solidFill>
                        </a:rPr>
                        <a:t>0</a:t>
                      </a:r>
                      <a:endParaRPr lang="en-US" sz="11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ysClr val="windowText" lastClr="000000"/>
                          </a:solidFill>
                        </a:rPr>
                        <a:t>1</a:t>
                      </a:r>
                      <a:endParaRPr lang="en-US" sz="11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  <a:endParaRPr lang="en-US" sz="11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ysClr val="windowText" lastClr="000000"/>
                          </a:solidFill>
                        </a:rPr>
                        <a:t>4</a:t>
                      </a:r>
                      <a:endParaRPr lang="en-US" sz="11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ysClr val="windowText" lastClr="000000"/>
                          </a:solidFill>
                        </a:rPr>
                        <a:t>5</a:t>
                      </a:r>
                      <a:endParaRPr lang="en-US" sz="11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ysClr val="windowText" lastClr="000000"/>
                          </a:solidFill>
                        </a:rPr>
                        <a:t>10</a:t>
                      </a:r>
                      <a:endParaRPr lang="en-US" sz="11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ysClr val="windowText" lastClr="000000"/>
                          </a:solidFill>
                        </a:rPr>
                        <a:t>14</a:t>
                      </a:r>
                      <a:endParaRPr lang="en-US" sz="11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ysClr val="windowText" lastClr="000000"/>
                          </a:solidFill>
                        </a:rPr>
                        <a:t>MI + </a:t>
                      </a:r>
                      <a:r>
                        <a:rPr lang="en-US" sz="1100" b="1" dirty="0" err="1" smtClean="0">
                          <a:solidFill>
                            <a:sysClr val="windowText" lastClr="000000"/>
                          </a:solidFill>
                        </a:rPr>
                        <a:t>Veh</a:t>
                      </a:r>
                      <a:r>
                        <a:rPr lang="en-US" sz="1100" b="1" dirty="0" smtClean="0">
                          <a:solidFill>
                            <a:sysClr val="windowText" lastClr="000000"/>
                          </a:solidFill>
                        </a:rPr>
                        <a:t>-corn oil</a:t>
                      </a:r>
                      <a:endParaRPr lang="en-US" sz="11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ysClr val="windowText" lastClr="000000"/>
                          </a:solidFill>
                        </a:rPr>
                        <a:t>10</a:t>
                      </a:r>
                      <a:endParaRPr lang="en-US" sz="11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10</a:t>
                      </a:r>
                      <a:endParaRPr lang="en-US" sz="1100" b="1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10</a:t>
                      </a:r>
                      <a:endParaRPr lang="en-US" sz="1100" b="1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9</a:t>
                      </a:r>
                      <a:endParaRPr lang="en-US" sz="1100" b="1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8</a:t>
                      </a:r>
                      <a:endParaRPr lang="en-US" sz="1100" b="1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8</a:t>
                      </a:r>
                      <a:endParaRPr lang="en-US" sz="1100" b="1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8</a:t>
                      </a:r>
                      <a:endParaRPr lang="en-US" sz="1100" b="1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ysClr val="windowText" lastClr="000000"/>
                          </a:solidFill>
                        </a:rPr>
                        <a:t>MI + ESI-09</a:t>
                      </a:r>
                      <a:endParaRPr lang="en-US" sz="11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ysClr val="windowText" lastClr="000000"/>
                          </a:solidFill>
                        </a:rPr>
                        <a:t>14</a:t>
                      </a:r>
                      <a:endParaRPr lang="en-US" sz="11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13</a:t>
                      </a:r>
                      <a:endParaRPr lang="en-US" sz="1100" b="1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13</a:t>
                      </a:r>
                      <a:endParaRPr lang="en-US" sz="1100" b="1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9</a:t>
                      </a:r>
                      <a:endParaRPr lang="en-US" sz="1100" b="1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8</a:t>
                      </a:r>
                      <a:endParaRPr lang="en-US" sz="1100" b="1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8</a:t>
                      </a:r>
                      <a:endParaRPr lang="en-US" sz="1100" b="1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8</a:t>
                      </a:r>
                      <a:endParaRPr lang="en-US" sz="1100" b="1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0" y="3161436"/>
            <a:ext cx="11302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/>
              <a:t>Groups </a:t>
            </a:r>
            <a:endParaRPr lang="en-US" sz="900" b="1" dirty="0" smtClean="0"/>
          </a:p>
          <a:p>
            <a:r>
              <a:rPr lang="en-US" sz="800" b="1" dirty="0" smtClean="0"/>
              <a:t>(no. of surviving mice)</a:t>
            </a:r>
            <a:endParaRPr lang="en-US" sz="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429000" y="3181955"/>
            <a:ext cx="11302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/>
              <a:t>Groups </a:t>
            </a:r>
          </a:p>
          <a:p>
            <a:r>
              <a:rPr lang="en-US" sz="800" b="1" dirty="0" smtClean="0"/>
              <a:t>(no. of surviving mice)</a:t>
            </a:r>
            <a:endParaRPr lang="en-US" sz="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6200" y="22860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517431" y="229555"/>
            <a:ext cx="314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7872" y="4572000"/>
            <a:ext cx="306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524644" y="4582859"/>
            <a:ext cx="330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</a:t>
            </a:r>
            <a:endParaRPr lang="en-US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4568" y="4708252"/>
            <a:ext cx="3633601" cy="2530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70137" y="4572000"/>
            <a:ext cx="3666503" cy="2692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93454"/>
            <a:ext cx="3431931" cy="2556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22" name="Picture 7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67840" y="295276"/>
            <a:ext cx="3466360" cy="2563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1364" y="228600"/>
            <a:ext cx="2689285" cy="210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8569" y="420155"/>
            <a:ext cx="2665569" cy="1917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38" name="Rectangle 66"/>
          <p:cNvSpPr>
            <a:spLocks noChangeArrowheads="1"/>
          </p:cNvSpPr>
          <p:nvPr/>
        </p:nvSpPr>
        <p:spPr bwMode="auto">
          <a:xfrm>
            <a:off x="2203960" y="7086600"/>
            <a:ext cx="126906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MI +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Veh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-corn oil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39" name="Oval 67"/>
          <p:cNvSpPr>
            <a:spLocks noChangeArrowheads="1"/>
          </p:cNvSpPr>
          <p:nvPr/>
        </p:nvSpPr>
        <p:spPr bwMode="auto">
          <a:xfrm>
            <a:off x="1942023" y="7156450"/>
            <a:ext cx="109537" cy="109538"/>
          </a:xfrm>
          <a:prstGeom prst="ellipse">
            <a:avLst/>
          </a:prstGeom>
          <a:solidFill>
            <a:srgbClr val="000000"/>
          </a:solidFill>
          <a:ln w="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3140" name="Rectangle 68"/>
          <p:cNvSpPr>
            <a:spLocks noChangeArrowheads="1"/>
          </p:cNvSpPr>
          <p:nvPr/>
        </p:nvSpPr>
        <p:spPr bwMode="auto">
          <a:xfrm>
            <a:off x="4078288" y="7083053"/>
            <a:ext cx="114813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MI +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Veh</a:t>
            </a:r>
            <a:r>
              <a:rPr lang="en-US" sz="1400" b="1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-saline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41" name="Rectangle 69"/>
          <p:cNvSpPr>
            <a:spLocks noChangeArrowheads="1"/>
          </p:cNvSpPr>
          <p:nvPr/>
        </p:nvSpPr>
        <p:spPr bwMode="auto">
          <a:xfrm>
            <a:off x="3816351" y="7152903"/>
            <a:ext cx="109537" cy="109538"/>
          </a:xfrm>
          <a:prstGeom prst="rect">
            <a:avLst/>
          </a:prstGeom>
          <a:solidFill>
            <a:srgbClr val="808080"/>
          </a:solidFill>
          <a:ln w="1">
            <a:solidFill>
              <a:srgbClr val="80808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pic>
        <p:nvPicPr>
          <p:cNvPr id="3151" name="Picture 7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39419" y="330202"/>
            <a:ext cx="2619165" cy="2010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52" name="Picture 8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21858" y="2569136"/>
            <a:ext cx="2760132" cy="2076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53" name="Picture 8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32725" y="2644293"/>
            <a:ext cx="2808593" cy="200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54" name="Picture 8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24837" y="2720557"/>
            <a:ext cx="2735362" cy="1928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55" name="Picture 8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-76200" y="4843022"/>
            <a:ext cx="2808593" cy="2051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56" name="Picture 8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252029" y="4843023"/>
            <a:ext cx="2685824" cy="2051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57" name="Picture 85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451605" y="4843022"/>
            <a:ext cx="2808593" cy="2051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5" name="TextBox 84"/>
          <p:cNvSpPr txBox="1"/>
          <p:nvPr/>
        </p:nvSpPr>
        <p:spPr>
          <a:xfrm>
            <a:off x="5068283" y="8610600"/>
            <a:ext cx="1633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Online Figure 5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129" y="158213"/>
            <a:ext cx="3770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</a:t>
            </a:r>
            <a:endParaRPr lang="en-US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381307" y="155993"/>
            <a:ext cx="357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B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656357" y="152400"/>
            <a:ext cx="3475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</a:t>
            </a:r>
            <a:endParaRPr lang="en-US" sz="2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0" y="2429663"/>
            <a:ext cx="3786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D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383533" y="2434103"/>
            <a:ext cx="3347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E</a:t>
            </a:r>
            <a:endParaRPr lang="en-US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680975" y="2436348"/>
            <a:ext cx="325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F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6232" y="4602473"/>
            <a:ext cx="3807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G</a:t>
            </a:r>
            <a:endParaRPr lang="en-US" sz="2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2346546" y="4606913"/>
            <a:ext cx="3788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H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733348" y="4619268"/>
            <a:ext cx="26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I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25"/>
          <p:cNvGrpSpPr/>
          <p:nvPr/>
        </p:nvGrpSpPr>
        <p:grpSpPr>
          <a:xfrm>
            <a:off x="839314" y="609600"/>
            <a:ext cx="5254525" cy="1318875"/>
            <a:chOff x="244514" y="143063"/>
            <a:chExt cx="5254524" cy="1318875"/>
          </a:xfrm>
        </p:grpSpPr>
        <p:pic>
          <p:nvPicPr>
            <p:cNvPr id="14" name="Picture 14" descr="C:\Users\Administrator\Dropbox\Mouse-Epac\WB-MI mouse\2016_12_23_WB Epac\IMG_0002.tif"/>
            <p:cNvPicPr>
              <a:picLocks noChangeAspect="1" noChangeArrowheads="1"/>
            </p:cNvPicPr>
            <p:nvPr/>
          </p:nvPicPr>
          <p:blipFill rotWithShape="1">
            <a:blip r:embed="rId2">
              <a:extLst/>
            </a:blip>
            <a:srcRect l="10833" t="30925" r="15274" b="63944"/>
            <a:stretch/>
          </p:blipFill>
          <p:spPr bwMode="auto">
            <a:xfrm>
              <a:off x="1030729" y="717375"/>
              <a:ext cx="3671910" cy="280668"/>
            </a:xfrm>
            <a:prstGeom prst="rect">
              <a:avLst/>
            </a:prstGeom>
            <a:noFill/>
            <a:ln w="19050" cmpd="sng">
              <a:solidFill>
                <a:srgbClr val="000000"/>
              </a:solidFill>
            </a:ln>
          </p:spPr>
        </p:pic>
        <p:pic>
          <p:nvPicPr>
            <p:cNvPr id="15" name="Picture 14" descr="IMG_0001.tif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0" t="21754" r="27131" b="70781"/>
            <a:stretch/>
          </p:blipFill>
          <p:spPr>
            <a:xfrm>
              <a:off x="1030729" y="1106285"/>
              <a:ext cx="3671923" cy="339975"/>
            </a:xfrm>
            <a:prstGeom prst="rect">
              <a:avLst/>
            </a:prstGeom>
            <a:ln w="19050" cmpd="sng">
              <a:solidFill>
                <a:srgbClr val="000000"/>
              </a:solidFill>
            </a:ln>
          </p:spPr>
        </p:pic>
        <p:grpSp>
          <p:nvGrpSpPr>
            <p:cNvPr id="16" name="Group 7"/>
            <p:cNvGrpSpPr/>
            <p:nvPr/>
          </p:nvGrpSpPr>
          <p:grpSpPr>
            <a:xfrm>
              <a:off x="4691305" y="710386"/>
              <a:ext cx="807733" cy="751552"/>
              <a:chOff x="8751969" y="560471"/>
              <a:chExt cx="807733" cy="751552"/>
            </a:xfrm>
          </p:grpSpPr>
          <p:sp>
            <p:nvSpPr>
              <p:cNvPr id="25" name="TextBox 24"/>
              <p:cNvSpPr txBox="1"/>
              <p:nvPr/>
            </p:nvSpPr>
            <p:spPr>
              <a:xfrm>
                <a:off x="8771120" y="560471"/>
                <a:ext cx="68600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Epac1</a:t>
                </a:r>
                <a:endParaRPr lang="en-US" sz="1600" b="1" dirty="0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8751969" y="973469"/>
                <a:ext cx="807733" cy="33855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sz="1600" b="1" dirty="0" smtClean="0"/>
                  <a:t>GAPDH</a:t>
                </a:r>
                <a:endParaRPr lang="en-US" sz="1600" b="1" dirty="0"/>
              </a:p>
            </p:txBody>
          </p:sp>
        </p:grpSp>
        <p:grpSp>
          <p:nvGrpSpPr>
            <p:cNvPr id="17" name="Group 4"/>
            <p:cNvGrpSpPr/>
            <p:nvPr/>
          </p:nvGrpSpPr>
          <p:grpSpPr>
            <a:xfrm>
              <a:off x="244514" y="685101"/>
              <a:ext cx="786218" cy="724545"/>
              <a:chOff x="-4113468" y="561606"/>
              <a:chExt cx="786218" cy="724545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-4041365" y="978374"/>
                <a:ext cx="69522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36 </a:t>
                </a:r>
                <a:r>
                  <a:rPr lang="en-US" sz="1400" b="1" dirty="0" err="1" smtClean="0"/>
                  <a:t>kDa</a:t>
                </a:r>
                <a:endParaRPr lang="en-US" sz="1400" b="1" dirty="0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-4113468" y="561606"/>
                <a:ext cx="78621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104 </a:t>
                </a:r>
                <a:r>
                  <a:rPr lang="en-US" sz="1400" b="1" dirty="0" err="1" smtClean="0"/>
                  <a:t>kDa</a:t>
                </a:r>
                <a:endParaRPr lang="en-US" sz="1400" b="1" dirty="0"/>
              </a:p>
            </p:txBody>
          </p:sp>
        </p:grpSp>
        <p:grpSp>
          <p:nvGrpSpPr>
            <p:cNvPr id="18" name="Group 20"/>
            <p:cNvGrpSpPr/>
            <p:nvPr/>
          </p:nvGrpSpPr>
          <p:grpSpPr>
            <a:xfrm>
              <a:off x="1246992" y="143063"/>
              <a:ext cx="3458514" cy="478920"/>
              <a:chOff x="1246992" y="52357"/>
              <a:chExt cx="3458514" cy="478920"/>
            </a:xfrm>
          </p:grpSpPr>
          <p:sp>
            <p:nvSpPr>
              <p:cNvPr id="19" name="Right Brace 18"/>
              <p:cNvSpPr/>
              <p:nvPr/>
            </p:nvSpPr>
            <p:spPr>
              <a:xfrm rot="16200000">
                <a:off x="1661651" y="-35962"/>
                <a:ext cx="152580" cy="981897"/>
              </a:xfrm>
              <a:prstGeom prst="rightBrace">
                <a:avLst>
                  <a:gd name="adj1" fmla="val 44047"/>
                  <a:gd name="adj2" fmla="val 50000"/>
                </a:avLst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</p:txBody>
          </p:sp>
          <p:sp>
            <p:nvSpPr>
              <p:cNvPr id="20" name="Right Brace 19"/>
              <p:cNvSpPr/>
              <p:nvPr/>
            </p:nvSpPr>
            <p:spPr>
              <a:xfrm rot="16200000">
                <a:off x="2834826" y="-38328"/>
                <a:ext cx="152580" cy="981897"/>
              </a:xfrm>
              <a:prstGeom prst="rightBrace">
                <a:avLst>
                  <a:gd name="adj1" fmla="val 44047"/>
                  <a:gd name="adj2" fmla="val 50000"/>
                </a:avLst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</p:txBody>
          </p:sp>
          <p:sp>
            <p:nvSpPr>
              <p:cNvPr id="21" name="Right Brace 20"/>
              <p:cNvSpPr/>
              <p:nvPr/>
            </p:nvSpPr>
            <p:spPr>
              <a:xfrm rot="16200000">
                <a:off x="3999427" y="-38352"/>
                <a:ext cx="152580" cy="981897"/>
              </a:xfrm>
              <a:prstGeom prst="rightBrace">
                <a:avLst>
                  <a:gd name="adj1" fmla="val 44047"/>
                  <a:gd name="adj2" fmla="val 50000"/>
                </a:avLst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1402500" y="52357"/>
                <a:ext cx="330300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latin typeface="Calibri"/>
                    <a:cs typeface="Calibri"/>
                  </a:rPr>
                  <a:t>Sham             MI + </a:t>
                </a:r>
                <a:r>
                  <a:rPr lang="en-US" sz="1600" b="1" dirty="0" err="1" smtClean="0">
                    <a:latin typeface="Calibri"/>
                    <a:cs typeface="Calibri"/>
                  </a:rPr>
                  <a:t>Veh</a:t>
                </a:r>
                <a:r>
                  <a:rPr lang="en-US" sz="1600" b="1" dirty="0" smtClean="0">
                    <a:latin typeface="Calibri"/>
                    <a:cs typeface="Calibri"/>
                  </a:rPr>
                  <a:t>       MI + ESI-09</a:t>
                </a:r>
                <a:endParaRPr lang="en-US" sz="1600" b="1" dirty="0">
                  <a:latin typeface="Calibri"/>
                  <a:cs typeface="Calibri"/>
                </a:endParaRPr>
              </a:p>
            </p:txBody>
          </p:sp>
        </p:grpSp>
      </p:grpSp>
      <p:sp>
        <p:nvSpPr>
          <p:cNvPr id="32" name="TextBox 31"/>
          <p:cNvSpPr txBox="1"/>
          <p:nvPr/>
        </p:nvSpPr>
        <p:spPr>
          <a:xfrm>
            <a:off x="4786968" y="8305800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Online Figure 6</a:t>
            </a:r>
            <a:endParaRPr lang="en-US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609600" y="540603"/>
            <a:ext cx="3770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</a:t>
            </a:r>
          </a:p>
          <a:p>
            <a:endParaRPr lang="en-US" sz="24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578604" y="2286000"/>
            <a:ext cx="3571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B</a:t>
            </a:r>
          </a:p>
          <a:p>
            <a:endParaRPr lang="en-US" sz="24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41450" y="2214563"/>
            <a:ext cx="3816350" cy="334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77404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34 AT9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755" y="3734445"/>
            <a:ext cx="2038951" cy="1523355"/>
          </a:xfrm>
          <a:prstGeom prst="rect">
            <a:avLst/>
          </a:prstGeom>
          <a:ln w="19050" cmpd="sng">
            <a:solidFill>
              <a:schemeClr val="tx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261684" y="42672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MI + ESI-09</a:t>
            </a:r>
            <a:endParaRPr lang="en-US" b="1" dirty="0"/>
          </a:p>
        </p:txBody>
      </p:sp>
      <p:pic>
        <p:nvPicPr>
          <p:cNvPr id="5" name="Picture 4" descr="e34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1386" y="3733800"/>
            <a:ext cx="2039814" cy="1524000"/>
          </a:xfrm>
          <a:prstGeom prst="rect">
            <a:avLst/>
          </a:prstGeom>
          <a:ln w="19050" cmpd="sng"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2895600" y="4837952"/>
            <a:ext cx="747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0.2 mm</a:t>
            </a:r>
            <a:endParaRPr lang="en-US" sz="1400" b="1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3032830" y="5182244"/>
            <a:ext cx="615950" cy="0"/>
          </a:xfrm>
          <a:prstGeom prst="line">
            <a:avLst/>
          </a:prstGeom>
          <a:ln w="5715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5138295" y="4862033"/>
            <a:ext cx="642463" cy="311025"/>
            <a:chOff x="4049457" y="5285551"/>
            <a:chExt cx="642463" cy="311025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4049457" y="5595327"/>
              <a:ext cx="642463" cy="1249"/>
            </a:xfrm>
            <a:prstGeom prst="line">
              <a:avLst/>
            </a:prstGeom>
            <a:ln w="762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4054610" y="5285551"/>
              <a:ext cx="6083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/>
                <a:t>1 mm</a:t>
              </a:r>
              <a:endParaRPr lang="en-US" sz="1400" b="1" dirty="0"/>
            </a:p>
          </p:txBody>
        </p:sp>
      </p:grp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8049" y="5641399"/>
            <a:ext cx="3110741" cy="2861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55498" y="5435314"/>
            <a:ext cx="3171657" cy="3077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4787018" y="8774668"/>
            <a:ext cx="1633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Online Figure 7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28600" y="5410200"/>
            <a:ext cx="3571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B</a:t>
            </a:r>
          </a:p>
          <a:p>
            <a:endParaRPr lang="en-US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452811" y="5410200"/>
            <a:ext cx="3481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</a:t>
            </a:r>
          </a:p>
          <a:p>
            <a:endParaRPr lang="en-US" sz="2400" b="1" dirty="0"/>
          </a:p>
        </p:txBody>
      </p:sp>
      <p:sp>
        <p:nvSpPr>
          <p:cNvPr id="20" name="矩形 6"/>
          <p:cNvSpPr/>
          <p:nvPr/>
        </p:nvSpPr>
        <p:spPr>
          <a:xfrm>
            <a:off x="1798425" y="188761"/>
            <a:ext cx="16681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kern="0" dirty="0" err="1" smtClean="0">
                <a:solidFill>
                  <a:prstClr val="black"/>
                </a:solidFill>
                <a:latin typeface="Calibri"/>
              </a:rPr>
              <a:t>Atrial</a:t>
            </a:r>
            <a:r>
              <a:rPr lang="en-US" sz="1600" b="1" kern="0" dirty="0" smtClean="0">
                <a:solidFill>
                  <a:prstClr val="black"/>
                </a:solidFill>
                <a:latin typeface="Calibri"/>
              </a:rPr>
              <a:t> sections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1" name="矩形 6"/>
          <p:cNvSpPr/>
          <p:nvPr/>
        </p:nvSpPr>
        <p:spPr>
          <a:xfrm>
            <a:off x="3703425" y="188761"/>
            <a:ext cx="1981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kern="0" dirty="0" smtClean="0">
                <a:solidFill>
                  <a:prstClr val="black"/>
                </a:solidFill>
                <a:latin typeface="Calibri"/>
              </a:rPr>
              <a:t>Ventricular sections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2944" y="987885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Sham</a:t>
            </a:r>
            <a:endParaRPr lang="en-US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304800" y="2664285"/>
            <a:ext cx="1389743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MI + </a:t>
            </a:r>
            <a:r>
              <a:rPr lang="en-US" b="1" dirty="0" err="1" smtClean="0"/>
              <a:t>Veh</a:t>
            </a:r>
            <a:endParaRPr 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152400" y="0"/>
            <a:ext cx="3770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</a:t>
            </a:r>
          </a:p>
          <a:p>
            <a:endParaRPr lang="en-US" sz="2400" b="1" dirty="0"/>
          </a:p>
        </p:txBody>
      </p:sp>
      <p:pic>
        <p:nvPicPr>
          <p:cNvPr id="25" name="Picture 24" descr="e25 AT8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395" y="542040"/>
            <a:ext cx="2028614" cy="1515631"/>
          </a:xfrm>
          <a:prstGeom prst="rect">
            <a:avLst/>
          </a:prstGeom>
          <a:ln w="19050" cmpd="sng">
            <a:solidFill>
              <a:schemeClr val="tx1"/>
            </a:solidFill>
          </a:ln>
        </p:spPr>
      </p:pic>
      <p:pic>
        <p:nvPicPr>
          <p:cNvPr id="26" name="Picture 25" descr="E25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2144" y="542040"/>
            <a:ext cx="2028614" cy="1515631"/>
          </a:xfrm>
          <a:prstGeom prst="rect">
            <a:avLst/>
          </a:prstGeom>
          <a:ln w="19050" cmpd="sng">
            <a:solidFill>
              <a:srgbClr val="000000"/>
            </a:solidFill>
          </a:ln>
        </p:spPr>
      </p:pic>
      <p:pic>
        <p:nvPicPr>
          <p:cNvPr id="27" name="Picture 26" descr="E20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1386" y="2138099"/>
            <a:ext cx="2033793" cy="1519501"/>
          </a:xfrm>
          <a:prstGeom prst="rect">
            <a:avLst/>
          </a:prstGeom>
          <a:ln w="19050" cmpd="sng">
            <a:solidFill>
              <a:srgbClr val="000000"/>
            </a:solidFill>
          </a:ln>
        </p:spPr>
      </p:pic>
      <p:pic>
        <p:nvPicPr>
          <p:cNvPr id="28" name="Picture 27" descr="e11 AT9.jp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6913" y="2138099"/>
            <a:ext cx="2033793" cy="1519501"/>
          </a:xfrm>
          <a:prstGeom prst="rect">
            <a:avLst/>
          </a:prstGeom>
          <a:ln w="19050" cmpd="sng">
            <a:solidFill>
              <a:srgbClr val="0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4148" y="326969"/>
            <a:ext cx="2795969" cy="2226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8219" y="2581663"/>
            <a:ext cx="2932118" cy="2072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63646" y="4702493"/>
            <a:ext cx="2796875" cy="2091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82151" y="4759418"/>
            <a:ext cx="2770849" cy="2029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56157" y="4663677"/>
            <a:ext cx="2816707" cy="212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1"/>
          <p:cNvGrpSpPr/>
          <p:nvPr/>
        </p:nvGrpSpPr>
        <p:grpSpPr>
          <a:xfrm>
            <a:off x="2202612" y="7010400"/>
            <a:ext cx="668292" cy="215444"/>
            <a:chOff x="1565505" y="8077200"/>
            <a:chExt cx="668292" cy="215444"/>
          </a:xfrm>
        </p:grpSpPr>
        <p:sp>
          <p:nvSpPr>
            <p:cNvPr id="4204" name="Rectangle 108"/>
            <p:cNvSpPr>
              <a:spLocks noChangeArrowheads="1"/>
            </p:cNvSpPr>
            <p:nvPr/>
          </p:nvSpPr>
          <p:spPr bwMode="auto">
            <a:xfrm>
              <a:off x="1817918" y="8077200"/>
              <a:ext cx="415879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Sham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05" name="Oval 109"/>
            <p:cNvSpPr>
              <a:spLocks noChangeArrowheads="1"/>
            </p:cNvSpPr>
            <p:nvPr/>
          </p:nvSpPr>
          <p:spPr bwMode="auto">
            <a:xfrm>
              <a:off x="1565505" y="8154988"/>
              <a:ext cx="92075" cy="90488"/>
            </a:xfrm>
            <a:prstGeom prst="ellipse">
              <a:avLst/>
            </a:prstGeom>
            <a:solidFill>
              <a:srgbClr val="000000"/>
            </a:solidFill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038958" y="7010400"/>
            <a:ext cx="910029" cy="215444"/>
            <a:chOff x="1565505" y="8285163"/>
            <a:chExt cx="910029" cy="215444"/>
          </a:xfrm>
        </p:grpSpPr>
        <p:sp>
          <p:nvSpPr>
            <p:cNvPr id="4206" name="Rectangle 110"/>
            <p:cNvSpPr>
              <a:spLocks noChangeArrowheads="1"/>
            </p:cNvSpPr>
            <p:nvPr/>
          </p:nvSpPr>
          <p:spPr bwMode="auto">
            <a:xfrm>
              <a:off x="1817918" y="8285163"/>
              <a:ext cx="657616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MI + </a:t>
              </a:r>
              <a:r>
                <a:rPr kumimoji="0" lang="en-US" sz="14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Veh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07" name="Rectangle 111"/>
            <p:cNvSpPr>
              <a:spLocks noChangeArrowheads="1"/>
            </p:cNvSpPr>
            <p:nvPr/>
          </p:nvSpPr>
          <p:spPr bwMode="auto">
            <a:xfrm>
              <a:off x="1565505" y="8362950"/>
              <a:ext cx="92075" cy="90488"/>
            </a:xfrm>
            <a:prstGeom prst="rect">
              <a:avLst/>
            </a:prstGeom>
            <a:solidFill>
              <a:srgbClr val="FF0000"/>
            </a:solidFill>
            <a:ln w="1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055710" y="7010400"/>
            <a:ext cx="1093769" cy="215444"/>
            <a:chOff x="1555980" y="8493125"/>
            <a:chExt cx="1093769" cy="215444"/>
          </a:xfrm>
        </p:grpSpPr>
        <p:sp>
          <p:nvSpPr>
            <p:cNvPr id="4208" name="Rectangle 112"/>
            <p:cNvSpPr>
              <a:spLocks noChangeArrowheads="1"/>
            </p:cNvSpPr>
            <p:nvPr/>
          </p:nvSpPr>
          <p:spPr bwMode="auto">
            <a:xfrm>
              <a:off x="1817918" y="8493125"/>
              <a:ext cx="831831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MI + ESI-09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09" name="Freeform 113"/>
            <p:cNvSpPr>
              <a:spLocks/>
            </p:cNvSpPr>
            <p:nvPr/>
          </p:nvSpPr>
          <p:spPr bwMode="auto">
            <a:xfrm>
              <a:off x="1555980" y="8561387"/>
              <a:ext cx="109538" cy="107950"/>
            </a:xfrm>
            <a:custGeom>
              <a:avLst/>
              <a:gdLst/>
              <a:ahLst/>
              <a:cxnLst>
                <a:cxn ang="0">
                  <a:pos x="0" y="68"/>
                </a:cxn>
                <a:cxn ang="0">
                  <a:pos x="69" y="68"/>
                </a:cxn>
                <a:cxn ang="0">
                  <a:pos x="35" y="0"/>
                </a:cxn>
                <a:cxn ang="0">
                  <a:pos x="0" y="68"/>
                </a:cxn>
              </a:cxnLst>
              <a:rect l="0" t="0" r="r" b="b"/>
              <a:pathLst>
                <a:path w="69" h="68">
                  <a:moveTo>
                    <a:pt x="0" y="68"/>
                  </a:moveTo>
                  <a:lnTo>
                    <a:pt x="69" y="68"/>
                  </a:lnTo>
                  <a:lnTo>
                    <a:pt x="35" y="0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00C000"/>
            </a:solidFill>
            <a:ln w="1">
              <a:solidFill>
                <a:srgbClr val="00C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6129" y="158213"/>
            <a:ext cx="3770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</a:t>
            </a:r>
            <a:endParaRPr lang="en-US" sz="24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2381307" y="155993"/>
            <a:ext cx="357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B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656357" y="152400"/>
            <a:ext cx="3475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</a:t>
            </a:r>
            <a:endParaRPr lang="en-US" sz="24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0" y="2429663"/>
            <a:ext cx="3786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D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383533" y="2434103"/>
            <a:ext cx="3347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E</a:t>
            </a:r>
            <a:endParaRPr lang="en-US" sz="24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4680975" y="2436348"/>
            <a:ext cx="325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F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6232" y="4602473"/>
            <a:ext cx="3807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G</a:t>
            </a:r>
            <a:endParaRPr lang="en-US" sz="24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2346546" y="4606913"/>
            <a:ext cx="3788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H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733348" y="4619268"/>
            <a:ext cx="26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I</a:t>
            </a:r>
            <a:endParaRPr lang="en-US" sz="24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5071870" y="8546068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Online Figure 8</a:t>
            </a:r>
            <a:endParaRPr lang="en-US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62578" y="494516"/>
            <a:ext cx="2786948" cy="205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474192" y="490745"/>
            <a:ext cx="2786947" cy="2083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-76200" y="2639649"/>
            <a:ext cx="2837881" cy="2008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502785" y="2588715"/>
            <a:ext cx="2812415" cy="205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23083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Box 61"/>
          <p:cNvSpPr txBox="1"/>
          <p:nvPr/>
        </p:nvSpPr>
        <p:spPr>
          <a:xfrm rot="5400000">
            <a:off x="-695542" y="8048347"/>
            <a:ext cx="1791196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Online Figure 9</a:t>
            </a:r>
            <a:endParaRPr lang="en-US" sz="2000" b="1" dirty="0"/>
          </a:p>
        </p:txBody>
      </p:sp>
      <p:grpSp>
        <p:nvGrpSpPr>
          <p:cNvPr id="93" name="Group 92"/>
          <p:cNvGrpSpPr/>
          <p:nvPr/>
        </p:nvGrpSpPr>
        <p:grpSpPr>
          <a:xfrm>
            <a:off x="290236" y="-76200"/>
            <a:ext cx="6516215" cy="9270337"/>
            <a:chOff x="290236" y="-76200"/>
            <a:chExt cx="6516215" cy="9270337"/>
          </a:xfrm>
        </p:grpSpPr>
        <p:sp>
          <p:nvSpPr>
            <p:cNvPr id="3" name="Arc 2"/>
            <p:cNvSpPr/>
            <p:nvPr/>
          </p:nvSpPr>
          <p:spPr>
            <a:xfrm rot="5400000">
              <a:off x="-1488284" y="3251515"/>
              <a:ext cx="9143999" cy="2488570"/>
            </a:xfrm>
            <a:prstGeom prst="arc">
              <a:avLst>
                <a:gd name="adj1" fmla="val 11079849"/>
                <a:gd name="adj2" fmla="val 21318469"/>
              </a:avLst>
            </a:prstGeom>
            <a:ln>
              <a:solidFill>
                <a:srgbClr val="00009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Freeform 3"/>
            <p:cNvSpPr/>
            <p:nvPr/>
          </p:nvSpPr>
          <p:spPr>
            <a:xfrm rot="5400000">
              <a:off x="3729528" y="2786284"/>
              <a:ext cx="982903" cy="933476"/>
            </a:xfrm>
            <a:custGeom>
              <a:avLst/>
              <a:gdLst>
                <a:gd name="connsiteX0" fmla="*/ 20180 w 747460"/>
                <a:gd name="connsiteY0" fmla="*/ 0 h 1017785"/>
                <a:gd name="connsiteX1" fmla="*/ 289278 w 747460"/>
                <a:gd name="connsiteY1" fmla="*/ 85325 h 1017785"/>
                <a:gd name="connsiteX2" fmla="*/ 292559 w 747460"/>
                <a:gd name="connsiteY2" fmla="*/ 150959 h 1017785"/>
                <a:gd name="connsiteX3" fmla="*/ 95658 w 747460"/>
                <a:gd name="connsiteY3" fmla="*/ 144396 h 1017785"/>
                <a:gd name="connsiteX4" fmla="*/ 85813 w 747460"/>
                <a:gd name="connsiteY4" fmla="*/ 685882 h 1017785"/>
                <a:gd name="connsiteX5" fmla="*/ 200672 w 747460"/>
                <a:gd name="connsiteY5" fmla="*/ 679318 h 1017785"/>
                <a:gd name="connsiteX6" fmla="*/ 174419 w 747460"/>
                <a:gd name="connsiteY6" fmla="*/ 249411 h 1017785"/>
                <a:gd name="connsiteX7" fmla="*/ 295841 w 747460"/>
                <a:gd name="connsiteY7" fmla="*/ 226439 h 1017785"/>
                <a:gd name="connsiteX8" fmla="*/ 295841 w 747460"/>
                <a:gd name="connsiteY8" fmla="*/ 666191 h 1017785"/>
                <a:gd name="connsiteX9" fmla="*/ 417263 w 747460"/>
                <a:gd name="connsiteY9" fmla="*/ 649783 h 1017785"/>
                <a:gd name="connsiteX10" fmla="*/ 391010 w 747460"/>
                <a:gd name="connsiteY10" fmla="*/ 242848 h 1017785"/>
                <a:gd name="connsiteX11" fmla="*/ 518996 w 747460"/>
                <a:gd name="connsiteY11" fmla="*/ 242848 h 1017785"/>
                <a:gd name="connsiteX12" fmla="*/ 499305 w 747460"/>
                <a:gd name="connsiteY12" fmla="*/ 751516 h 1017785"/>
                <a:gd name="connsiteX13" fmla="*/ 289278 w 747460"/>
                <a:gd name="connsiteY13" fmla="*/ 807306 h 1017785"/>
                <a:gd name="connsiteX14" fmla="*/ 230207 w 747460"/>
                <a:gd name="connsiteY14" fmla="*/ 876222 h 1017785"/>
                <a:gd name="connsiteX15" fmla="*/ 295841 w 747460"/>
                <a:gd name="connsiteY15" fmla="*/ 928730 h 1017785"/>
                <a:gd name="connsiteX16" fmla="*/ 541967 w 747460"/>
                <a:gd name="connsiteY16" fmla="*/ 909040 h 1017785"/>
                <a:gd name="connsiteX17" fmla="*/ 627291 w 747460"/>
                <a:gd name="connsiteY17" fmla="*/ 685882 h 1017785"/>
                <a:gd name="connsiteX18" fmla="*/ 607601 w 747460"/>
                <a:gd name="connsiteY18" fmla="*/ 246130 h 1017785"/>
                <a:gd name="connsiteX19" fmla="*/ 742150 w 747460"/>
                <a:gd name="connsiteY19" fmla="*/ 242848 h 1017785"/>
                <a:gd name="connsiteX20" fmla="*/ 715897 w 747460"/>
                <a:gd name="connsiteY20" fmla="*/ 643219 h 1017785"/>
                <a:gd name="connsiteX21" fmla="*/ 673235 w 747460"/>
                <a:gd name="connsiteY21" fmla="*/ 938575 h 1017785"/>
                <a:gd name="connsiteX22" fmla="*/ 276151 w 747460"/>
                <a:gd name="connsiteY22" fmla="*/ 1017337 h 1017785"/>
                <a:gd name="connsiteX23" fmla="*/ 128475 w 747460"/>
                <a:gd name="connsiteY23" fmla="*/ 915603 h 1017785"/>
                <a:gd name="connsiteX24" fmla="*/ 16898 w 747460"/>
                <a:gd name="connsiteY24" fmla="*/ 938575 h 1017785"/>
                <a:gd name="connsiteX25" fmla="*/ 490 w 747460"/>
                <a:gd name="connsiteY25" fmla="*/ 1007491 h 1017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47460" h="1017785">
                  <a:moveTo>
                    <a:pt x="20180" y="0"/>
                  </a:moveTo>
                  <a:cubicBezTo>
                    <a:pt x="132031" y="30082"/>
                    <a:pt x="243882" y="60165"/>
                    <a:pt x="289278" y="85325"/>
                  </a:cubicBezTo>
                  <a:cubicBezTo>
                    <a:pt x="334674" y="110485"/>
                    <a:pt x="324829" y="141114"/>
                    <a:pt x="292559" y="150959"/>
                  </a:cubicBezTo>
                  <a:cubicBezTo>
                    <a:pt x="260289" y="160804"/>
                    <a:pt x="130116" y="55242"/>
                    <a:pt x="95658" y="144396"/>
                  </a:cubicBezTo>
                  <a:cubicBezTo>
                    <a:pt x="61200" y="233550"/>
                    <a:pt x="68311" y="596728"/>
                    <a:pt x="85813" y="685882"/>
                  </a:cubicBezTo>
                  <a:cubicBezTo>
                    <a:pt x="103315" y="775036"/>
                    <a:pt x="185904" y="752063"/>
                    <a:pt x="200672" y="679318"/>
                  </a:cubicBezTo>
                  <a:cubicBezTo>
                    <a:pt x="215440" y="606573"/>
                    <a:pt x="158558" y="324891"/>
                    <a:pt x="174419" y="249411"/>
                  </a:cubicBezTo>
                  <a:cubicBezTo>
                    <a:pt x="190280" y="173931"/>
                    <a:pt x="275604" y="156976"/>
                    <a:pt x="295841" y="226439"/>
                  </a:cubicBezTo>
                  <a:cubicBezTo>
                    <a:pt x="316078" y="295902"/>
                    <a:pt x="275604" y="595634"/>
                    <a:pt x="295841" y="666191"/>
                  </a:cubicBezTo>
                  <a:cubicBezTo>
                    <a:pt x="316078" y="736748"/>
                    <a:pt x="401402" y="720340"/>
                    <a:pt x="417263" y="649783"/>
                  </a:cubicBezTo>
                  <a:cubicBezTo>
                    <a:pt x="433124" y="579226"/>
                    <a:pt x="374055" y="310670"/>
                    <a:pt x="391010" y="242848"/>
                  </a:cubicBezTo>
                  <a:cubicBezTo>
                    <a:pt x="407965" y="175026"/>
                    <a:pt x="500947" y="158070"/>
                    <a:pt x="518996" y="242848"/>
                  </a:cubicBezTo>
                  <a:cubicBezTo>
                    <a:pt x="537045" y="327626"/>
                    <a:pt x="537591" y="657440"/>
                    <a:pt x="499305" y="751516"/>
                  </a:cubicBezTo>
                  <a:cubicBezTo>
                    <a:pt x="461019" y="845592"/>
                    <a:pt x="334128" y="786522"/>
                    <a:pt x="289278" y="807306"/>
                  </a:cubicBezTo>
                  <a:cubicBezTo>
                    <a:pt x="244428" y="828090"/>
                    <a:pt x="229113" y="855985"/>
                    <a:pt x="230207" y="876222"/>
                  </a:cubicBezTo>
                  <a:cubicBezTo>
                    <a:pt x="231301" y="896459"/>
                    <a:pt x="243881" y="923260"/>
                    <a:pt x="295841" y="928730"/>
                  </a:cubicBezTo>
                  <a:cubicBezTo>
                    <a:pt x="347801" y="934200"/>
                    <a:pt x="486725" y="949515"/>
                    <a:pt x="541967" y="909040"/>
                  </a:cubicBezTo>
                  <a:cubicBezTo>
                    <a:pt x="597209" y="868565"/>
                    <a:pt x="616352" y="796367"/>
                    <a:pt x="627291" y="685882"/>
                  </a:cubicBezTo>
                  <a:cubicBezTo>
                    <a:pt x="638230" y="575397"/>
                    <a:pt x="588458" y="319969"/>
                    <a:pt x="607601" y="246130"/>
                  </a:cubicBezTo>
                  <a:cubicBezTo>
                    <a:pt x="626744" y="172291"/>
                    <a:pt x="724101" y="176667"/>
                    <a:pt x="742150" y="242848"/>
                  </a:cubicBezTo>
                  <a:cubicBezTo>
                    <a:pt x="760199" y="309029"/>
                    <a:pt x="727383" y="527265"/>
                    <a:pt x="715897" y="643219"/>
                  </a:cubicBezTo>
                  <a:cubicBezTo>
                    <a:pt x="704411" y="759173"/>
                    <a:pt x="746526" y="876222"/>
                    <a:pt x="673235" y="938575"/>
                  </a:cubicBezTo>
                  <a:cubicBezTo>
                    <a:pt x="599944" y="1000928"/>
                    <a:pt x="366944" y="1021166"/>
                    <a:pt x="276151" y="1017337"/>
                  </a:cubicBezTo>
                  <a:cubicBezTo>
                    <a:pt x="185358" y="1013508"/>
                    <a:pt x="171684" y="928730"/>
                    <a:pt x="128475" y="915603"/>
                  </a:cubicBezTo>
                  <a:cubicBezTo>
                    <a:pt x="85266" y="902476"/>
                    <a:pt x="38229" y="923260"/>
                    <a:pt x="16898" y="938575"/>
                  </a:cubicBezTo>
                  <a:cubicBezTo>
                    <a:pt x="-4433" y="953890"/>
                    <a:pt x="490" y="1007491"/>
                    <a:pt x="490" y="1007491"/>
                  </a:cubicBezTo>
                </a:path>
              </a:pathLst>
            </a:custGeom>
            <a:ln w="28575" cmpd="sng">
              <a:solidFill>
                <a:srgbClr val="7CD25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Can 4"/>
            <p:cNvSpPr/>
            <p:nvPr/>
          </p:nvSpPr>
          <p:spPr>
            <a:xfrm rot="5400000">
              <a:off x="4232526" y="3575891"/>
              <a:ext cx="117443" cy="338764"/>
            </a:xfrm>
            <a:prstGeom prst="can">
              <a:avLst/>
            </a:prstGeom>
            <a:gradFill>
              <a:gsLst>
                <a:gs pos="25000">
                  <a:srgbClr val="B2FD66"/>
                </a:gs>
                <a:gs pos="79000">
                  <a:schemeClr val="accent3">
                    <a:tint val="37000"/>
                    <a:satMod val="300000"/>
                  </a:schemeClr>
                </a:gs>
                <a:gs pos="92000">
                  <a:schemeClr val="accent3">
                    <a:tint val="15000"/>
                    <a:satMod val="350000"/>
                  </a:schemeClr>
                </a:gs>
              </a:gsLst>
            </a:gradFill>
            <a:ln>
              <a:solidFill>
                <a:srgbClr val="6DE62D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Can 5"/>
            <p:cNvSpPr/>
            <p:nvPr/>
          </p:nvSpPr>
          <p:spPr>
            <a:xfrm rot="5400000">
              <a:off x="4222089" y="3428209"/>
              <a:ext cx="117443" cy="338764"/>
            </a:xfrm>
            <a:prstGeom prst="can">
              <a:avLst/>
            </a:prstGeom>
            <a:gradFill>
              <a:gsLst>
                <a:gs pos="25000">
                  <a:srgbClr val="B2FD66"/>
                </a:gs>
                <a:gs pos="79000">
                  <a:schemeClr val="accent3">
                    <a:tint val="37000"/>
                    <a:satMod val="300000"/>
                  </a:schemeClr>
                </a:gs>
                <a:gs pos="92000">
                  <a:schemeClr val="accent3">
                    <a:tint val="15000"/>
                    <a:satMod val="350000"/>
                  </a:schemeClr>
                </a:gs>
              </a:gsLst>
            </a:gradFill>
            <a:ln>
              <a:solidFill>
                <a:srgbClr val="6DE62D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Can 6"/>
            <p:cNvSpPr/>
            <p:nvPr/>
          </p:nvSpPr>
          <p:spPr>
            <a:xfrm rot="5400000">
              <a:off x="4210348" y="3277543"/>
              <a:ext cx="117443" cy="338764"/>
            </a:xfrm>
            <a:prstGeom prst="can">
              <a:avLst/>
            </a:prstGeom>
            <a:gradFill>
              <a:gsLst>
                <a:gs pos="25000">
                  <a:srgbClr val="B2FD66"/>
                </a:gs>
                <a:gs pos="79000">
                  <a:schemeClr val="accent3">
                    <a:tint val="37000"/>
                    <a:satMod val="300000"/>
                  </a:schemeClr>
                </a:gs>
                <a:gs pos="92000">
                  <a:schemeClr val="accent3">
                    <a:tint val="15000"/>
                    <a:satMod val="350000"/>
                  </a:schemeClr>
                </a:gs>
              </a:gsLst>
            </a:gradFill>
            <a:ln>
              <a:solidFill>
                <a:srgbClr val="6DE62D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Can 7"/>
            <p:cNvSpPr/>
            <p:nvPr/>
          </p:nvSpPr>
          <p:spPr>
            <a:xfrm rot="5400000">
              <a:off x="4196052" y="3126877"/>
              <a:ext cx="117443" cy="338764"/>
            </a:xfrm>
            <a:prstGeom prst="can">
              <a:avLst/>
            </a:prstGeom>
            <a:gradFill>
              <a:gsLst>
                <a:gs pos="25000">
                  <a:srgbClr val="B2FD66"/>
                </a:gs>
                <a:gs pos="79000">
                  <a:schemeClr val="accent3">
                    <a:tint val="37000"/>
                    <a:satMod val="300000"/>
                  </a:schemeClr>
                </a:gs>
                <a:gs pos="92000">
                  <a:schemeClr val="accent3">
                    <a:tint val="15000"/>
                    <a:satMod val="350000"/>
                  </a:schemeClr>
                </a:gs>
              </a:gsLst>
            </a:gradFill>
            <a:ln>
              <a:solidFill>
                <a:srgbClr val="6DE62D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Can 8"/>
            <p:cNvSpPr/>
            <p:nvPr/>
          </p:nvSpPr>
          <p:spPr>
            <a:xfrm rot="5400000">
              <a:off x="4181373" y="2976211"/>
              <a:ext cx="117443" cy="338764"/>
            </a:xfrm>
            <a:prstGeom prst="can">
              <a:avLst/>
            </a:prstGeom>
            <a:gradFill>
              <a:gsLst>
                <a:gs pos="25000">
                  <a:srgbClr val="B2FD66"/>
                </a:gs>
                <a:gs pos="79000">
                  <a:schemeClr val="accent3">
                    <a:tint val="37000"/>
                    <a:satMod val="300000"/>
                  </a:schemeClr>
                </a:gs>
                <a:gs pos="92000">
                  <a:schemeClr val="accent3">
                    <a:tint val="15000"/>
                    <a:satMod val="350000"/>
                  </a:schemeClr>
                </a:gs>
              </a:gsLst>
            </a:gradFill>
            <a:ln>
              <a:solidFill>
                <a:srgbClr val="6DE62D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Can 9"/>
            <p:cNvSpPr/>
            <p:nvPr/>
          </p:nvSpPr>
          <p:spPr>
            <a:xfrm rot="5400000">
              <a:off x="4163979" y="2825545"/>
              <a:ext cx="117443" cy="338764"/>
            </a:xfrm>
            <a:prstGeom prst="can">
              <a:avLst/>
            </a:prstGeom>
            <a:gradFill>
              <a:gsLst>
                <a:gs pos="25000">
                  <a:srgbClr val="B2FD66"/>
                </a:gs>
                <a:gs pos="79000">
                  <a:schemeClr val="accent3">
                    <a:tint val="37000"/>
                    <a:satMod val="300000"/>
                  </a:schemeClr>
                </a:gs>
                <a:gs pos="92000">
                  <a:schemeClr val="accent3">
                    <a:tint val="15000"/>
                    <a:satMod val="350000"/>
                  </a:schemeClr>
                </a:gs>
              </a:gsLst>
            </a:gradFill>
            <a:ln>
              <a:solidFill>
                <a:srgbClr val="6DE62D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Can 10"/>
            <p:cNvSpPr/>
            <p:nvPr/>
          </p:nvSpPr>
          <p:spPr>
            <a:xfrm rot="5400000">
              <a:off x="4140046" y="2674879"/>
              <a:ext cx="117443" cy="338764"/>
            </a:xfrm>
            <a:prstGeom prst="can">
              <a:avLst/>
            </a:prstGeom>
            <a:gradFill>
              <a:gsLst>
                <a:gs pos="25000">
                  <a:srgbClr val="B2FD66"/>
                </a:gs>
                <a:gs pos="79000">
                  <a:schemeClr val="accent3">
                    <a:tint val="37000"/>
                    <a:satMod val="300000"/>
                  </a:schemeClr>
                </a:gs>
                <a:gs pos="92000">
                  <a:schemeClr val="accent3">
                    <a:tint val="15000"/>
                    <a:satMod val="350000"/>
                  </a:schemeClr>
                </a:gs>
              </a:gsLst>
            </a:gradFill>
            <a:ln>
              <a:solidFill>
                <a:srgbClr val="6DE62D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11"/>
            <p:cNvSpPr/>
            <p:nvPr/>
          </p:nvSpPr>
          <p:spPr>
            <a:xfrm rot="5400000">
              <a:off x="3344365" y="6860112"/>
              <a:ext cx="1519359" cy="938038"/>
            </a:xfrm>
            <a:custGeom>
              <a:avLst/>
              <a:gdLst>
                <a:gd name="connsiteX0" fmla="*/ 0 w 1519359"/>
                <a:gd name="connsiteY0" fmla="*/ 96483 h 938038"/>
                <a:gd name="connsiteX1" fmla="*/ 335788 w 1519359"/>
                <a:gd name="connsiteY1" fmla="*/ 67 h 938038"/>
                <a:gd name="connsiteX2" fmla="*/ 418904 w 1519359"/>
                <a:gd name="connsiteY2" fmla="*/ 83184 h 938038"/>
                <a:gd name="connsiteX3" fmla="*/ 312516 w 1519359"/>
                <a:gd name="connsiteY3" fmla="*/ 192899 h 938038"/>
                <a:gd name="connsiteX4" fmla="*/ 305867 w 1519359"/>
                <a:gd name="connsiteY4" fmla="*/ 658355 h 938038"/>
                <a:gd name="connsiteX5" fmla="*/ 482072 w 1519359"/>
                <a:gd name="connsiteY5" fmla="*/ 668330 h 938038"/>
                <a:gd name="connsiteX6" fmla="*/ 442177 w 1519359"/>
                <a:gd name="connsiteY6" fmla="*/ 232795 h 938038"/>
                <a:gd name="connsiteX7" fmla="*/ 468774 w 1519359"/>
                <a:gd name="connsiteY7" fmla="*/ 119756 h 938038"/>
                <a:gd name="connsiteX8" fmla="*/ 571838 w 1519359"/>
                <a:gd name="connsiteY8" fmla="*/ 56587 h 938038"/>
                <a:gd name="connsiteX9" fmla="*/ 615058 w 1519359"/>
                <a:gd name="connsiteY9" fmla="*/ 126405 h 938038"/>
                <a:gd name="connsiteX10" fmla="*/ 605084 w 1519359"/>
                <a:gd name="connsiteY10" fmla="*/ 628433 h 938038"/>
                <a:gd name="connsiteX11" fmla="*/ 771316 w 1519359"/>
                <a:gd name="connsiteY11" fmla="*/ 638407 h 938038"/>
                <a:gd name="connsiteX12" fmla="*/ 744719 w 1519359"/>
                <a:gd name="connsiteY12" fmla="*/ 226146 h 938038"/>
                <a:gd name="connsiteX13" fmla="*/ 907626 w 1519359"/>
                <a:gd name="connsiteY13" fmla="*/ 206198 h 938038"/>
                <a:gd name="connsiteX14" fmla="*/ 910951 w 1519359"/>
                <a:gd name="connsiteY14" fmla="*/ 708226 h 938038"/>
                <a:gd name="connsiteX15" fmla="*/ 661603 w 1519359"/>
                <a:gd name="connsiteY15" fmla="*/ 734823 h 938038"/>
                <a:gd name="connsiteX16" fmla="*/ 518643 w 1519359"/>
                <a:gd name="connsiteY16" fmla="*/ 754771 h 938038"/>
                <a:gd name="connsiteX17" fmla="*/ 488722 w 1519359"/>
                <a:gd name="connsiteY17" fmla="*/ 834564 h 938038"/>
                <a:gd name="connsiteX18" fmla="*/ 764667 w 1519359"/>
                <a:gd name="connsiteY18" fmla="*/ 811291 h 938038"/>
                <a:gd name="connsiteX19" fmla="*/ 1037287 w 1519359"/>
                <a:gd name="connsiteY19" fmla="*/ 804642 h 938038"/>
                <a:gd name="connsiteX20" fmla="*/ 1080507 w 1519359"/>
                <a:gd name="connsiteY20" fmla="*/ 678304 h 938038"/>
                <a:gd name="connsiteX21" fmla="*/ 1040611 w 1519359"/>
                <a:gd name="connsiteY21" fmla="*/ 266042 h 938038"/>
                <a:gd name="connsiteX22" fmla="*/ 1216817 w 1519359"/>
                <a:gd name="connsiteY22" fmla="*/ 256068 h 938038"/>
                <a:gd name="connsiteX23" fmla="*/ 1203519 w 1519359"/>
                <a:gd name="connsiteY23" fmla="*/ 452225 h 938038"/>
                <a:gd name="connsiteX24" fmla="*/ 1203519 w 1519359"/>
                <a:gd name="connsiteY24" fmla="*/ 751447 h 938038"/>
                <a:gd name="connsiteX25" fmla="*/ 1110429 w 1519359"/>
                <a:gd name="connsiteY25" fmla="*/ 854512 h 938038"/>
                <a:gd name="connsiteX26" fmla="*/ 1123727 w 1519359"/>
                <a:gd name="connsiteY26" fmla="*/ 921006 h 938038"/>
                <a:gd name="connsiteX27" fmla="*/ 1186895 w 1519359"/>
                <a:gd name="connsiteY27" fmla="*/ 927655 h 938038"/>
                <a:gd name="connsiteX28" fmla="*/ 1296609 w 1519359"/>
                <a:gd name="connsiteY28" fmla="*/ 794668 h 938038"/>
                <a:gd name="connsiteX29" fmla="*/ 1432919 w 1519359"/>
                <a:gd name="connsiteY29" fmla="*/ 764745 h 938038"/>
                <a:gd name="connsiteX30" fmla="*/ 1519359 w 1519359"/>
                <a:gd name="connsiteY30" fmla="*/ 797992 h 938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519359" h="938038">
                  <a:moveTo>
                    <a:pt x="0" y="96483"/>
                  </a:moveTo>
                  <a:cubicBezTo>
                    <a:pt x="132985" y="49383"/>
                    <a:pt x="265971" y="2283"/>
                    <a:pt x="335788" y="67"/>
                  </a:cubicBezTo>
                  <a:cubicBezTo>
                    <a:pt x="405605" y="-2149"/>
                    <a:pt x="422783" y="51045"/>
                    <a:pt x="418904" y="83184"/>
                  </a:cubicBezTo>
                  <a:cubicBezTo>
                    <a:pt x="415025" y="115323"/>
                    <a:pt x="331355" y="97037"/>
                    <a:pt x="312516" y="192899"/>
                  </a:cubicBezTo>
                  <a:cubicBezTo>
                    <a:pt x="293677" y="288761"/>
                    <a:pt x="277608" y="579117"/>
                    <a:pt x="305867" y="658355"/>
                  </a:cubicBezTo>
                  <a:cubicBezTo>
                    <a:pt x="334126" y="737593"/>
                    <a:pt x="459354" y="739257"/>
                    <a:pt x="482072" y="668330"/>
                  </a:cubicBezTo>
                  <a:cubicBezTo>
                    <a:pt x="504790" y="597403"/>
                    <a:pt x="444393" y="324224"/>
                    <a:pt x="442177" y="232795"/>
                  </a:cubicBezTo>
                  <a:cubicBezTo>
                    <a:pt x="439961" y="141366"/>
                    <a:pt x="447164" y="149124"/>
                    <a:pt x="468774" y="119756"/>
                  </a:cubicBezTo>
                  <a:cubicBezTo>
                    <a:pt x="490384" y="90388"/>
                    <a:pt x="547457" y="55479"/>
                    <a:pt x="571838" y="56587"/>
                  </a:cubicBezTo>
                  <a:cubicBezTo>
                    <a:pt x="596219" y="57695"/>
                    <a:pt x="609517" y="31097"/>
                    <a:pt x="615058" y="126405"/>
                  </a:cubicBezTo>
                  <a:cubicBezTo>
                    <a:pt x="620599" y="221713"/>
                    <a:pt x="579041" y="543099"/>
                    <a:pt x="605084" y="628433"/>
                  </a:cubicBezTo>
                  <a:cubicBezTo>
                    <a:pt x="631127" y="713767"/>
                    <a:pt x="748044" y="705455"/>
                    <a:pt x="771316" y="638407"/>
                  </a:cubicBezTo>
                  <a:cubicBezTo>
                    <a:pt x="794589" y="571359"/>
                    <a:pt x="722001" y="298181"/>
                    <a:pt x="744719" y="226146"/>
                  </a:cubicBezTo>
                  <a:cubicBezTo>
                    <a:pt x="767437" y="154111"/>
                    <a:pt x="879921" y="125851"/>
                    <a:pt x="907626" y="206198"/>
                  </a:cubicBezTo>
                  <a:cubicBezTo>
                    <a:pt x="935331" y="286545"/>
                    <a:pt x="951955" y="620122"/>
                    <a:pt x="910951" y="708226"/>
                  </a:cubicBezTo>
                  <a:cubicBezTo>
                    <a:pt x="869947" y="796330"/>
                    <a:pt x="726988" y="727066"/>
                    <a:pt x="661603" y="734823"/>
                  </a:cubicBezTo>
                  <a:cubicBezTo>
                    <a:pt x="596218" y="742581"/>
                    <a:pt x="547457" y="738148"/>
                    <a:pt x="518643" y="754771"/>
                  </a:cubicBezTo>
                  <a:cubicBezTo>
                    <a:pt x="489830" y="771395"/>
                    <a:pt x="447718" y="825144"/>
                    <a:pt x="488722" y="834564"/>
                  </a:cubicBezTo>
                  <a:cubicBezTo>
                    <a:pt x="529726" y="843984"/>
                    <a:pt x="673240" y="816278"/>
                    <a:pt x="764667" y="811291"/>
                  </a:cubicBezTo>
                  <a:cubicBezTo>
                    <a:pt x="856095" y="806304"/>
                    <a:pt x="984647" y="826806"/>
                    <a:pt x="1037287" y="804642"/>
                  </a:cubicBezTo>
                  <a:cubicBezTo>
                    <a:pt x="1089927" y="782478"/>
                    <a:pt x="1079953" y="768071"/>
                    <a:pt x="1080507" y="678304"/>
                  </a:cubicBezTo>
                  <a:cubicBezTo>
                    <a:pt x="1081061" y="588537"/>
                    <a:pt x="1017893" y="336415"/>
                    <a:pt x="1040611" y="266042"/>
                  </a:cubicBezTo>
                  <a:cubicBezTo>
                    <a:pt x="1063329" y="195669"/>
                    <a:pt x="1189666" y="225038"/>
                    <a:pt x="1216817" y="256068"/>
                  </a:cubicBezTo>
                  <a:cubicBezTo>
                    <a:pt x="1243968" y="287098"/>
                    <a:pt x="1205735" y="369662"/>
                    <a:pt x="1203519" y="452225"/>
                  </a:cubicBezTo>
                  <a:cubicBezTo>
                    <a:pt x="1201303" y="534788"/>
                    <a:pt x="1219034" y="684399"/>
                    <a:pt x="1203519" y="751447"/>
                  </a:cubicBezTo>
                  <a:cubicBezTo>
                    <a:pt x="1188004" y="818495"/>
                    <a:pt x="1123728" y="826252"/>
                    <a:pt x="1110429" y="854512"/>
                  </a:cubicBezTo>
                  <a:cubicBezTo>
                    <a:pt x="1097130" y="882772"/>
                    <a:pt x="1110983" y="908815"/>
                    <a:pt x="1123727" y="921006"/>
                  </a:cubicBezTo>
                  <a:cubicBezTo>
                    <a:pt x="1136471" y="933197"/>
                    <a:pt x="1158081" y="948711"/>
                    <a:pt x="1186895" y="927655"/>
                  </a:cubicBezTo>
                  <a:cubicBezTo>
                    <a:pt x="1215709" y="906599"/>
                    <a:pt x="1255605" y="821820"/>
                    <a:pt x="1296609" y="794668"/>
                  </a:cubicBezTo>
                  <a:cubicBezTo>
                    <a:pt x="1337613" y="767516"/>
                    <a:pt x="1395794" y="764191"/>
                    <a:pt x="1432919" y="764745"/>
                  </a:cubicBezTo>
                  <a:cubicBezTo>
                    <a:pt x="1470044" y="765299"/>
                    <a:pt x="1519359" y="797992"/>
                    <a:pt x="1519359" y="797992"/>
                  </a:cubicBezTo>
                </a:path>
              </a:pathLst>
            </a:custGeom>
            <a:ln w="28575" cmpd="sng">
              <a:solidFill>
                <a:srgbClr val="FF6A7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Can 12"/>
            <p:cNvSpPr/>
            <p:nvPr/>
          </p:nvSpPr>
          <p:spPr>
            <a:xfrm rot="5400000">
              <a:off x="3942474" y="7607044"/>
              <a:ext cx="117443" cy="338764"/>
            </a:xfrm>
            <a:prstGeom prst="can">
              <a:avLst/>
            </a:prstGeom>
            <a:gradFill flip="none" rotWithShape="1">
              <a:gsLst>
                <a:gs pos="0">
                  <a:srgbClr val="FF6A78"/>
                </a:gs>
                <a:gs pos="94000">
                  <a:srgbClr val="FFFFFF"/>
                </a:gs>
                <a:gs pos="54000">
                  <a:srgbClr val="FFA2A1"/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Can 13"/>
            <p:cNvSpPr/>
            <p:nvPr/>
          </p:nvSpPr>
          <p:spPr>
            <a:xfrm rot="5400000">
              <a:off x="3980682" y="7459361"/>
              <a:ext cx="117443" cy="338764"/>
            </a:xfrm>
            <a:prstGeom prst="can">
              <a:avLst/>
            </a:prstGeom>
            <a:gradFill flip="none" rotWithShape="1">
              <a:gsLst>
                <a:gs pos="0">
                  <a:srgbClr val="FF6A78"/>
                </a:gs>
                <a:gs pos="94000">
                  <a:srgbClr val="FFFFFF"/>
                </a:gs>
                <a:gs pos="54000">
                  <a:srgbClr val="FFA2A1"/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Can 14"/>
            <p:cNvSpPr/>
            <p:nvPr/>
          </p:nvSpPr>
          <p:spPr>
            <a:xfrm rot="5400000">
              <a:off x="4017540" y="7308696"/>
              <a:ext cx="117443" cy="338764"/>
            </a:xfrm>
            <a:prstGeom prst="can">
              <a:avLst/>
            </a:prstGeom>
            <a:gradFill flip="none" rotWithShape="1">
              <a:gsLst>
                <a:gs pos="0">
                  <a:srgbClr val="FF6A78"/>
                </a:gs>
                <a:gs pos="94000">
                  <a:srgbClr val="FFFFFF"/>
                </a:gs>
                <a:gs pos="54000">
                  <a:srgbClr val="FFA2A1"/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Can 15"/>
            <p:cNvSpPr/>
            <p:nvPr/>
          </p:nvSpPr>
          <p:spPr>
            <a:xfrm rot="5400000">
              <a:off x="4043727" y="7158029"/>
              <a:ext cx="117443" cy="338764"/>
            </a:xfrm>
            <a:prstGeom prst="can">
              <a:avLst/>
            </a:prstGeom>
            <a:gradFill flip="none" rotWithShape="1">
              <a:gsLst>
                <a:gs pos="0">
                  <a:srgbClr val="FF6A78"/>
                </a:gs>
                <a:gs pos="94000">
                  <a:srgbClr val="FFFFFF"/>
                </a:gs>
                <a:gs pos="54000">
                  <a:srgbClr val="FFA2A1"/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Can 16"/>
            <p:cNvSpPr/>
            <p:nvPr/>
          </p:nvSpPr>
          <p:spPr>
            <a:xfrm rot="5400000">
              <a:off x="4074208" y="7007364"/>
              <a:ext cx="117443" cy="338764"/>
            </a:xfrm>
            <a:prstGeom prst="can">
              <a:avLst/>
            </a:prstGeom>
            <a:gradFill flip="none" rotWithShape="1">
              <a:gsLst>
                <a:gs pos="0">
                  <a:srgbClr val="FF6A78"/>
                </a:gs>
                <a:gs pos="94000">
                  <a:srgbClr val="FFFFFF"/>
                </a:gs>
                <a:gs pos="54000">
                  <a:srgbClr val="FFA2A1"/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Can 17"/>
            <p:cNvSpPr/>
            <p:nvPr/>
          </p:nvSpPr>
          <p:spPr>
            <a:xfrm rot="5400000">
              <a:off x="4097202" y="6856697"/>
              <a:ext cx="117443" cy="338764"/>
            </a:xfrm>
            <a:prstGeom prst="can">
              <a:avLst/>
            </a:prstGeom>
            <a:gradFill flip="none" rotWithShape="1">
              <a:gsLst>
                <a:gs pos="0">
                  <a:srgbClr val="FF6A78"/>
                </a:gs>
                <a:gs pos="94000">
                  <a:srgbClr val="FFFFFF"/>
                </a:gs>
                <a:gs pos="54000">
                  <a:srgbClr val="FFA2A1"/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Can 18"/>
            <p:cNvSpPr/>
            <p:nvPr/>
          </p:nvSpPr>
          <p:spPr>
            <a:xfrm rot="5400000">
              <a:off x="4126555" y="6706032"/>
              <a:ext cx="117443" cy="338764"/>
            </a:xfrm>
            <a:prstGeom prst="can">
              <a:avLst/>
            </a:prstGeom>
            <a:gradFill flip="none" rotWithShape="1">
              <a:gsLst>
                <a:gs pos="0">
                  <a:srgbClr val="FF6A78"/>
                </a:gs>
                <a:gs pos="94000">
                  <a:srgbClr val="FFFFFF"/>
                </a:gs>
                <a:gs pos="54000">
                  <a:srgbClr val="FFA2A1"/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 rot="5400000">
              <a:off x="3182694" y="3135570"/>
              <a:ext cx="7680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8000"/>
                  </a:solidFill>
                </a:rPr>
                <a:t>β2-AR</a:t>
              </a:r>
              <a:endParaRPr lang="en-US" b="1" dirty="0">
                <a:solidFill>
                  <a:srgbClr val="008000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rot="5400000">
              <a:off x="3147179" y="7139521"/>
              <a:ext cx="7136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α-AR 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22" name="Oval 21"/>
            <p:cNvSpPr/>
            <p:nvPr/>
          </p:nvSpPr>
          <p:spPr>
            <a:xfrm rot="5400000">
              <a:off x="46325" y="4614139"/>
              <a:ext cx="1175756" cy="67839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/>
                <a:t>Epac1</a:t>
              </a:r>
              <a:endParaRPr lang="en-US" sz="2000" b="1" dirty="0"/>
            </a:p>
          </p:txBody>
        </p:sp>
        <p:grpSp>
          <p:nvGrpSpPr>
            <p:cNvPr id="23" name="Group 22"/>
            <p:cNvGrpSpPr/>
            <p:nvPr/>
          </p:nvGrpSpPr>
          <p:grpSpPr>
            <a:xfrm rot="5400000" flipV="1">
              <a:off x="300937" y="5823371"/>
              <a:ext cx="648257" cy="260655"/>
              <a:chOff x="5508104" y="5013176"/>
              <a:chExt cx="1103398" cy="216024"/>
            </a:xfrm>
          </p:grpSpPr>
          <p:cxnSp>
            <p:nvCxnSpPr>
              <p:cNvPr id="91" name="Straight Connector 90"/>
              <p:cNvCxnSpPr/>
              <p:nvPr/>
            </p:nvCxnSpPr>
            <p:spPr>
              <a:xfrm>
                <a:off x="5508104" y="5121188"/>
                <a:ext cx="1103398" cy="0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>
                <a:off x="6611502" y="5013176"/>
                <a:ext cx="0" cy="216024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Oval 23"/>
            <p:cNvSpPr/>
            <p:nvPr/>
          </p:nvSpPr>
          <p:spPr>
            <a:xfrm rot="5400000">
              <a:off x="4184866" y="4665569"/>
              <a:ext cx="284847" cy="575738"/>
            </a:xfrm>
            <a:prstGeom prst="ellipse">
              <a:avLst/>
            </a:prstGeom>
            <a:gradFill flip="none" rotWithShape="1">
              <a:gsLst>
                <a:gs pos="80000">
                  <a:srgbClr val="A577E8"/>
                </a:gs>
                <a:gs pos="28000">
                  <a:schemeClr val="accent4">
                    <a:tint val="37000"/>
                    <a:satMod val="300000"/>
                  </a:schemeClr>
                </a:gs>
                <a:gs pos="0">
                  <a:schemeClr val="accent4">
                    <a:tint val="15000"/>
                    <a:satMod val="3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 rot="5400000">
              <a:off x="4135988" y="4808086"/>
              <a:ext cx="4026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AC</a:t>
              </a:r>
              <a:endParaRPr lang="en-US" sz="1400" b="1" dirty="0"/>
            </a:p>
          </p:txBody>
        </p:sp>
        <p:sp>
          <p:nvSpPr>
            <p:cNvPr id="26" name="Freeform 25"/>
            <p:cNvSpPr/>
            <p:nvPr/>
          </p:nvSpPr>
          <p:spPr>
            <a:xfrm rot="5400000">
              <a:off x="3148358" y="3927175"/>
              <a:ext cx="1233515" cy="534161"/>
            </a:xfrm>
            <a:custGeom>
              <a:avLst/>
              <a:gdLst>
                <a:gd name="connsiteX0" fmla="*/ 0 w 1233514"/>
                <a:gd name="connsiteY0" fmla="*/ 328909 h 534161"/>
                <a:gd name="connsiteX1" fmla="*/ 557365 w 1233514"/>
                <a:gd name="connsiteY1" fmla="*/ 520774 h 534161"/>
                <a:gd name="connsiteX2" fmla="*/ 1233514 w 1233514"/>
                <a:gd name="connsiteY2" fmla="*/ 0 h 534161"/>
                <a:gd name="connsiteX3" fmla="*/ 1233514 w 1233514"/>
                <a:gd name="connsiteY3" fmla="*/ 0 h 53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3514" h="534161">
                  <a:moveTo>
                    <a:pt x="0" y="328909"/>
                  </a:moveTo>
                  <a:cubicBezTo>
                    <a:pt x="175889" y="452250"/>
                    <a:pt x="351779" y="575592"/>
                    <a:pt x="557365" y="520774"/>
                  </a:cubicBezTo>
                  <a:cubicBezTo>
                    <a:pt x="762951" y="465956"/>
                    <a:pt x="1233514" y="0"/>
                    <a:pt x="1233514" y="0"/>
                  </a:cubicBezTo>
                  <a:lnTo>
                    <a:pt x="1233514" y="0"/>
                  </a:lnTo>
                </a:path>
              </a:pathLst>
            </a:custGeom>
            <a:ln w="38100" cmpd="sng">
              <a:solidFill>
                <a:srgbClr val="0000F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 rot="5400000">
              <a:off x="3510273" y="4481806"/>
              <a:ext cx="0" cy="957928"/>
            </a:xfrm>
            <a:prstGeom prst="straightConnector1">
              <a:avLst/>
            </a:prstGeom>
            <a:ln w="38100" cmpd="sng">
              <a:solidFill>
                <a:srgbClr val="0000F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Oval 27"/>
            <p:cNvSpPr/>
            <p:nvPr/>
          </p:nvSpPr>
          <p:spPr>
            <a:xfrm rot="5400000">
              <a:off x="2171419" y="4725320"/>
              <a:ext cx="1111457" cy="464306"/>
            </a:xfrm>
            <a:prstGeom prst="ellipse">
              <a:avLst/>
            </a:prstGeom>
            <a:gradFill flip="none" rotWithShape="1">
              <a:gsLst>
                <a:gs pos="100000">
                  <a:srgbClr val="57CCFF"/>
                </a:gs>
                <a:gs pos="66000">
                  <a:schemeClr val="accent5">
                    <a:tint val="37000"/>
                    <a:satMod val="300000"/>
                  </a:schemeClr>
                </a:gs>
                <a:gs pos="0">
                  <a:schemeClr val="accent5">
                    <a:tint val="15000"/>
                    <a:satMod val="3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 err="1" smtClean="0"/>
                <a:t>cAMP</a:t>
              </a:r>
              <a:endParaRPr lang="en-US" b="1" dirty="0"/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rot="5400000">
              <a:off x="1735166" y="4312698"/>
              <a:ext cx="0" cy="1296144"/>
            </a:xfrm>
            <a:prstGeom prst="straightConnector1">
              <a:avLst/>
            </a:prstGeom>
            <a:ln w="38100" cmpd="sng">
              <a:solidFill>
                <a:srgbClr val="0000F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>
              <a:stCxn id="31" idx="2"/>
            </p:cNvCxnSpPr>
            <p:nvPr/>
          </p:nvCxnSpPr>
          <p:spPr>
            <a:xfrm rot="5400000">
              <a:off x="4980585" y="2686531"/>
              <a:ext cx="258140" cy="843874"/>
            </a:xfrm>
            <a:prstGeom prst="straightConnector1">
              <a:avLst/>
            </a:prstGeom>
            <a:ln w="38100" cmpd="sng">
              <a:solidFill>
                <a:srgbClr val="0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 rot="5400000">
              <a:off x="5460550" y="2794732"/>
              <a:ext cx="5114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ISO</a:t>
              </a:r>
              <a:endParaRPr lang="en-US" b="1" dirty="0"/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rot="5400000" flipH="1">
              <a:off x="4803123" y="7119461"/>
              <a:ext cx="150667" cy="750457"/>
            </a:xfrm>
            <a:prstGeom prst="straightConnector1">
              <a:avLst/>
            </a:prstGeom>
            <a:ln w="38100" cmpd="sng">
              <a:solidFill>
                <a:srgbClr val="0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 rot="5400000">
              <a:off x="5225876" y="7407031"/>
              <a:ext cx="4493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NE</a:t>
              </a:r>
              <a:endParaRPr lang="en-US" b="1" dirty="0"/>
            </a:p>
          </p:txBody>
        </p:sp>
        <p:sp>
          <p:nvSpPr>
            <p:cNvPr id="34" name="TextBox 33"/>
            <p:cNvSpPr txBox="1"/>
            <p:nvPr/>
          </p:nvSpPr>
          <p:spPr>
            <a:xfrm rot="5400000">
              <a:off x="4616338" y="2162638"/>
              <a:ext cx="12746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FF"/>
                  </a:solidFill>
                </a:rPr>
                <a:t>Salbutamol</a:t>
              </a:r>
              <a:endParaRPr lang="en-US" b="1" dirty="0">
                <a:solidFill>
                  <a:srgbClr val="0000FF"/>
                </a:solidFill>
              </a:endParaRPr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 rot="5400000">
              <a:off x="4775050" y="2632860"/>
              <a:ext cx="256107" cy="350582"/>
            </a:xfrm>
            <a:prstGeom prst="straightConnector1">
              <a:avLst/>
            </a:prstGeom>
            <a:ln w="38100" cmpd="sng">
              <a:solidFill>
                <a:srgbClr val="0000F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6" name="Group 35"/>
            <p:cNvGrpSpPr/>
            <p:nvPr/>
          </p:nvGrpSpPr>
          <p:grpSpPr>
            <a:xfrm rot="6087450">
              <a:off x="4863196" y="3282191"/>
              <a:ext cx="253363" cy="749908"/>
              <a:chOff x="3408413" y="1054304"/>
              <a:chExt cx="253363" cy="636048"/>
            </a:xfrm>
          </p:grpSpPr>
          <p:cxnSp>
            <p:nvCxnSpPr>
              <p:cNvPr id="89" name="Straight Connector 88"/>
              <p:cNvCxnSpPr/>
              <p:nvPr/>
            </p:nvCxnSpPr>
            <p:spPr>
              <a:xfrm rot="20912550" flipH="1">
                <a:off x="3471395" y="1054304"/>
                <a:ext cx="148274" cy="610758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/>
              <p:nvPr/>
            </p:nvCxnSpPr>
            <p:spPr>
              <a:xfrm rot="20912550" flipH="1" flipV="1">
                <a:off x="3408413" y="1654234"/>
                <a:ext cx="253363" cy="36118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7" name="TextBox 36"/>
            <p:cNvSpPr txBox="1"/>
            <p:nvPr/>
          </p:nvSpPr>
          <p:spPr>
            <a:xfrm rot="5400000">
              <a:off x="4875036" y="3459583"/>
              <a:ext cx="12025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ICI-118551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 rot="5400000">
              <a:off x="2999132" y="5409894"/>
              <a:ext cx="11448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FF"/>
                  </a:solidFill>
                </a:rPr>
                <a:t>8Br-cAMP</a:t>
              </a:r>
              <a:endParaRPr lang="en-US" b="1" dirty="0">
                <a:solidFill>
                  <a:srgbClr val="0000FF"/>
                </a:solidFill>
              </a:endParaRPr>
            </a:p>
          </p:txBody>
        </p:sp>
        <p:cxnSp>
          <p:nvCxnSpPr>
            <p:cNvPr id="39" name="Straight Arrow Connector 38"/>
            <p:cNvCxnSpPr/>
            <p:nvPr/>
          </p:nvCxnSpPr>
          <p:spPr>
            <a:xfrm rot="5400000" flipH="1">
              <a:off x="3135385" y="5069227"/>
              <a:ext cx="125595" cy="313764"/>
            </a:xfrm>
            <a:prstGeom prst="straightConnector1">
              <a:avLst/>
            </a:prstGeom>
            <a:ln w="38100" cmpd="sng">
              <a:solidFill>
                <a:srgbClr val="0000F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 rot="5400000">
              <a:off x="4199427" y="8218229"/>
              <a:ext cx="15824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FF"/>
                  </a:solidFill>
                </a:rPr>
                <a:t>Phenylephrine</a:t>
              </a:r>
            </a:p>
          </p:txBody>
        </p:sp>
        <p:cxnSp>
          <p:nvCxnSpPr>
            <p:cNvPr id="41" name="Straight Arrow Connector 40"/>
            <p:cNvCxnSpPr/>
            <p:nvPr/>
          </p:nvCxnSpPr>
          <p:spPr>
            <a:xfrm rot="5400000" flipH="1">
              <a:off x="4376477" y="7725881"/>
              <a:ext cx="585385" cy="273667"/>
            </a:xfrm>
            <a:prstGeom prst="straightConnector1">
              <a:avLst/>
            </a:prstGeom>
            <a:ln w="38100" cmpd="sng">
              <a:solidFill>
                <a:srgbClr val="0000F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 rot="5400000">
              <a:off x="4123871" y="8466749"/>
              <a:ext cx="9920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 smtClean="0">
                  <a:solidFill>
                    <a:srgbClr val="FF0000"/>
                  </a:solidFill>
                </a:rPr>
                <a:t>Prazosin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cxnSp>
          <p:nvCxnSpPr>
            <p:cNvPr id="43" name="Straight Arrow Connector 42"/>
            <p:cNvCxnSpPr/>
            <p:nvPr/>
          </p:nvCxnSpPr>
          <p:spPr>
            <a:xfrm rot="5400000">
              <a:off x="1250210" y="4278525"/>
              <a:ext cx="249625" cy="575859"/>
            </a:xfrm>
            <a:prstGeom prst="straightConnector1">
              <a:avLst/>
            </a:prstGeom>
            <a:ln w="38100" cmpd="sng">
              <a:solidFill>
                <a:srgbClr val="0000F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 rot="5400000">
              <a:off x="1406312" y="4291895"/>
              <a:ext cx="8555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FF"/>
                  </a:solidFill>
                </a:rPr>
                <a:t>8-pCPT</a:t>
              </a:r>
              <a:endParaRPr lang="en-US" b="1" dirty="0">
                <a:solidFill>
                  <a:srgbClr val="0000FF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 rot="5400000">
              <a:off x="1174265" y="3737078"/>
              <a:ext cx="774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ESI-09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 rot="5400000">
              <a:off x="3757552" y="761239"/>
              <a:ext cx="144016" cy="469573"/>
            </a:xfrm>
            <a:prstGeom prst="rect">
              <a:avLst/>
            </a:prstGeom>
            <a:gradFill flip="none" rotWithShape="1">
              <a:gsLst>
                <a:gs pos="20000">
                  <a:srgbClr val="787DFF"/>
                </a:gs>
                <a:gs pos="100000">
                  <a:srgbClr val="FFFFFF"/>
                </a:gs>
                <a:gs pos="52000">
                  <a:srgbClr val="63B0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787D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 rot="5400000">
              <a:off x="3698143" y="833247"/>
              <a:ext cx="144016" cy="469573"/>
            </a:xfrm>
            <a:prstGeom prst="rect">
              <a:avLst/>
            </a:prstGeom>
            <a:gradFill flip="none" rotWithShape="1">
              <a:gsLst>
                <a:gs pos="0">
                  <a:schemeClr val="accent6"/>
                </a:gs>
                <a:gs pos="100000">
                  <a:srgbClr val="FFFFFF"/>
                </a:gs>
                <a:gs pos="66000">
                  <a:srgbClr val="FFFF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FFBE4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 rot="5400000">
              <a:off x="3874480" y="1057655"/>
              <a:ext cx="144016" cy="469573"/>
            </a:xfrm>
            <a:prstGeom prst="rect">
              <a:avLst/>
            </a:prstGeom>
            <a:gradFill flip="none" rotWithShape="1">
              <a:gsLst>
                <a:gs pos="20000">
                  <a:srgbClr val="787DFF"/>
                </a:gs>
                <a:gs pos="100000">
                  <a:srgbClr val="FFFFFF"/>
                </a:gs>
                <a:gs pos="52000">
                  <a:srgbClr val="63B0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787D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/>
            <p:cNvSpPr/>
            <p:nvPr/>
          </p:nvSpPr>
          <p:spPr>
            <a:xfrm rot="5400000">
              <a:off x="3815071" y="1129663"/>
              <a:ext cx="144016" cy="469573"/>
            </a:xfrm>
            <a:prstGeom prst="rect">
              <a:avLst/>
            </a:prstGeom>
            <a:gradFill flip="none" rotWithShape="1">
              <a:gsLst>
                <a:gs pos="0">
                  <a:schemeClr val="accent6"/>
                </a:gs>
                <a:gs pos="100000">
                  <a:srgbClr val="FFFFFF"/>
                </a:gs>
                <a:gs pos="66000">
                  <a:srgbClr val="FFFF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FFBE4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extBox 49"/>
            <p:cNvSpPr txBox="1"/>
            <p:nvPr/>
          </p:nvSpPr>
          <p:spPr>
            <a:xfrm rot="5400000">
              <a:off x="4308361" y="832672"/>
              <a:ext cx="7948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TGFβ1</a:t>
              </a:r>
              <a:endParaRPr lang="en-US" b="1" dirty="0"/>
            </a:p>
          </p:txBody>
        </p:sp>
        <p:cxnSp>
          <p:nvCxnSpPr>
            <p:cNvPr id="51" name="Straight Arrow Connector 50"/>
            <p:cNvCxnSpPr/>
            <p:nvPr/>
          </p:nvCxnSpPr>
          <p:spPr>
            <a:xfrm rot="5400000">
              <a:off x="4318046" y="925752"/>
              <a:ext cx="79680" cy="348899"/>
            </a:xfrm>
            <a:prstGeom prst="straightConnector1">
              <a:avLst/>
            </a:prstGeom>
            <a:ln w="38100" cmpd="sng">
              <a:solidFill>
                <a:srgbClr val="0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Oval 51"/>
            <p:cNvSpPr/>
            <p:nvPr/>
          </p:nvSpPr>
          <p:spPr>
            <a:xfrm rot="5400000">
              <a:off x="3526467" y="1301340"/>
              <a:ext cx="288032" cy="270236"/>
            </a:xfrm>
            <a:prstGeom prst="ellipse">
              <a:avLst/>
            </a:prstGeom>
            <a:solidFill>
              <a:srgbClr val="FF65E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chemeClr val="tx1"/>
                  </a:solidFill>
                </a:rPr>
                <a:t>P</a:t>
              </a:r>
              <a:endParaRPr lang="en-US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53" name="Oval 52"/>
            <p:cNvSpPr/>
            <p:nvPr/>
          </p:nvSpPr>
          <p:spPr>
            <a:xfrm rot="5400000">
              <a:off x="1299371" y="2419636"/>
              <a:ext cx="1080120" cy="409947"/>
            </a:xfrm>
            <a:prstGeom prst="ellipse">
              <a:avLst/>
            </a:prstGeom>
            <a:gradFill flip="none" rotWithShape="1">
              <a:gsLst>
                <a:gs pos="100000">
                  <a:srgbClr val="27FFCE"/>
                </a:gs>
                <a:gs pos="47000">
                  <a:srgbClr val="C4FFE6"/>
                </a:gs>
                <a:gs pos="0">
                  <a:schemeClr val="accent5">
                    <a:tint val="15000"/>
                    <a:satMod val="3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/>
                <a:t>Smad3</a:t>
              </a:r>
              <a:endParaRPr lang="en-US" sz="1600" b="1" dirty="0"/>
            </a:p>
          </p:txBody>
        </p:sp>
        <p:sp>
          <p:nvSpPr>
            <p:cNvPr id="54" name="Oval 53"/>
            <p:cNvSpPr/>
            <p:nvPr/>
          </p:nvSpPr>
          <p:spPr>
            <a:xfrm rot="5400000">
              <a:off x="1490442" y="2056870"/>
              <a:ext cx="288032" cy="270236"/>
            </a:xfrm>
            <a:prstGeom prst="ellipse">
              <a:avLst/>
            </a:prstGeom>
            <a:solidFill>
              <a:srgbClr val="FF65E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chemeClr val="tx1"/>
                  </a:solidFill>
                </a:rPr>
                <a:t>P</a:t>
              </a:r>
              <a:endParaRPr lang="en-US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55" name="Oval 54"/>
            <p:cNvSpPr/>
            <p:nvPr/>
          </p:nvSpPr>
          <p:spPr>
            <a:xfrm rot="5400000">
              <a:off x="2610031" y="2071410"/>
              <a:ext cx="1080120" cy="409947"/>
            </a:xfrm>
            <a:prstGeom prst="ellipse">
              <a:avLst/>
            </a:prstGeom>
            <a:gradFill flip="none" rotWithShape="1">
              <a:gsLst>
                <a:gs pos="100000">
                  <a:srgbClr val="27FFCE"/>
                </a:gs>
                <a:gs pos="47000">
                  <a:srgbClr val="C4FFE6"/>
                </a:gs>
                <a:gs pos="0">
                  <a:schemeClr val="accent5">
                    <a:tint val="15000"/>
                    <a:satMod val="3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/>
                <a:t>Smad3</a:t>
              </a:r>
              <a:endParaRPr lang="en-US" sz="1600" b="1" dirty="0"/>
            </a:p>
          </p:txBody>
        </p:sp>
        <p:sp>
          <p:nvSpPr>
            <p:cNvPr id="56" name="Freeform 55"/>
            <p:cNvSpPr/>
            <p:nvPr/>
          </p:nvSpPr>
          <p:spPr>
            <a:xfrm rot="5400000">
              <a:off x="2362186" y="1205700"/>
              <a:ext cx="935904" cy="1469867"/>
            </a:xfrm>
            <a:custGeom>
              <a:avLst/>
              <a:gdLst>
                <a:gd name="connsiteX0" fmla="*/ 603973 w 1036843"/>
                <a:gd name="connsiteY0" fmla="*/ 199454 h 1613358"/>
                <a:gd name="connsiteX1" fmla="*/ 192735 w 1036843"/>
                <a:gd name="connsiteY1" fmla="*/ 5930 h 1613358"/>
                <a:gd name="connsiteX2" fmla="*/ 11306 w 1036843"/>
                <a:gd name="connsiteY2" fmla="*/ 90597 h 1613358"/>
                <a:gd name="connsiteX3" fmla="*/ 120164 w 1036843"/>
                <a:gd name="connsiteY3" fmla="*/ 489739 h 1613358"/>
                <a:gd name="connsiteX4" fmla="*/ 930545 w 1036843"/>
                <a:gd name="connsiteY4" fmla="*/ 1481549 h 1613358"/>
                <a:gd name="connsiteX5" fmla="*/ 1027306 w 1036843"/>
                <a:gd name="connsiteY5" fmla="*/ 1602501 h 1613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6843" h="1613358">
                  <a:moveTo>
                    <a:pt x="603973" y="199454"/>
                  </a:moveTo>
                  <a:cubicBezTo>
                    <a:pt x="447743" y="111763"/>
                    <a:pt x="291513" y="24073"/>
                    <a:pt x="192735" y="5930"/>
                  </a:cubicBezTo>
                  <a:cubicBezTo>
                    <a:pt x="93957" y="-12213"/>
                    <a:pt x="23401" y="9962"/>
                    <a:pt x="11306" y="90597"/>
                  </a:cubicBezTo>
                  <a:cubicBezTo>
                    <a:pt x="-789" y="171232"/>
                    <a:pt x="-33042" y="257914"/>
                    <a:pt x="120164" y="489739"/>
                  </a:cubicBezTo>
                  <a:cubicBezTo>
                    <a:pt x="273370" y="721564"/>
                    <a:pt x="779355" y="1296089"/>
                    <a:pt x="930545" y="1481549"/>
                  </a:cubicBezTo>
                  <a:cubicBezTo>
                    <a:pt x="1081735" y="1667009"/>
                    <a:pt x="1027306" y="1602501"/>
                    <a:pt x="1027306" y="1602501"/>
                  </a:cubicBezTo>
                </a:path>
              </a:pathLst>
            </a:custGeom>
            <a:ln w="38100" cmpd="sng">
              <a:solidFill>
                <a:srgbClr val="0000F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2210852" y="1423620"/>
              <a:ext cx="242449" cy="470651"/>
              <a:chOff x="3418235" y="1125464"/>
              <a:chExt cx="242449" cy="527564"/>
            </a:xfrm>
          </p:grpSpPr>
          <p:cxnSp>
            <p:nvCxnSpPr>
              <p:cNvPr id="87" name="Straight Connector 86"/>
              <p:cNvCxnSpPr/>
              <p:nvPr/>
            </p:nvCxnSpPr>
            <p:spPr>
              <a:xfrm rot="5400000">
                <a:off x="3276204" y="1389245"/>
                <a:ext cx="527562" cy="0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/>
            </p:nvCxnSpPr>
            <p:spPr>
              <a:xfrm rot="5400000">
                <a:off x="3539459" y="1531803"/>
                <a:ext cx="1" cy="242449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8" name="TextBox 57"/>
            <p:cNvSpPr txBox="1"/>
            <p:nvPr/>
          </p:nvSpPr>
          <p:spPr>
            <a:xfrm rot="5400000">
              <a:off x="2023382" y="992730"/>
              <a:ext cx="5822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SIS3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grpSp>
          <p:nvGrpSpPr>
            <p:cNvPr id="59" name="Group 58"/>
            <p:cNvGrpSpPr/>
            <p:nvPr/>
          </p:nvGrpSpPr>
          <p:grpSpPr>
            <a:xfrm rot="5400000">
              <a:off x="-120741" y="6953996"/>
              <a:ext cx="1538355" cy="460059"/>
              <a:chOff x="6454535" y="5589241"/>
              <a:chExt cx="1538355" cy="460059"/>
            </a:xfrm>
          </p:grpSpPr>
          <p:grpSp>
            <p:nvGrpSpPr>
              <p:cNvPr id="80" name="Group 79"/>
              <p:cNvGrpSpPr/>
              <p:nvPr/>
            </p:nvGrpSpPr>
            <p:grpSpPr>
              <a:xfrm>
                <a:off x="6454535" y="5589241"/>
                <a:ext cx="1538355" cy="460059"/>
                <a:chOff x="6346014" y="5589240"/>
                <a:chExt cx="1538354" cy="460059"/>
              </a:xfrm>
            </p:grpSpPr>
            <p:sp>
              <p:nvSpPr>
                <p:cNvPr id="82" name="Freeform 81"/>
                <p:cNvSpPr/>
                <p:nvPr/>
              </p:nvSpPr>
              <p:spPr>
                <a:xfrm>
                  <a:off x="6346014" y="5589240"/>
                  <a:ext cx="1494168" cy="112212"/>
                </a:xfrm>
                <a:custGeom>
                  <a:avLst/>
                  <a:gdLst>
                    <a:gd name="connsiteX0" fmla="*/ 0 w 1494168"/>
                    <a:gd name="connsiteY0" fmla="*/ 112212 h 112212"/>
                    <a:gd name="connsiteX1" fmla="*/ 361091 w 1494168"/>
                    <a:gd name="connsiteY1" fmla="*/ 143 h 112212"/>
                    <a:gd name="connsiteX2" fmla="*/ 684827 w 1494168"/>
                    <a:gd name="connsiteY2" fmla="*/ 87308 h 112212"/>
                    <a:gd name="connsiteX3" fmla="*/ 971209 w 1494168"/>
                    <a:gd name="connsiteY3" fmla="*/ 25047 h 112212"/>
                    <a:gd name="connsiteX4" fmla="*/ 1257592 w 1494168"/>
                    <a:gd name="connsiteY4" fmla="*/ 99760 h 112212"/>
                    <a:gd name="connsiteX5" fmla="*/ 1494168 w 1494168"/>
                    <a:gd name="connsiteY5" fmla="*/ 37499 h 112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94168" h="112212">
                      <a:moveTo>
                        <a:pt x="0" y="112212"/>
                      </a:moveTo>
                      <a:cubicBezTo>
                        <a:pt x="123476" y="58253"/>
                        <a:pt x="246953" y="4294"/>
                        <a:pt x="361091" y="143"/>
                      </a:cubicBezTo>
                      <a:cubicBezTo>
                        <a:pt x="475229" y="-4008"/>
                        <a:pt x="583141" y="83157"/>
                        <a:pt x="684827" y="87308"/>
                      </a:cubicBezTo>
                      <a:cubicBezTo>
                        <a:pt x="786513" y="91459"/>
                        <a:pt x="875748" y="22972"/>
                        <a:pt x="971209" y="25047"/>
                      </a:cubicBezTo>
                      <a:cubicBezTo>
                        <a:pt x="1066670" y="27122"/>
                        <a:pt x="1170432" y="97685"/>
                        <a:pt x="1257592" y="99760"/>
                      </a:cubicBezTo>
                      <a:cubicBezTo>
                        <a:pt x="1344752" y="101835"/>
                        <a:pt x="1494168" y="37499"/>
                        <a:pt x="1494168" y="37499"/>
                      </a:cubicBezTo>
                    </a:path>
                  </a:pathLst>
                </a:custGeom>
                <a:ln w="28575" cmpd="sng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Freeform 82"/>
                <p:cNvSpPr/>
                <p:nvPr/>
              </p:nvSpPr>
              <p:spPr>
                <a:xfrm>
                  <a:off x="6390200" y="5758279"/>
                  <a:ext cx="1494168" cy="112212"/>
                </a:xfrm>
                <a:custGeom>
                  <a:avLst/>
                  <a:gdLst>
                    <a:gd name="connsiteX0" fmla="*/ 0 w 1494168"/>
                    <a:gd name="connsiteY0" fmla="*/ 112212 h 112212"/>
                    <a:gd name="connsiteX1" fmla="*/ 361091 w 1494168"/>
                    <a:gd name="connsiteY1" fmla="*/ 143 h 112212"/>
                    <a:gd name="connsiteX2" fmla="*/ 684827 w 1494168"/>
                    <a:gd name="connsiteY2" fmla="*/ 87308 h 112212"/>
                    <a:gd name="connsiteX3" fmla="*/ 971209 w 1494168"/>
                    <a:gd name="connsiteY3" fmla="*/ 25047 h 112212"/>
                    <a:gd name="connsiteX4" fmla="*/ 1257592 w 1494168"/>
                    <a:gd name="connsiteY4" fmla="*/ 99760 h 112212"/>
                    <a:gd name="connsiteX5" fmla="*/ 1494168 w 1494168"/>
                    <a:gd name="connsiteY5" fmla="*/ 37499 h 112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94168" h="112212">
                      <a:moveTo>
                        <a:pt x="0" y="112212"/>
                      </a:moveTo>
                      <a:cubicBezTo>
                        <a:pt x="123476" y="58253"/>
                        <a:pt x="246953" y="4294"/>
                        <a:pt x="361091" y="143"/>
                      </a:cubicBezTo>
                      <a:cubicBezTo>
                        <a:pt x="475229" y="-4008"/>
                        <a:pt x="583141" y="83157"/>
                        <a:pt x="684827" y="87308"/>
                      </a:cubicBezTo>
                      <a:cubicBezTo>
                        <a:pt x="786513" y="91459"/>
                        <a:pt x="875748" y="22972"/>
                        <a:pt x="971209" y="25047"/>
                      </a:cubicBezTo>
                      <a:cubicBezTo>
                        <a:pt x="1066670" y="27122"/>
                        <a:pt x="1170432" y="97685"/>
                        <a:pt x="1257592" y="99760"/>
                      </a:cubicBezTo>
                      <a:cubicBezTo>
                        <a:pt x="1344752" y="101835"/>
                        <a:pt x="1494168" y="37499"/>
                        <a:pt x="1494168" y="37499"/>
                      </a:cubicBezTo>
                    </a:path>
                  </a:pathLst>
                </a:custGeom>
                <a:ln w="28575" cmpd="sng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" name="Freeform 83"/>
                <p:cNvSpPr/>
                <p:nvPr/>
              </p:nvSpPr>
              <p:spPr>
                <a:xfrm>
                  <a:off x="6390200" y="5849539"/>
                  <a:ext cx="1494168" cy="112212"/>
                </a:xfrm>
                <a:custGeom>
                  <a:avLst/>
                  <a:gdLst>
                    <a:gd name="connsiteX0" fmla="*/ 0 w 1494168"/>
                    <a:gd name="connsiteY0" fmla="*/ 112212 h 112212"/>
                    <a:gd name="connsiteX1" fmla="*/ 361091 w 1494168"/>
                    <a:gd name="connsiteY1" fmla="*/ 143 h 112212"/>
                    <a:gd name="connsiteX2" fmla="*/ 684827 w 1494168"/>
                    <a:gd name="connsiteY2" fmla="*/ 87308 h 112212"/>
                    <a:gd name="connsiteX3" fmla="*/ 971209 w 1494168"/>
                    <a:gd name="connsiteY3" fmla="*/ 25047 h 112212"/>
                    <a:gd name="connsiteX4" fmla="*/ 1257592 w 1494168"/>
                    <a:gd name="connsiteY4" fmla="*/ 99760 h 112212"/>
                    <a:gd name="connsiteX5" fmla="*/ 1494168 w 1494168"/>
                    <a:gd name="connsiteY5" fmla="*/ 37499 h 112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94168" h="112212">
                      <a:moveTo>
                        <a:pt x="0" y="112212"/>
                      </a:moveTo>
                      <a:cubicBezTo>
                        <a:pt x="123476" y="58253"/>
                        <a:pt x="246953" y="4294"/>
                        <a:pt x="361091" y="143"/>
                      </a:cubicBezTo>
                      <a:cubicBezTo>
                        <a:pt x="475229" y="-4008"/>
                        <a:pt x="583141" y="83157"/>
                        <a:pt x="684827" y="87308"/>
                      </a:cubicBezTo>
                      <a:cubicBezTo>
                        <a:pt x="786513" y="91459"/>
                        <a:pt x="875748" y="22972"/>
                        <a:pt x="971209" y="25047"/>
                      </a:cubicBezTo>
                      <a:cubicBezTo>
                        <a:pt x="1066670" y="27122"/>
                        <a:pt x="1170432" y="97685"/>
                        <a:pt x="1257592" y="99760"/>
                      </a:cubicBezTo>
                      <a:cubicBezTo>
                        <a:pt x="1344752" y="101835"/>
                        <a:pt x="1494168" y="37499"/>
                        <a:pt x="1494168" y="37499"/>
                      </a:cubicBezTo>
                    </a:path>
                  </a:pathLst>
                </a:custGeom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Freeform 84"/>
                <p:cNvSpPr/>
                <p:nvPr/>
              </p:nvSpPr>
              <p:spPr>
                <a:xfrm>
                  <a:off x="6390200" y="5937087"/>
                  <a:ext cx="1494168" cy="112212"/>
                </a:xfrm>
                <a:custGeom>
                  <a:avLst/>
                  <a:gdLst>
                    <a:gd name="connsiteX0" fmla="*/ 0 w 1494168"/>
                    <a:gd name="connsiteY0" fmla="*/ 112212 h 112212"/>
                    <a:gd name="connsiteX1" fmla="*/ 361091 w 1494168"/>
                    <a:gd name="connsiteY1" fmla="*/ 143 h 112212"/>
                    <a:gd name="connsiteX2" fmla="*/ 684827 w 1494168"/>
                    <a:gd name="connsiteY2" fmla="*/ 87308 h 112212"/>
                    <a:gd name="connsiteX3" fmla="*/ 971209 w 1494168"/>
                    <a:gd name="connsiteY3" fmla="*/ 25047 h 112212"/>
                    <a:gd name="connsiteX4" fmla="*/ 1257592 w 1494168"/>
                    <a:gd name="connsiteY4" fmla="*/ 99760 h 112212"/>
                    <a:gd name="connsiteX5" fmla="*/ 1494168 w 1494168"/>
                    <a:gd name="connsiteY5" fmla="*/ 37499 h 112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94168" h="112212">
                      <a:moveTo>
                        <a:pt x="0" y="112212"/>
                      </a:moveTo>
                      <a:cubicBezTo>
                        <a:pt x="123476" y="58253"/>
                        <a:pt x="246953" y="4294"/>
                        <a:pt x="361091" y="143"/>
                      </a:cubicBezTo>
                      <a:cubicBezTo>
                        <a:pt x="475229" y="-4008"/>
                        <a:pt x="583141" y="83157"/>
                        <a:pt x="684827" y="87308"/>
                      </a:cubicBezTo>
                      <a:cubicBezTo>
                        <a:pt x="786513" y="91459"/>
                        <a:pt x="875748" y="22972"/>
                        <a:pt x="971209" y="25047"/>
                      </a:cubicBezTo>
                      <a:cubicBezTo>
                        <a:pt x="1066670" y="27122"/>
                        <a:pt x="1170432" y="97685"/>
                        <a:pt x="1257592" y="99760"/>
                      </a:cubicBezTo>
                      <a:cubicBezTo>
                        <a:pt x="1344752" y="101835"/>
                        <a:pt x="1494168" y="37499"/>
                        <a:pt x="1494168" y="37499"/>
                      </a:cubicBezTo>
                    </a:path>
                  </a:pathLst>
                </a:custGeom>
                <a:ln w="28575" cmpd="sng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Freeform 85"/>
                <p:cNvSpPr/>
                <p:nvPr/>
              </p:nvSpPr>
              <p:spPr>
                <a:xfrm>
                  <a:off x="6390200" y="5673719"/>
                  <a:ext cx="1494168" cy="112212"/>
                </a:xfrm>
                <a:custGeom>
                  <a:avLst/>
                  <a:gdLst>
                    <a:gd name="connsiteX0" fmla="*/ 0 w 1494168"/>
                    <a:gd name="connsiteY0" fmla="*/ 112212 h 112212"/>
                    <a:gd name="connsiteX1" fmla="*/ 361091 w 1494168"/>
                    <a:gd name="connsiteY1" fmla="*/ 143 h 112212"/>
                    <a:gd name="connsiteX2" fmla="*/ 684827 w 1494168"/>
                    <a:gd name="connsiteY2" fmla="*/ 87308 h 112212"/>
                    <a:gd name="connsiteX3" fmla="*/ 971209 w 1494168"/>
                    <a:gd name="connsiteY3" fmla="*/ 25047 h 112212"/>
                    <a:gd name="connsiteX4" fmla="*/ 1257592 w 1494168"/>
                    <a:gd name="connsiteY4" fmla="*/ 99760 h 112212"/>
                    <a:gd name="connsiteX5" fmla="*/ 1494168 w 1494168"/>
                    <a:gd name="connsiteY5" fmla="*/ 37499 h 112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94168" h="112212">
                      <a:moveTo>
                        <a:pt x="0" y="112212"/>
                      </a:moveTo>
                      <a:cubicBezTo>
                        <a:pt x="123476" y="58253"/>
                        <a:pt x="246953" y="4294"/>
                        <a:pt x="361091" y="143"/>
                      </a:cubicBezTo>
                      <a:cubicBezTo>
                        <a:pt x="475229" y="-4008"/>
                        <a:pt x="583141" y="83157"/>
                        <a:pt x="684827" y="87308"/>
                      </a:cubicBezTo>
                      <a:cubicBezTo>
                        <a:pt x="786513" y="91459"/>
                        <a:pt x="875748" y="22972"/>
                        <a:pt x="971209" y="25047"/>
                      </a:cubicBezTo>
                      <a:cubicBezTo>
                        <a:pt x="1066670" y="27122"/>
                        <a:pt x="1170432" y="97685"/>
                        <a:pt x="1257592" y="99760"/>
                      </a:cubicBezTo>
                      <a:cubicBezTo>
                        <a:pt x="1344752" y="101835"/>
                        <a:pt x="1494168" y="37499"/>
                        <a:pt x="1494168" y="37499"/>
                      </a:cubicBezTo>
                    </a:path>
                  </a:pathLst>
                </a:custGeom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81" name="TextBox 80"/>
              <p:cNvSpPr txBox="1"/>
              <p:nvPr/>
            </p:nvSpPr>
            <p:spPr>
              <a:xfrm>
                <a:off x="6744430" y="5664873"/>
                <a:ext cx="105419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Collagen </a:t>
                </a:r>
                <a:endParaRPr lang="en-US" b="1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60" name="TextBox 59"/>
            <p:cNvSpPr txBox="1"/>
            <p:nvPr/>
          </p:nvSpPr>
          <p:spPr>
            <a:xfrm rot="5400000">
              <a:off x="3023585" y="680376"/>
              <a:ext cx="7386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0000FF"/>
                  </a:solidFill>
                </a:rPr>
                <a:t>TGFβR</a:t>
              </a:r>
              <a:endParaRPr lang="en-US" sz="1600" b="1" dirty="0">
                <a:solidFill>
                  <a:srgbClr val="0000FF"/>
                </a:solidFill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 rot="5400000">
              <a:off x="-1175133" y="1606169"/>
              <a:ext cx="3515513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en-CA" sz="3200" b="1" spc="150" dirty="0" smtClean="0">
                  <a:ln w="11430"/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Cardiac fibroblast</a:t>
              </a:r>
              <a:endParaRPr lang="en-CA" sz="3200" b="1" spc="150" dirty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  <p:grpSp>
          <p:nvGrpSpPr>
            <p:cNvPr id="63" name="Group 62"/>
            <p:cNvGrpSpPr/>
            <p:nvPr/>
          </p:nvGrpSpPr>
          <p:grpSpPr>
            <a:xfrm rot="9078303">
              <a:off x="4215065" y="7887681"/>
              <a:ext cx="226250" cy="590962"/>
              <a:chOff x="3418599" y="1125464"/>
              <a:chExt cx="226250" cy="590961"/>
            </a:xfrm>
          </p:grpSpPr>
          <p:cxnSp>
            <p:nvCxnSpPr>
              <p:cNvPr id="78" name="Straight Connector 77"/>
              <p:cNvCxnSpPr/>
              <p:nvPr/>
            </p:nvCxnSpPr>
            <p:spPr>
              <a:xfrm rot="5400000">
                <a:off x="3276204" y="1389245"/>
                <a:ext cx="527562" cy="0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 rot="20045479" flipH="1" flipV="1">
                <a:off x="3418599" y="1599947"/>
                <a:ext cx="226250" cy="116478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4" name="Group 63"/>
            <p:cNvGrpSpPr/>
            <p:nvPr/>
          </p:nvGrpSpPr>
          <p:grpSpPr>
            <a:xfrm rot="7481381">
              <a:off x="1172289" y="4942261"/>
              <a:ext cx="1633748" cy="2528125"/>
              <a:chOff x="2770192" y="-811696"/>
              <a:chExt cx="1633748" cy="2528121"/>
            </a:xfrm>
          </p:grpSpPr>
          <p:cxnSp>
            <p:nvCxnSpPr>
              <p:cNvPr id="76" name="Straight Connector 75"/>
              <p:cNvCxnSpPr/>
              <p:nvPr/>
            </p:nvCxnSpPr>
            <p:spPr>
              <a:xfrm rot="19518619" flipH="1">
                <a:off x="2770192" y="-811696"/>
                <a:ext cx="1633748" cy="2194889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 rot="20045479" flipH="1" flipV="1">
                <a:off x="3418599" y="1599947"/>
                <a:ext cx="226250" cy="116478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5" name="Group 64"/>
            <p:cNvGrpSpPr/>
            <p:nvPr/>
          </p:nvGrpSpPr>
          <p:grpSpPr>
            <a:xfrm rot="1885107">
              <a:off x="806654" y="2986830"/>
              <a:ext cx="596324" cy="1299771"/>
              <a:chOff x="3329399" y="737550"/>
              <a:chExt cx="450375" cy="972343"/>
            </a:xfrm>
          </p:grpSpPr>
          <p:cxnSp>
            <p:nvCxnSpPr>
              <p:cNvPr id="74" name="Straight Connector 73"/>
              <p:cNvCxnSpPr/>
              <p:nvPr/>
            </p:nvCxnSpPr>
            <p:spPr>
              <a:xfrm rot="20045479" flipH="1">
                <a:off x="3329399" y="737550"/>
                <a:ext cx="450375" cy="860318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 rot="3514893" flipH="1">
                <a:off x="3490860" y="1572389"/>
                <a:ext cx="100853" cy="174156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/>
            <p:cNvGrpSpPr/>
            <p:nvPr/>
          </p:nvGrpSpPr>
          <p:grpSpPr>
            <a:xfrm rot="2813271">
              <a:off x="851454" y="3936343"/>
              <a:ext cx="507280" cy="645488"/>
              <a:chOff x="3308914" y="1240729"/>
              <a:chExt cx="383125" cy="481825"/>
            </a:xfrm>
          </p:grpSpPr>
          <p:cxnSp>
            <p:nvCxnSpPr>
              <p:cNvPr id="72" name="Straight Connector 71"/>
              <p:cNvCxnSpPr/>
              <p:nvPr/>
            </p:nvCxnSpPr>
            <p:spPr>
              <a:xfrm rot="2586729">
                <a:off x="3308914" y="1240729"/>
                <a:ext cx="383125" cy="298974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 rot="2586729" flipH="1">
                <a:off x="3479169" y="1564251"/>
                <a:ext cx="118103" cy="158303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7" name="TextBox 66"/>
            <p:cNvSpPr txBox="1"/>
            <p:nvPr/>
          </p:nvSpPr>
          <p:spPr>
            <a:xfrm rot="5400000">
              <a:off x="5984126" y="4706891"/>
              <a:ext cx="118298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CHF, MI</a:t>
              </a:r>
              <a:endParaRPr lang="en-US" sz="2400" b="1" dirty="0"/>
            </a:p>
          </p:txBody>
        </p:sp>
        <p:cxnSp>
          <p:nvCxnSpPr>
            <p:cNvPr id="68" name="Curved Connector 67"/>
            <p:cNvCxnSpPr>
              <a:stCxn id="67" idx="3"/>
              <a:endCxn id="33" idx="0"/>
            </p:cNvCxnSpPr>
            <p:nvPr/>
          </p:nvCxnSpPr>
          <p:spPr>
            <a:xfrm rot="5400000">
              <a:off x="5074168" y="6090246"/>
              <a:ext cx="2062480" cy="940421"/>
            </a:xfrm>
            <a:prstGeom prst="curvedConnector2">
              <a:avLst/>
            </a:prstGeom>
            <a:ln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urved Connector 68"/>
            <p:cNvCxnSpPr>
              <a:stCxn id="67" idx="1"/>
              <a:endCxn id="50" idx="0"/>
            </p:cNvCxnSpPr>
            <p:nvPr/>
          </p:nvCxnSpPr>
          <p:spPr>
            <a:xfrm rot="16200000" flipV="1">
              <a:off x="4068597" y="1839210"/>
              <a:ext cx="3328893" cy="1685150"/>
            </a:xfrm>
            <a:prstGeom prst="curvedConnector2">
              <a:avLst/>
            </a:prstGeom>
            <a:ln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>
              <a:stCxn id="67" idx="2"/>
            </p:cNvCxnSpPr>
            <p:nvPr/>
          </p:nvCxnSpPr>
          <p:spPr>
            <a:xfrm rot="5400000" flipH="1">
              <a:off x="4913648" y="3506585"/>
              <a:ext cx="1091028" cy="1771249"/>
            </a:xfrm>
            <a:prstGeom prst="straightConnector1">
              <a:avLst/>
            </a:prstGeom>
            <a:ln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/>
            <p:nvPr/>
          </p:nvCxnSpPr>
          <p:spPr>
            <a:xfrm rot="5400000" flipH="1">
              <a:off x="3342050" y="5321909"/>
              <a:ext cx="3337334" cy="791116"/>
            </a:xfrm>
            <a:prstGeom prst="straightConnector1">
              <a:avLst/>
            </a:prstGeom>
            <a:ln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1626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13864</TotalTime>
  <Words>238</Words>
  <Application>Microsoft Office PowerPoint</Application>
  <PresentationFormat>Affichage à l'écran (4:3)</PresentationFormat>
  <Paragraphs>164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Sirirat</dc:creator>
  <cp:lastModifiedBy>Bacchi Jennifer Anne</cp:lastModifiedBy>
  <cp:revision>337</cp:revision>
  <dcterms:created xsi:type="dcterms:W3CDTF">2018-03-09T07:12:57Z</dcterms:created>
  <dcterms:modified xsi:type="dcterms:W3CDTF">2018-05-25T19:43:34Z</dcterms:modified>
</cp:coreProperties>
</file>