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7" r:id="rId2"/>
    <p:sldId id="259" r:id="rId3"/>
    <p:sldId id="258" r:id="rId4"/>
    <p:sldId id="260" r:id="rId5"/>
    <p:sldId id="261" r:id="rId6"/>
  </p:sldIdLst>
  <p:sldSz cx="6858000" cy="9144000" type="screen4x3"/>
  <p:notesSz cx="9872663" cy="67421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237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8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4" cy="338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A4DFC-9291-4FD4-ADAC-BCF9E41BAF02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D99B9-D892-4A21-BCF0-D59F6F5AB7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205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217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63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150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32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68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956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82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6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198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24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18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E0897-FE81-4805-A3EC-AC2E622844E8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06F93-CFA8-4224-A245-2310FD6CA7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97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69" descr="D:\Research\さとしでーた\M1-2\ミーティング\2016\SEM\簡易SEM\吸着前\csh gel\C-S-H 50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1167"/>
          <a:stretch/>
        </p:blipFill>
        <p:spPr bwMode="auto">
          <a:xfrm>
            <a:off x="4057447" y="4108906"/>
            <a:ext cx="1897339" cy="126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71" descr="D:\Research\さとしでーた\M1-2\ミーティング\2016\SEM\FESEM\吸着前\1-10000-1.BMP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75"/>
          <a:stretch/>
        </p:blipFill>
        <p:spPr bwMode="auto">
          <a:xfrm>
            <a:off x="4038769" y="2731946"/>
            <a:ext cx="1892155" cy="124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70" descr="D:\Research\さとしでーた\M1-2\ミーティング\2016\SEM\簡易SEM\吸着前\ace\BM-600 750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324"/>
          <a:stretch/>
        </p:blipFill>
        <p:spPr bwMode="auto">
          <a:xfrm>
            <a:off x="4038769" y="1303721"/>
            <a:ext cx="1905310" cy="128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テキスト ボックス 27"/>
          <p:cNvSpPr txBox="1"/>
          <p:nvPr/>
        </p:nvSpPr>
        <p:spPr>
          <a:xfrm>
            <a:off x="5570177" y="4057195"/>
            <a:ext cx="433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</a:rPr>
              <a:t>(d)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570177" y="2708639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</a:rPr>
              <a:t>(e)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570177" y="1303721"/>
            <a:ext cx="375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</a:rPr>
              <a:t>(f)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36" name="オブジェクト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92045"/>
              </p:ext>
            </p:extLst>
          </p:nvPr>
        </p:nvGraphicFramePr>
        <p:xfrm>
          <a:off x="965765" y="1303721"/>
          <a:ext cx="2941732" cy="425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KGPlot" r:id="rId8" imgW="3340080" imgH="4825800" progId="KGraph_Plot">
                  <p:embed/>
                </p:oleObj>
              </mc:Choice>
              <mc:Fallback>
                <p:oleObj name="KGPlot" r:id="rId8" imgW="3340080" imgH="48258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65765" y="1303721"/>
                        <a:ext cx="2941732" cy="4250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テキスト ボックス 26"/>
          <p:cNvSpPr txBox="1"/>
          <p:nvPr/>
        </p:nvSpPr>
        <p:spPr>
          <a:xfrm>
            <a:off x="1198344" y="4564436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(a)</a:t>
            </a:r>
            <a:endParaRPr kumimoji="1" lang="ja-JP" altLang="en-US" sz="16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198344" y="3741320"/>
            <a:ext cx="433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(b)</a:t>
            </a:r>
            <a:endParaRPr kumimoji="1" lang="ja-JP" altLang="en-US" sz="16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198344" y="2261340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(c)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38144" y="7145866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Fig.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1</a:t>
            </a:r>
            <a:endParaRPr kumimoji="1" lang="ja-JP" altLang="en-US" sz="2000" dirty="0"/>
          </a:p>
        </p:txBody>
      </p:sp>
      <p:sp>
        <p:nvSpPr>
          <p:cNvPr id="2" name="正方形/長方形 1"/>
          <p:cNvSpPr/>
          <p:nvPr/>
        </p:nvSpPr>
        <p:spPr>
          <a:xfrm>
            <a:off x="5570177" y="2415822"/>
            <a:ext cx="384609" cy="169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/>
          <p:cNvCxnSpPr/>
          <p:nvPr/>
        </p:nvCxnSpPr>
        <p:spPr>
          <a:xfrm>
            <a:off x="5644569" y="2494204"/>
            <a:ext cx="237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5570177" y="3819172"/>
            <a:ext cx="384609" cy="169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コネクタ 20"/>
          <p:cNvCxnSpPr/>
          <p:nvPr/>
        </p:nvCxnSpPr>
        <p:spPr>
          <a:xfrm>
            <a:off x="5622969" y="3887609"/>
            <a:ext cx="280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5570177" y="5208243"/>
            <a:ext cx="384609" cy="169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コネクタ 25"/>
          <p:cNvCxnSpPr/>
          <p:nvPr/>
        </p:nvCxnSpPr>
        <p:spPr>
          <a:xfrm>
            <a:off x="5684169" y="5282038"/>
            <a:ext cx="158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59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717817"/>
              </p:ext>
            </p:extLst>
          </p:nvPr>
        </p:nvGraphicFramePr>
        <p:xfrm>
          <a:off x="1422400" y="1080912"/>
          <a:ext cx="4216400" cy="492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KGPlot" r:id="rId3" imgW="4216320" imgH="4927320" progId="KGraph_Plot">
                  <p:embed/>
                </p:oleObj>
              </mc:Choice>
              <mc:Fallback>
                <p:oleObj name="KGPlot" r:id="rId3" imgW="4216320" imgH="492732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2400" y="1080912"/>
                        <a:ext cx="4216400" cy="4927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778374" y="4837392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(a)</a:t>
            </a:r>
            <a:endParaRPr kumimoji="1" lang="ja-JP" altLang="en-US" sz="1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78374" y="4014276"/>
            <a:ext cx="433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(b)</a:t>
            </a:r>
            <a:endParaRPr kumimoji="1" lang="ja-JP" altLang="en-US" sz="1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78374" y="2691248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(c)</a:t>
            </a:r>
            <a:endParaRPr kumimoji="1"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38144" y="7145866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Fig.</a:t>
            </a:r>
            <a:r>
              <a:rPr kumimoji="1" lang="ja-JP" altLang="en-US" sz="2000" dirty="0" smtClean="0"/>
              <a:t> </a:t>
            </a:r>
            <a:r>
              <a:rPr lang="en-US" altLang="ja-JP" sz="2000" dirty="0"/>
              <a:t>2</a:t>
            </a:r>
            <a:endParaRPr kumimoji="1" lang="ja-JP" altLang="en-US" sz="2000" dirty="0"/>
          </a:p>
        </p:txBody>
      </p:sp>
      <p:sp>
        <p:nvSpPr>
          <p:cNvPr id="9" name="正方形/長方形 8"/>
          <p:cNvSpPr/>
          <p:nvPr/>
        </p:nvSpPr>
        <p:spPr>
          <a:xfrm>
            <a:off x="4680683" y="1582530"/>
            <a:ext cx="798617" cy="253916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>
            <a:spAutoFit/>
          </a:bodyPr>
          <a:lstStyle/>
          <a:p>
            <a:r>
              <a:rPr lang="en-GB" altLang="ja-JP" sz="1050" dirty="0" smtClean="0">
                <a:ea typeface="Times New Roman" panose="02020603050405020304" pitchFamily="18" charset="0"/>
              </a:rPr>
              <a:t>Si-O</a:t>
            </a:r>
            <a:r>
              <a:rPr lang="ja-JP" altLang="en-US" sz="1050" dirty="0">
                <a:ea typeface="Times New Roman" panose="02020603050405020304" pitchFamily="18" charset="0"/>
              </a:rPr>
              <a:t> </a:t>
            </a:r>
            <a:r>
              <a:rPr lang="en-GB" altLang="ja-JP" sz="1050" dirty="0" smtClean="0">
                <a:ea typeface="Times New Roman" panose="02020603050405020304" pitchFamily="18" charset="0"/>
              </a:rPr>
              <a:t>in SiO</a:t>
            </a:r>
            <a:r>
              <a:rPr lang="en-GB" altLang="ja-JP" sz="1050" baseline="-25000" dirty="0" smtClean="0">
                <a:ea typeface="Times New Roman" panose="02020603050405020304" pitchFamily="18" charset="0"/>
              </a:rPr>
              <a:t>4</a:t>
            </a:r>
            <a:endParaRPr lang="ja-JP" altLang="en-US" sz="1050" dirty="0"/>
          </a:p>
        </p:txBody>
      </p:sp>
      <p:sp>
        <p:nvSpPr>
          <p:cNvPr id="10" name="正方形/長方形 9"/>
          <p:cNvSpPr/>
          <p:nvPr/>
        </p:nvSpPr>
        <p:spPr>
          <a:xfrm>
            <a:off x="4334083" y="1938668"/>
            <a:ext cx="900311" cy="577081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>
            <a:spAutoFit/>
          </a:bodyPr>
          <a:lstStyle/>
          <a:p>
            <a:r>
              <a:rPr lang="en-GB" altLang="ja-JP" sz="1050" dirty="0" smtClean="0">
                <a:ea typeface="ＭＳ 明朝" panose="02020609040205080304" pitchFamily="17" charset="-128"/>
              </a:rPr>
              <a:t>Si-O-Si</a:t>
            </a:r>
          </a:p>
          <a:p>
            <a:r>
              <a:rPr lang="en-GB" altLang="ja-JP" sz="1050" dirty="0" smtClean="0">
                <a:ea typeface="ＭＳ 明朝" panose="02020609040205080304" pitchFamily="17" charset="-128"/>
              </a:rPr>
              <a:t>deformation vibrations</a:t>
            </a:r>
            <a:endParaRPr lang="ja-JP" altLang="en-US" sz="1050" dirty="0"/>
          </a:p>
        </p:txBody>
      </p:sp>
      <p:sp>
        <p:nvSpPr>
          <p:cNvPr id="11" name="正方形/長方形 10"/>
          <p:cNvSpPr/>
          <p:nvPr/>
        </p:nvSpPr>
        <p:spPr>
          <a:xfrm>
            <a:off x="3663956" y="1446487"/>
            <a:ext cx="1016625" cy="253916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r>
              <a:rPr lang="en-GB" altLang="ja-JP" sz="1050" dirty="0" smtClean="0">
                <a:ea typeface="ＭＳ 明朝" panose="02020609040205080304" pitchFamily="17" charset="-128"/>
              </a:rPr>
              <a:t>Si-O in </a:t>
            </a:r>
            <a:r>
              <a:rPr lang="en-GB" altLang="ja-JP" sz="1050" dirty="0">
                <a:ea typeface="ＭＳ 明朝" panose="02020609040205080304" pitchFamily="17" charset="-128"/>
              </a:rPr>
              <a:t>Q</a:t>
            </a:r>
            <a:r>
              <a:rPr lang="en-GB" altLang="ja-JP" sz="1050" baseline="30000" dirty="0">
                <a:ea typeface="ＭＳ 明朝" panose="02020609040205080304" pitchFamily="17" charset="-128"/>
              </a:rPr>
              <a:t>2</a:t>
            </a:r>
            <a:r>
              <a:rPr lang="en-GB" altLang="ja-JP" sz="1050" dirty="0">
                <a:ea typeface="ＭＳ 明朝" panose="02020609040205080304" pitchFamily="17" charset="-128"/>
              </a:rPr>
              <a:t> sites </a:t>
            </a:r>
            <a:endParaRPr lang="en-GB" altLang="ja-JP" sz="1050" dirty="0" smtClean="0">
              <a:ea typeface="ＭＳ 明朝" panose="02020609040205080304" pitchFamily="17" charset="-128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5018320" y="2349500"/>
            <a:ext cx="156930" cy="8255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5188299" y="1869544"/>
            <a:ext cx="88551" cy="30533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2797974" y="2593378"/>
            <a:ext cx="377026" cy="246221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r>
              <a:rPr lang="en-GB" altLang="ja-JP" sz="1000" dirty="0" smtClean="0">
                <a:ea typeface="ＭＳ 明朝" panose="02020609040205080304" pitchFamily="17" charset="-128"/>
              </a:rPr>
              <a:t>C-O</a:t>
            </a:r>
            <a:endParaRPr lang="en-GB" altLang="ja-JP" sz="1000" dirty="0">
              <a:ea typeface="ＭＳ 明朝" panose="02020609040205080304" pitchFamily="17" charset="-128"/>
            </a:endParaRPr>
          </a:p>
        </p:txBody>
      </p:sp>
      <p:sp>
        <p:nvSpPr>
          <p:cNvPr id="19" name="左大かっこ 18"/>
          <p:cNvSpPr/>
          <p:nvPr/>
        </p:nvSpPr>
        <p:spPr>
          <a:xfrm rot="5400000">
            <a:off x="2939265" y="2666261"/>
            <a:ext cx="82596" cy="38887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2391954" y="2568137"/>
            <a:ext cx="388248" cy="246221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r>
              <a:rPr lang="en-GB" altLang="ja-JP" sz="1000" dirty="0" smtClean="0">
                <a:ea typeface="ＭＳ 明朝" panose="02020609040205080304" pitchFamily="17" charset="-128"/>
              </a:rPr>
              <a:t>O-H</a:t>
            </a:r>
            <a:endParaRPr lang="en-GB" altLang="ja-JP" sz="1000" dirty="0"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6876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6440395"/>
              </p:ext>
            </p:extLst>
          </p:nvPr>
        </p:nvGraphicFramePr>
        <p:xfrm>
          <a:off x="1630363" y="1631950"/>
          <a:ext cx="3675062" cy="359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KGPlot" r:id="rId3" imgW="5270400" imgH="5155920" progId="KGraph_Plot">
                  <p:embed/>
                </p:oleObj>
              </mc:Choice>
              <mc:Fallback>
                <p:oleObj name="KGPlot" r:id="rId3" imgW="5270400" imgH="515592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0363" y="1631950"/>
                        <a:ext cx="3675062" cy="3594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4738144" y="7145866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Fig.</a:t>
            </a:r>
            <a:r>
              <a:rPr kumimoji="1" lang="ja-JP" altLang="en-US" sz="2000" dirty="0" smtClean="0"/>
              <a:t> </a:t>
            </a:r>
            <a:r>
              <a:rPr lang="en-US" altLang="ja-JP" sz="2000" dirty="0"/>
              <a:t>3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18293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122321"/>
              </p:ext>
            </p:extLst>
          </p:nvPr>
        </p:nvGraphicFramePr>
        <p:xfrm>
          <a:off x="423510" y="1616656"/>
          <a:ext cx="2811462" cy="353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" name="KGPlot" r:id="rId3" imgW="4254480" imgH="5356080" progId="KGraph_Plot">
                  <p:embed/>
                </p:oleObj>
              </mc:Choice>
              <mc:Fallback>
                <p:oleObj name="KGPlot" r:id="rId3" imgW="4254480" imgH="535608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3510" y="1616656"/>
                        <a:ext cx="2811462" cy="3538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4738144" y="7145866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Fig.</a:t>
            </a:r>
            <a:r>
              <a:rPr kumimoji="1" lang="ja-JP" altLang="en-US" sz="2000" dirty="0" smtClean="0"/>
              <a:t> </a:t>
            </a:r>
            <a:r>
              <a:rPr lang="en-US" altLang="ja-JP" sz="2000" dirty="0"/>
              <a:t>4</a:t>
            </a:r>
            <a:endParaRPr kumimoji="1" lang="ja-JP" altLang="en-US" sz="2000" dirty="0"/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189519"/>
              </p:ext>
            </p:extLst>
          </p:nvPr>
        </p:nvGraphicFramePr>
        <p:xfrm>
          <a:off x="3477154" y="1757186"/>
          <a:ext cx="2799470" cy="3364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" name="KGPlot" r:id="rId5" imgW="4279680" imgH="5143320" progId="KGraph_Plot">
                  <p:embed/>
                </p:oleObj>
              </mc:Choice>
              <mc:Fallback>
                <p:oleObj name="KGPlot" r:id="rId5" imgW="4279680" imgH="514332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77154" y="1757186"/>
                        <a:ext cx="2799470" cy="3364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988153" y="1447379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(a)</a:t>
            </a:r>
            <a:endParaRPr kumimoji="1"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47441" y="1447379"/>
            <a:ext cx="433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(b)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157054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テキスト ボックス 447"/>
          <p:cNvSpPr txBox="1"/>
          <p:nvPr/>
        </p:nvSpPr>
        <p:spPr>
          <a:xfrm>
            <a:off x="3432856" y="7324555"/>
            <a:ext cx="3229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Supporting information Fig. 1</a:t>
            </a:r>
            <a:endParaRPr kumimoji="1" lang="ja-JP" altLang="en-US" sz="2000" dirty="0"/>
          </a:p>
        </p:txBody>
      </p:sp>
      <p:sp>
        <p:nvSpPr>
          <p:cNvPr id="450" name="テキスト ボックス 449"/>
          <p:cNvSpPr txBox="1"/>
          <p:nvPr/>
        </p:nvSpPr>
        <p:spPr>
          <a:xfrm>
            <a:off x="508649" y="7933873"/>
            <a:ext cx="5948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Fig SI-1. </a:t>
            </a:r>
            <a:r>
              <a:rPr lang="en-GB" altLang="ja-JP" sz="1600" dirty="0" smtClean="0"/>
              <a:t>Schematic illustrations for structure of samples (a</a:t>
            </a:r>
            <a:r>
              <a:rPr lang="en-GB" altLang="ja-JP" sz="1600" dirty="0"/>
              <a:t>) before and after milling treatment with (b) 1-propanol and (c) acetone.</a:t>
            </a:r>
            <a:endParaRPr kumimoji="1" lang="ja-JP" altLang="en-US" sz="16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695" y="811431"/>
            <a:ext cx="5182049" cy="651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02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1856</TotalTime>
  <Words>90</Words>
  <Application>Microsoft Office PowerPoint</Application>
  <PresentationFormat>画面に合わせる (4:3)</PresentationFormat>
  <Paragraphs>23</Paragraphs>
  <Slides>5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ＭＳ Ｐゴシック</vt:lpstr>
      <vt:lpstr>ＭＳ 明朝</vt:lpstr>
      <vt:lpstr>Arial</vt:lpstr>
      <vt:lpstr>Calibri</vt:lpstr>
      <vt:lpstr>Calibri Light</vt:lpstr>
      <vt:lpstr>Times New Roman</vt:lpstr>
      <vt:lpstr>Office テーマ</vt:lpstr>
      <vt:lpstr>KGPlot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前田　浩孝</dc:creator>
  <cp:lastModifiedBy>HM</cp:lastModifiedBy>
  <cp:revision>40</cp:revision>
  <cp:lastPrinted>2018-11-19T09:43:33Z</cp:lastPrinted>
  <dcterms:created xsi:type="dcterms:W3CDTF">2018-07-13T06:29:56Z</dcterms:created>
  <dcterms:modified xsi:type="dcterms:W3CDTF">2018-11-19T09:45:00Z</dcterms:modified>
</cp:coreProperties>
</file>