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</p:sldIdLst>
  <p:sldSz cx="9906000" cy="6858000" type="A4"/>
  <p:notesSz cx="6718300" cy="9855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6" d="100"/>
          <a:sy n="76" d="100"/>
        </p:scale>
        <p:origin x="-1194" y="-9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A8FF7-A733-4A86-B4FD-76C1543F9805}" type="datetimeFigureOut">
              <a:rPr lang="en-GB" smtClean="0"/>
              <a:t>27/06/2018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29150-58FB-4042-916E-F366E853417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888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A8FF7-A733-4A86-B4FD-76C1543F9805}" type="datetimeFigureOut">
              <a:rPr lang="en-GB" smtClean="0"/>
              <a:t>27/06/2018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29150-58FB-4042-916E-F366E853417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8919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A8FF7-A733-4A86-B4FD-76C1543F9805}" type="datetimeFigureOut">
              <a:rPr lang="en-GB" smtClean="0"/>
              <a:t>27/06/2018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29150-58FB-4042-916E-F366E853417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53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A8FF7-A733-4A86-B4FD-76C1543F9805}" type="datetimeFigureOut">
              <a:rPr lang="en-GB" smtClean="0"/>
              <a:t>27/06/2018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29150-58FB-4042-916E-F366E853417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0963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A8FF7-A733-4A86-B4FD-76C1543F9805}" type="datetimeFigureOut">
              <a:rPr lang="en-GB" smtClean="0"/>
              <a:t>27/06/2018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29150-58FB-4042-916E-F366E853417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419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A8FF7-A733-4A86-B4FD-76C1543F9805}" type="datetimeFigureOut">
              <a:rPr lang="en-GB" smtClean="0"/>
              <a:t>27/06/2018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29150-58FB-4042-916E-F366E853417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1965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A8FF7-A733-4A86-B4FD-76C1543F9805}" type="datetimeFigureOut">
              <a:rPr lang="en-GB" smtClean="0"/>
              <a:t>27/06/2018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29150-58FB-4042-916E-F366E853417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29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A8FF7-A733-4A86-B4FD-76C1543F9805}" type="datetimeFigureOut">
              <a:rPr lang="en-GB" smtClean="0"/>
              <a:t>27/06/2018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29150-58FB-4042-916E-F366E853417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9746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A8FF7-A733-4A86-B4FD-76C1543F9805}" type="datetimeFigureOut">
              <a:rPr lang="en-GB" smtClean="0"/>
              <a:t>27/06/2018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29150-58FB-4042-916E-F366E853417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2349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A8FF7-A733-4A86-B4FD-76C1543F9805}" type="datetimeFigureOut">
              <a:rPr lang="en-GB" smtClean="0"/>
              <a:t>27/06/2018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29150-58FB-4042-916E-F366E853417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18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A8FF7-A733-4A86-B4FD-76C1543F9805}" type="datetimeFigureOut">
              <a:rPr lang="en-GB" smtClean="0"/>
              <a:t>27/06/2018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29150-58FB-4042-916E-F366E853417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9311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A8FF7-A733-4A86-B4FD-76C1543F9805}" type="datetimeFigureOut">
              <a:rPr lang="en-GB" smtClean="0"/>
              <a:t>27/06/2018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829150-58FB-4042-916E-F366E853417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3828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5992454"/>
              </p:ext>
            </p:extLst>
          </p:nvPr>
        </p:nvGraphicFramePr>
        <p:xfrm>
          <a:off x="209549" y="380995"/>
          <a:ext cx="9505949" cy="637942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4696"/>
                <a:gridCol w="277369"/>
                <a:gridCol w="255471"/>
                <a:gridCol w="262770"/>
                <a:gridCol w="1072977"/>
                <a:gridCol w="810207"/>
                <a:gridCol w="2138655"/>
                <a:gridCol w="494281"/>
                <a:gridCol w="485775"/>
                <a:gridCol w="542925"/>
                <a:gridCol w="428625"/>
                <a:gridCol w="561975"/>
                <a:gridCol w="447675"/>
                <a:gridCol w="409575"/>
                <a:gridCol w="485775"/>
                <a:gridCol w="457198"/>
              </a:tblGrid>
              <a:tr h="53879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Patient ID #</a:t>
                      </a:r>
                      <a:endParaRPr lang="en-GB" sz="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>
                          <a:solidFill>
                            <a:schemeClr val="bg1"/>
                          </a:solidFill>
                          <a:effectLst/>
                        </a:rPr>
                        <a:t>Age</a:t>
                      </a:r>
                      <a:endParaRPr lang="en-GB" sz="8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>
                          <a:solidFill>
                            <a:schemeClr val="bg1"/>
                          </a:solidFill>
                          <a:effectLst/>
                        </a:rPr>
                        <a:t>Sex</a:t>
                      </a:r>
                      <a:endParaRPr lang="en-GB" sz="8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Days in ICU</a:t>
                      </a:r>
                      <a:endParaRPr lang="en-GB" sz="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Site of </a:t>
                      </a:r>
                      <a:r>
                        <a:rPr lang="en-GB" sz="8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Infection</a:t>
                      </a:r>
                      <a:endParaRPr lang="en-GB" sz="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Organism causing Sepsis</a:t>
                      </a:r>
                      <a:endParaRPr lang="en-GB" sz="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Microbiology</a:t>
                      </a:r>
                      <a:endParaRPr lang="en-GB" sz="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APACHE II Score</a:t>
                      </a:r>
                      <a:endParaRPr lang="en-GB" sz="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APACHE IV Score</a:t>
                      </a:r>
                      <a:endParaRPr lang="en-GB" sz="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SAPS II Score</a:t>
                      </a:r>
                      <a:endParaRPr lang="en-GB" sz="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RIFLE criteria</a:t>
                      </a:r>
                      <a:endParaRPr lang="en-GB" sz="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Sepsis? </a:t>
                      </a:r>
                      <a:r>
                        <a:rPr lang="en-GB" sz="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severe </a:t>
                      </a:r>
                      <a:r>
                        <a:rPr lang="en-GB" sz="800" b="1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sep</a:t>
                      </a:r>
                      <a:r>
                        <a:rPr lang="en-GB" sz="8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? </a:t>
                      </a:r>
                      <a:r>
                        <a:rPr lang="en-GB" sz="800" b="1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sep</a:t>
                      </a:r>
                      <a:r>
                        <a:rPr lang="en-GB" sz="8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GB" sz="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shock?</a:t>
                      </a:r>
                      <a:endParaRPr lang="en-GB" sz="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RRT-</a:t>
                      </a:r>
                      <a:r>
                        <a:rPr lang="en-GB" sz="8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dep</a:t>
                      </a:r>
                      <a:r>
                        <a:rPr lang="en-GB" sz="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 pre-ICU? </a:t>
                      </a:r>
                      <a:endParaRPr lang="en-GB" sz="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RRT </a:t>
                      </a:r>
                      <a:r>
                        <a:rPr lang="en-GB" sz="8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in ICU?</a:t>
                      </a:r>
                      <a:endParaRPr lang="en-GB" sz="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Admission </a:t>
                      </a:r>
                      <a:r>
                        <a:rPr lang="en-GB" sz="800" b="1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Creat</a:t>
                      </a:r>
                      <a:r>
                        <a:rPr lang="en-GB" sz="8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.</a:t>
                      </a:r>
                      <a:endParaRPr lang="en-GB" sz="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Creat</a:t>
                      </a:r>
                      <a:r>
                        <a:rPr lang="en-GB" sz="8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. Prior </a:t>
                      </a:r>
                      <a:r>
                        <a:rPr lang="en-GB" sz="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to </a:t>
                      </a:r>
                      <a:r>
                        <a:rPr lang="en-GB" sz="8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Expiration</a:t>
                      </a:r>
                      <a:endParaRPr lang="en-GB" sz="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85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M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Abdomen (Gut ischemia)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Gram -</a:t>
                      </a:r>
                      <a:r>
                        <a:rPr lang="en-GB" sz="700" u="none" strike="noStrike" dirty="0" err="1">
                          <a:effectLst/>
                        </a:rPr>
                        <a:t>ve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 err="1">
                          <a:effectLst/>
                        </a:rPr>
                        <a:t>E.coli</a:t>
                      </a:r>
                      <a:r>
                        <a:rPr lang="en-GB" sz="700" u="none" strike="noStrike" dirty="0">
                          <a:effectLst/>
                        </a:rPr>
                        <a:t> &amp; </a:t>
                      </a:r>
                      <a:r>
                        <a:rPr lang="en-GB" sz="700" u="none" strike="noStrike" dirty="0" err="1">
                          <a:effectLst/>
                        </a:rPr>
                        <a:t>Bacteroides</a:t>
                      </a:r>
                      <a:r>
                        <a:rPr lang="en-GB" sz="700" u="none" strike="noStrike" dirty="0">
                          <a:effectLst/>
                        </a:rPr>
                        <a:t> </a:t>
                      </a:r>
                      <a:r>
                        <a:rPr lang="en-GB" sz="700" u="none" strike="noStrike" dirty="0" err="1">
                          <a:effectLst/>
                        </a:rPr>
                        <a:t>fragilis</a:t>
                      </a:r>
                      <a:r>
                        <a:rPr lang="en-GB" sz="700" u="none" strike="noStrike" dirty="0">
                          <a:effectLst/>
                        </a:rPr>
                        <a:t> (ascites)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16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74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54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I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 err="1">
                          <a:effectLst/>
                        </a:rPr>
                        <a:t>sep.</a:t>
                      </a:r>
                      <a:r>
                        <a:rPr lang="en-GB" sz="800" u="none" strike="noStrike" dirty="0">
                          <a:effectLst/>
                        </a:rPr>
                        <a:t> shock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90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106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2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62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M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Lungs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Gram -</a:t>
                      </a:r>
                      <a:r>
                        <a:rPr lang="en-GB" sz="700" u="none" strike="noStrike" dirty="0" err="1">
                          <a:effectLst/>
                        </a:rPr>
                        <a:t>ve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S. pneumonia (sputum)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31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60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I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 err="1">
                          <a:effectLst/>
                        </a:rPr>
                        <a:t>sep.</a:t>
                      </a:r>
                      <a:r>
                        <a:rPr lang="en-GB" sz="800" u="none" strike="noStrike" dirty="0">
                          <a:effectLst/>
                        </a:rPr>
                        <a:t> shock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166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166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3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62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M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5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Abdomen (perforation </a:t>
                      </a:r>
                      <a:r>
                        <a:rPr lang="en-GB" sz="700" u="none" strike="noStrike" dirty="0" smtClean="0">
                          <a:effectLst/>
                        </a:rPr>
                        <a:t>caecum)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Multi-bacterial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K. </a:t>
                      </a:r>
                      <a:r>
                        <a:rPr lang="en-GB" sz="700" u="none" strike="noStrike" dirty="0" smtClean="0">
                          <a:effectLst/>
                        </a:rPr>
                        <a:t>pneumonia, </a:t>
                      </a:r>
                      <a:r>
                        <a:rPr lang="en-GB" sz="700" u="none" strike="noStrike" dirty="0">
                          <a:effectLst/>
                        </a:rPr>
                        <a:t>E. cloacae, E. </a:t>
                      </a:r>
                      <a:r>
                        <a:rPr lang="en-GB" sz="700" u="none" strike="noStrike" dirty="0" err="1">
                          <a:effectLst/>
                        </a:rPr>
                        <a:t>faecium</a:t>
                      </a:r>
                      <a:r>
                        <a:rPr lang="en-GB" sz="700" u="none" strike="noStrike" dirty="0">
                          <a:effectLst/>
                        </a:rPr>
                        <a:t>, C. </a:t>
                      </a:r>
                      <a:r>
                        <a:rPr lang="en-GB" sz="700" u="none" strike="noStrike" dirty="0" err="1">
                          <a:effectLst/>
                        </a:rPr>
                        <a:t>krusei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38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170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95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F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 err="1">
                          <a:effectLst/>
                        </a:rPr>
                        <a:t>sep.</a:t>
                      </a:r>
                      <a:r>
                        <a:rPr lang="en-GB" sz="800" u="none" strike="noStrike" dirty="0">
                          <a:effectLst/>
                        </a:rPr>
                        <a:t> shock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Y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199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98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4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62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F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Hip, (Fasciitis necroticans) 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unknown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Negative blood culture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28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96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52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F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 err="1">
                          <a:effectLst/>
                        </a:rPr>
                        <a:t>sep.</a:t>
                      </a:r>
                      <a:r>
                        <a:rPr lang="en-GB" sz="800" u="none" strike="noStrike" dirty="0">
                          <a:effectLst/>
                        </a:rPr>
                        <a:t> shock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N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N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355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344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5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57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F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Abdomen (Perforation colon </a:t>
                      </a:r>
                      <a:r>
                        <a:rPr lang="en-GB" sz="700" u="none" strike="noStrike" dirty="0" err="1">
                          <a:effectLst/>
                        </a:rPr>
                        <a:t>ascendens</a:t>
                      </a:r>
                      <a:r>
                        <a:rPr lang="en-GB" sz="700" u="none" strike="noStrike" dirty="0">
                          <a:effectLst/>
                        </a:rPr>
                        <a:t>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unknown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Negative blood culture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31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129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71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F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 err="1">
                          <a:effectLst/>
                        </a:rPr>
                        <a:t>sep.</a:t>
                      </a:r>
                      <a:r>
                        <a:rPr lang="en-GB" sz="800" u="none" strike="noStrike" dirty="0">
                          <a:effectLst/>
                        </a:rPr>
                        <a:t> shock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Y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193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147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6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68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F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Abdomen (Bowel ischemia)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unknown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negative sputum, urine &amp; rectal cultures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37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142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80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F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sep. shock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N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Y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89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87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7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55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M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Pneumosepsis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Fungus &amp; Gram -</a:t>
                      </a:r>
                      <a:r>
                        <a:rPr lang="en-GB" sz="700" u="none" strike="noStrike" dirty="0" err="1">
                          <a:effectLst/>
                        </a:rPr>
                        <a:t>ve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Sputum Pseudomonas, </a:t>
                      </a:r>
                      <a:r>
                        <a:rPr lang="en-GB" sz="700" u="none" strike="noStrike" dirty="0" err="1">
                          <a:effectLst/>
                        </a:rPr>
                        <a:t>Aspergillus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nd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Nd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64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I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 err="1">
                          <a:effectLst/>
                        </a:rPr>
                        <a:t>sep.</a:t>
                      </a:r>
                      <a:r>
                        <a:rPr lang="en-GB" sz="800" u="none" strike="noStrike" dirty="0">
                          <a:effectLst/>
                        </a:rPr>
                        <a:t> shock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82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123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8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83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F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Abdomen (Bowel ischemia)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Gram +</a:t>
                      </a:r>
                      <a:r>
                        <a:rPr lang="en-GB" sz="700" u="none" strike="noStrike" dirty="0" err="1">
                          <a:effectLst/>
                        </a:rPr>
                        <a:t>ve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Negative blood cultures, Faeces- Clostridium toxin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23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98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70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I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 err="1">
                          <a:effectLst/>
                        </a:rPr>
                        <a:t>sep.</a:t>
                      </a:r>
                      <a:r>
                        <a:rPr lang="en-GB" sz="800" u="none" strike="noStrike" dirty="0">
                          <a:effectLst/>
                        </a:rPr>
                        <a:t> shock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90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9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78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M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Pneumosepsis, later also abdomen (</a:t>
                      </a:r>
                      <a:r>
                        <a:rPr lang="en-GB" sz="700" u="none" strike="noStrike" dirty="0" err="1">
                          <a:effectLst/>
                        </a:rPr>
                        <a:t>Leriche</a:t>
                      </a:r>
                      <a:r>
                        <a:rPr lang="en-GB" sz="700" u="none" strike="noStrike" dirty="0">
                          <a:effectLst/>
                        </a:rPr>
                        <a:t>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unknown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Unknown, </a:t>
                      </a:r>
                      <a:r>
                        <a:rPr lang="en-GB" sz="700" u="none" strike="noStrike" dirty="0" err="1">
                          <a:effectLst/>
                        </a:rPr>
                        <a:t>referal</a:t>
                      </a:r>
                      <a:r>
                        <a:rPr lang="en-GB" sz="700" u="none" strike="noStrike" dirty="0">
                          <a:effectLst/>
                        </a:rPr>
                        <a:t> from other hospital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33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109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65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F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 err="1">
                          <a:effectLst/>
                        </a:rPr>
                        <a:t>sep.</a:t>
                      </a:r>
                      <a:r>
                        <a:rPr lang="en-GB" sz="800" u="none" strike="noStrike" dirty="0">
                          <a:effectLst/>
                        </a:rPr>
                        <a:t> shock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Y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419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475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79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M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Left leg, Fasciitis necroticans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Streptococcus </a:t>
                      </a:r>
                      <a:r>
                        <a:rPr lang="en-GB" sz="700" u="none" strike="noStrike" dirty="0" err="1">
                          <a:effectLst/>
                        </a:rPr>
                        <a:t>pyogenes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Streptococcus </a:t>
                      </a:r>
                      <a:r>
                        <a:rPr lang="en-GB" sz="700" u="none" strike="noStrike" dirty="0" err="1">
                          <a:effectLst/>
                        </a:rPr>
                        <a:t>pyogenes</a:t>
                      </a:r>
                      <a:r>
                        <a:rPr lang="en-GB" sz="700" u="none" strike="noStrike" dirty="0">
                          <a:effectLst/>
                        </a:rPr>
                        <a:t> (group A) (Blood &amp; Tissue cultures)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89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52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F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sep. shock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N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N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197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216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11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77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M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Pneumonia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Gram -</a:t>
                      </a:r>
                      <a:r>
                        <a:rPr lang="en-GB" sz="700" u="none" strike="noStrike" dirty="0" err="1">
                          <a:effectLst/>
                        </a:rPr>
                        <a:t>ve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 err="1">
                          <a:effectLst/>
                        </a:rPr>
                        <a:t>E.coli</a:t>
                      </a:r>
                      <a:r>
                        <a:rPr lang="en-GB" sz="700" u="none" strike="noStrike" dirty="0">
                          <a:effectLst/>
                        </a:rPr>
                        <a:t>, S. pneumonia (sputum)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39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153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88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F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 err="1">
                          <a:effectLst/>
                        </a:rPr>
                        <a:t>sep.</a:t>
                      </a:r>
                      <a:r>
                        <a:rPr lang="en-GB" sz="800" u="none" strike="noStrike" dirty="0">
                          <a:effectLst/>
                        </a:rPr>
                        <a:t> shock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106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190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12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68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F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7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Pneumonia (aspiration)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Fungus &amp; Gram -ve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 err="1">
                          <a:effectLst/>
                        </a:rPr>
                        <a:t>E.coli</a:t>
                      </a:r>
                      <a:r>
                        <a:rPr lang="en-GB" sz="700" u="none" strike="noStrike" dirty="0">
                          <a:effectLst/>
                        </a:rPr>
                        <a:t>, yeast (sputum)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50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35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I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sep. shock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N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N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81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73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13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53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M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 smtClean="0">
                          <a:effectLst/>
                        </a:rPr>
                        <a:t>Pneumosepsis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Gram -</a:t>
                      </a:r>
                      <a:r>
                        <a:rPr lang="en-GB" sz="700" u="none" strike="noStrike" dirty="0" err="1">
                          <a:effectLst/>
                        </a:rPr>
                        <a:t>ve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 err="1">
                          <a:effectLst/>
                        </a:rPr>
                        <a:t>Castellaniella</a:t>
                      </a:r>
                      <a:r>
                        <a:rPr lang="en-GB" sz="700" u="none" strike="noStrike" dirty="0">
                          <a:effectLst/>
                        </a:rPr>
                        <a:t> </a:t>
                      </a:r>
                      <a:r>
                        <a:rPr lang="en-GB" sz="700" u="none" strike="noStrike" dirty="0" err="1">
                          <a:effectLst/>
                        </a:rPr>
                        <a:t>defragrans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31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135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72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F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 err="1">
                          <a:effectLst/>
                        </a:rPr>
                        <a:t>sep.</a:t>
                      </a:r>
                      <a:r>
                        <a:rPr lang="en-GB" sz="800" u="none" strike="noStrike" dirty="0">
                          <a:effectLst/>
                        </a:rPr>
                        <a:t> shock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Y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306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233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14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83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M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Meningitis, probably pneumonia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smtClean="0">
                          <a:effectLst/>
                        </a:rPr>
                        <a:t>Gram +ve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smtClean="0">
                          <a:effectLst/>
                        </a:rPr>
                        <a:t>S. pneumonia (blood)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42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175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86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F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sep. shock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N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Y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93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126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15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79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M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Necrotizing pancreatitis &amp; bowel ischemia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 smtClean="0">
                          <a:effectLst/>
                        </a:rPr>
                        <a:t>Multi-bacterial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 smtClean="0">
                          <a:effectLst/>
                        </a:rPr>
                        <a:t>(Pus/ascites) </a:t>
                      </a:r>
                      <a:r>
                        <a:rPr lang="en-GB" sz="700" u="none" strike="noStrike" dirty="0" err="1" smtClean="0">
                          <a:effectLst/>
                        </a:rPr>
                        <a:t>Bacteroides</a:t>
                      </a:r>
                      <a:r>
                        <a:rPr lang="en-GB" sz="700" u="none" strike="noStrike" dirty="0" smtClean="0">
                          <a:effectLst/>
                        </a:rPr>
                        <a:t> </a:t>
                      </a:r>
                      <a:r>
                        <a:rPr lang="en-GB" sz="700" u="none" strike="noStrike" dirty="0" err="1" smtClean="0">
                          <a:effectLst/>
                        </a:rPr>
                        <a:t>thetaiotaomicron</a:t>
                      </a:r>
                      <a:r>
                        <a:rPr lang="en-GB" sz="700" u="none" strike="noStrike" dirty="0" smtClean="0">
                          <a:effectLst/>
                        </a:rPr>
                        <a:t> &amp; </a:t>
                      </a:r>
                      <a:r>
                        <a:rPr lang="en-GB" sz="700" u="none" strike="noStrike" dirty="0" err="1" smtClean="0">
                          <a:effectLst/>
                        </a:rPr>
                        <a:t>caccae</a:t>
                      </a:r>
                      <a:r>
                        <a:rPr lang="en-GB" sz="700" u="none" strike="noStrike" dirty="0" smtClean="0">
                          <a:effectLst/>
                        </a:rPr>
                        <a:t>, </a:t>
                      </a:r>
                      <a:r>
                        <a:rPr lang="en-GB" sz="700" u="none" strike="noStrike" dirty="0" err="1" smtClean="0">
                          <a:effectLst/>
                        </a:rPr>
                        <a:t>E.coli</a:t>
                      </a:r>
                      <a:r>
                        <a:rPr lang="en-GB" sz="700" u="none" strike="noStrike" dirty="0" smtClean="0">
                          <a:effectLst/>
                        </a:rPr>
                        <a:t>, C. </a:t>
                      </a:r>
                      <a:r>
                        <a:rPr lang="en-GB" sz="700" u="none" strike="noStrike" dirty="0" err="1" smtClean="0">
                          <a:effectLst/>
                        </a:rPr>
                        <a:t>braakii</a:t>
                      </a:r>
                      <a:r>
                        <a:rPr lang="en-GB" sz="700" u="none" strike="noStrike" dirty="0" smtClean="0">
                          <a:effectLst/>
                        </a:rPr>
                        <a:t>, C. </a:t>
                      </a:r>
                      <a:r>
                        <a:rPr lang="en-GB" sz="700" u="none" strike="noStrike" dirty="0" err="1" smtClean="0">
                          <a:effectLst/>
                        </a:rPr>
                        <a:t>clostridioforme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22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115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66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F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 err="1">
                          <a:effectLst/>
                        </a:rPr>
                        <a:t>sep.</a:t>
                      </a:r>
                      <a:r>
                        <a:rPr lang="en-GB" sz="800" u="none" strike="noStrike" dirty="0">
                          <a:effectLst/>
                        </a:rPr>
                        <a:t> shock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Y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161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104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16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75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M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Suspected endocarditis (PM pocket infection)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Gram +</a:t>
                      </a:r>
                      <a:r>
                        <a:rPr lang="en-GB" sz="700" u="none" strike="noStrike" dirty="0" err="1">
                          <a:effectLst/>
                        </a:rPr>
                        <a:t>ve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S. Aureus (blood)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33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86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57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I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sep. shock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N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N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135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401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17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61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M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Not known, likely Abdomen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Gram -</a:t>
                      </a:r>
                      <a:r>
                        <a:rPr lang="en-GB" sz="700" u="none" strike="noStrike" dirty="0" err="1">
                          <a:effectLst/>
                        </a:rPr>
                        <a:t>ve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 err="1">
                          <a:effectLst/>
                        </a:rPr>
                        <a:t>E.coli</a:t>
                      </a:r>
                      <a:r>
                        <a:rPr lang="en-GB" sz="700" u="none" strike="noStrike" dirty="0">
                          <a:effectLst/>
                        </a:rPr>
                        <a:t> (blood)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22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123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82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I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 err="1">
                          <a:effectLst/>
                        </a:rPr>
                        <a:t>sep.</a:t>
                      </a:r>
                      <a:r>
                        <a:rPr lang="en-GB" sz="800" u="none" strike="noStrike" dirty="0">
                          <a:effectLst/>
                        </a:rPr>
                        <a:t> shock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190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269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18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76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M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Abdomen (Bowel ischemia)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Gram +</a:t>
                      </a:r>
                      <a:r>
                        <a:rPr lang="en-GB" sz="700" u="none" strike="noStrike" dirty="0" err="1">
                          <a:effectLst/>
                        </a:rPr>
                        <a:t>ve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E. faecium (Ascites)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31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89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53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F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sep. shock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N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Y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134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185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19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66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M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Abdomen (Bowel ischemia)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Fungus &amp; Gram +</a:t>
                      </a:r>
                      <a:r>
                        <a:rPr lang="en-GB" sz="700" u="none" strike="noStrike" dirty="0" err="1">
                          <a:effectLst/>
                        </a:rPr>
                        <a:t>ve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u="none" strike="noStrike" dirty="0">
                          <a:effectLst/>
                        </a:rPr>
                        <a:t>Candida krusei (blood), enterococcus sp. (Ascites)</a:t>
                      </a:r>
                      <a:endParaRPr lang="it-IT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nd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nd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77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F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 err="1">
                          <a:effectLst/>
                        </a:rPr>
                        <a:t>sep.</a:t>
                      </a:r>
                      <a:r>
                        <a:rPr lang="en-GB" sz="800" u="none" strike="noStrike" dirty="0">
                          <a:effectLst/>
                        </a:rPr>
                        <a:t> shock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Y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158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87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20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63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M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Abdomen </a:t>
                      </a:r>
                      <a:r>
                        <a:rPr lang="en-GB" sz="700" u="none" strike="noStrike" dirty="0" smtClean="0">
                          <a:effectLst/>
                        </a:rPr>
                        <a:t>(</a:t>
                      </a:r>
                      <a:r>
                        <a:rPr lang="en-GB" sz="700" u="none" strike="noStrike" dirty="0" err="1" smtClean="0">
                          <a:effectLst/>
                        </a:rPr>
                        <a:t>enterocolitis</a:t>
                      </a:r>
                      <a:r>
                        <a:rPr lang="en-GB" sz="700" u="none" strike="noStrike" dirty="0">
                          <a:effectLst/>
                        </a:rPr>
                        <a:t>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Norovirus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Norovirus (Faeces)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146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84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I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sep. shock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N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N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96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161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21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81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M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Pneumonia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Fungus &amp; Gram -</a:t>
                      </a:r>
                      <a:r>
                        <a:rPr lang="en-GB" sz="700" u="none" strike="noStrike" dirty="0" err="1">
                          <a:effectLst/>
                        </a:rPr>
                        <a:t>ve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 err="1">
                          <a:effectLst/>
                        </a:rPr>
                        <a:t>Aspergillus</a:t>
                      </a:r>
                      <a:r>
                        <a:rPr lang="en-GB" sz="700" u="none" strike="noStrike" dirty="0">
                          <a:effectLst/>
                        </a:rPr>
                        <a:t> </a:t>
                      </a:r>
                      <a:r>
                        <a:rPr lang="en-GB" sz="700" u="none" strike="noStrike" dirty="0" err="1">
                          <a:effectLst/>
                        </a:rPr>
                        <a:t>fumigatus</a:t>
                      </a:r>
                      <a:r>
                        <a:rPr lang="en-GB" sz="700" u="none" strike="noStrike" dirty="0">
                          <a:effectLst/>
                        </a:rPr>
                        <a:t>, </a:t>
                      </a:r>
                      <a:r>
                        <a:rPr lang="en-GB" sz="700" u="none" strike="noStrike" dirty="0" err="1">
                          <a:effectLst/>
                        </a:rPr>
                        <a:t>Bordetella</a:t>
                      </a:r>
                      <a:r>
                        <a:rPr lang="en-GB" sz="700" u="none" strike="noStrike" dirty="0">
                          <a:effectLst/>
                        </a:rPr>
                        <a:t> (Sputum), </a:t>
                      </a:r>
                      <a:r>
                        <a:rPr lang="en-GB" sz="700" u="none" strike="noStrike" dirty="0" err="1">
                          <a:effectLst/>
                        </a:rPr>
                        <a:t>Hemophilus</a:t>
                      </a:r>
                      <a:r>
                        <a:rPr lang="en-GB" sz="700" u="none" strike="noStrike" dirty="0">
                          <a:effectLst/>
                        </a:rPr>
                        <a:t> (Blood)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41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164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96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I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 err="1">
                          <a:effectLst/>
                        </a:rPr>
                        <a:t>sep.</a:t>
                      </a:r>
                      <a:r>
                        <a:rPr lang="en-GB" sz="800" u="none" strike="noStrike" dirty="0">
                          <a:effectLst/>
                        </a:rPr>
                        <a:t> shock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350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370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22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63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F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Aspiration pneumonitis. GI bleeding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unknown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Negative Cultures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nd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nd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60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I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sep. shock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N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184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360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23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40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F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UTI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Gram -</a:t>
                      </a:r>
                      <a:r>
                        <a:rPr lang="en-GB" sz="700" u="none" strike="noStrike" dirty="0" err="1">
                          <a:effectLst/>
                        </a:rPr>
                        <a:t>ve</a:t>
                      </a:r>
                      <a:r>
                        <a:rPr lang="en-GB" sz="700" u="none" strike="noStrike" dirty="0">
                          <a:effectLst/>
                        </a:rPr>
                        <a:t> &amp;  +</a:t>
                      </a:r>
                      <a:r>
                        <a:rPr lang="en-GB" sz="700" u="none" strike="noStrike" dirty="0" err="1">
                          <a:effectLst/>
                        </a:rPr>
                        <a:t>ve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 err="1">
                          <a:effectLst/>
                        </a:rPr>
                        <a:t>E.coli</a:t>
                      </a:r>
                      <a:r>
                        <a:rPr lang="en-GB" sz="700" u="none" strike="noStrike" dirty="0">
                          <a:effectLst/>
                        </a:rPr>
                        <a:t>, </a:t>
                      </a:r>
                      <a:r>
                        <a:rPr lang="en-GB" sz="700" u="none" strike="noStrike" dirty="0" err="1">
                          <a:effectLst/>
                        </a:rPr>
                        <a:t>Entrerococcus</a:t>
                      </a:r>
                      <a:r>
                        <a:rPr lang="en-GB" sz="700" u="none" strike="noStrike" dirty="0">
                          <a:effectLst/>
                        </a:rPr>
                        <a:t> </a:t>
                      </a:r>
                      <a:r>
                        <a:rPr lang="en-GB" sz="700" u="none" strike="noStrike" dirty="0" err="1">
                          <a:effectLst/>
                        </a:rPr>
                        <a:t>faecalis</a:t>
                      </a:r>
                      <a:r>
                        <a:rPr lang="en-GB" sz="700" u="none" strike="noStrike" dirty="0">
                          <a:effectLst/>
                        </a:rPr>
                        <a:t> (Blood)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25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104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46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F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 err="1">
                          <a:effectLst/>
                        </a:rPr>
                        <a:t>sep.</a:t>
                      </a:r>
                      <a:r>
                        <a:rPr lang="en-GB" sz="800" u="none" strike="noStrike" dirty="0">
                          <a:effectLst/>
                        </a:rPr>
                        <a:t> shock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Y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108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160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24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81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M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Pneumonia, Abdomen (Peritonitis)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Multi-bacterial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 err="1">
                          <a:effectLst/>
                        </a:rPr>
                        <a:t>Multibacterial</a:t>
                      </a:r>
                      <a:r>
                        <a:rPr lang="en-GB" sz="700" u="none" strike="noStrike" dirty="0">
                          <a:effectLst/>
                        </a:rPr>
                        <a:t> (incl. Anaerobic), H. Influenza (sputum)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nd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nd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60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I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sep. shock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N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N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128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131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25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66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F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Abdomen (Sigmoid perforation)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Multi-bacterial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 err="1">
                          <a:effectLst/>
                        </a:rPr>
                        <a:t>Multibacterial</a:t>
                      </a:r>
                      <a:r>
                        <a:rPr lang="en-GB" sz="700" u="none" strike="noStrike" dirty="0">
                          <a:effectLst/>
                        </a:rPr>
                        <a:t> (incl. Anaerobic)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43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191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99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F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 err="1">
                          <a:effectLst/>
                        </a:rPr>
                        <a:t>sep.</a:t>
                      </a:r>
                      <a:r>
                        <a:rPr lang="en-GB" sz="800" u="none" strike="noStrike" dirty="0">
                          <a:effectLst/>
                        </a:rPr>
                        <a:t> shock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Y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143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144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26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51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F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Abdomen (Spontaneous bacterial peritonitis)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Gram -</a:t>
                      </a:r>
                      <a:r>
                        <a:rPr lang="en-GB" sz="700" u="none" strike="noStrike" dirty="0" err="1">
                          <a:effectLst/>
                        </a:rPr>
                        <a:t>ve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Gram -</a:t>
                      </a:r>
                      <a:r>
                        <a:rPr lang="en-GB" sz="700" u="none" strike="noStrike" dirty="0" err="1">
                          <a:effectLst/>
                        </a:rPr>
                        <a:t>ve</a:t>
                      </a:r>
                      <a:r>
                        <a:rPr lang="en-GB" sz="700" u="none" strike="noStrike" dirty="0">
                          <a:effectLst/>
                        </a:rPr>
                        <a:t> bacilli, (Ascites &amp; blood) 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43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205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98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F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sep. shock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Y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164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139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solidFill>
                      <a:schemeClr val="bg1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27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59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F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Abdomen (Perforation jejunum, duodenum)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Gram -</a:t>
                      </a:r>
                      <a:r>
                        <a:rPr lang="en-GB" sz="700" u="none" strike="noStrike" dirty="0" err="1">
                          <a:effectLst/>
                        </a:rPr>
                        <a:t>ve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 err="1">
                          <a:effectLst/>
                        </a:rPr>
                        <a:t>E.coli</a:t>
                      </a:r>
                      <a:r>
                        <a:rPr lang="en-GB" sz="700" u="none" strike="noStrike" dirty="0">
                          <a:effectLst/>
                        </a:rPr>
                        <a:t> (Ascites)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22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103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64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I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 err="1">
                          <a:effectLst/>
                        </a:rPr>
                        <a:t>sep.</a:t>
                      </a:r>
                      <a:r>
                        <a:rPr lang="en-GB" sz="800" u="none" strike="noStrike" dirty="0">
                          <a:effectLst/>
                        </a:rPr>
                        <a:t> shock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N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119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241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304" marR="3304" marT="330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945249" y="85725"/>
            <a:ext cx="277992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 smtClean="0"/>
              <a:t>Y=</a:t>
            </a:r>
            <a:r>
              <a:rPr lang="en-GB" sz="900" dirty="0" smtClean="0"/>
              <a:t>Yes;</a:t>
            </a:r>
            <a:r>
              <a:rPr lang="en-GB" sz="900" b="1" dirty="0" smtClean="0"/>
              <a:t> N=</a:t>
            </a:r>
            <a:r>
              <a:rPr lang="en-GB" sz="900" dirty="0" smtClean="0"/>
              <a:t>No;</a:t>
            </a:r>
            <a:r>
              <a:rPr lang="en-GB" sz="900" b="1" dirty="0" smtClean="0"/>
              <a:t> </a:t>
            </a:r>
            <a:r>
              <a:rPr lang="en-GB" sz="900" b="1" dirty="0" err="1" smtClean="0"/>
              <a:t>Creat</a:t>
            </a:r>
            <a:r>
              <a:rPr lang="en-GB" sz="900" b="1" dirty="0"/>
              <a:t>=</a:t>
            </a:r>
            <a:r>
              <a:rPr lang="en-GB" sz="900" b="1" dirty="0" smtClean="0"/>
              <a:t> </a:t>
            </a:r>
            <a:r>
              <a:rPr lang="en-GB" sz="900" dirty="0" smtClean="0"/>
              <a:t>Creatinine; </a:t>
            </a:r>
            <a:r>
              <a:rPr lang="en-GB" sz="900" b="1" dirty="0" err="1" smtClean="0"/>
              <a:t>nd</a:t>
            </a:r>
            <a:r>
              <a:rPr lang="en-GB" sz="900" b="1" dirty="0"/>
              <a:t>=</a:t>
            </a:r>
            <a:r>
              <a:rPr lang="en-GB" sz="900" dirty="0" smtClean="0"/>
              <a:t> not determined </a:t>
            </a:r>
            <a:r>
              <a:rPr lang="en-GB" sz="900" b="1" dirty="0" smtClean="0"/>
              <a:t> </a:t>
            </a:r>
            <a:endParaRPr lang="en-GB" sz="900" b="1" dirty="0"/>
          </a:p>
        </p:txBody>
      </p:sp>
      <p:sp>
        <p:nvSpPr>
          <p:cNvPr id="10" name="Rectangle 9"/>
          <p:cNvSpPr/>
          <p:nvPr/>
        </p:nvSpPr>
        <p:spPr>
          <a:xfrm>
            <a:off x="153924" y="86791"/>
            <a:ext cx="769162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/>
              <a:t>Supplemental Table 1. Septic patients: </a:t>
            </a:r>
            <a:r>
              <a:rPr lang="en-GB" sz="1200" b="1" dirty="0" smtClean="0"/>
              <a:t>clinical, laboratory and renal function details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362751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3924" y="124891"/>
            <a:ext cx="76916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/>
              <a:t>Supplemental Table </a:t>
            </a:r>
            <a:r>
              <a:rPr lang="en-GB" sz="1400" b="1" dirty="0" smtClean="0"/>
              <a:t>2. Control patients: clinical, laboratory and renal function details</a:t>
            </a:r>
            <a:endParaRPr lang="en-GB" sz="1400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1034638"/>
              </p:ext>
            </p:extLst>
          </p:nvPr>
        </p:nvGraphicFramePr>
        <p:xfrm>
          <a:off x="272034" y="685070"/>
          <a:ext cx="4533900" cy="30132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533400"/>
                <a:gridCol w="482600"/>
                <a:gridCol w="444500"/>
                <a:gridCol w="1028700"/>
                <a:gridCol w="1016000"/>
                <a:gridCol w="1028700"/>
              </a:tblGrid>
              <a:tr h="4212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Patient ID #</a:t>
                      </a:r>
                      <a:endParaRPr lang="en-GB" sz="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u="none" strike="noStrike">
                          <a:solidFill>
                            <a:schemeClr val="bg1"/>
                          </a:solidFill>
                          <a:effectLst/>
                        </a:rPr>
                        <a:t>Age</a:t>
                      </a:r>
                      <a:endParaRPr lang="en-GB" sz="8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Sex</a:t>
                      </a:r>
                      <a:endParaRPr lang="en-GB" sz="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Reason for nephrectomy</a:t>
                      </a:r>
                      <a:endParaRPr lang="en-GB" sz="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Creat</a:t>
                      </a:r>
                      <a:r>
                        <a:rPr lang="en-GB" sz="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 (days) before nephrectomy</a:t>
                      </a:r>
                      <a:endParaRPr lang="en-GB" sz="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Creat</a:t>
                      </a:r>
                      <a:r>
                        <a:rPr lang="en-GB" sz="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 (days) after nephrectomy</a:t>
                      </a:r>
                      <a:endParaRPr lang="en-GB" sz="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75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F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Renal Cancer</a:t>
                      </a:r>
                      <a:endParaRPr lang="en-GB" sz="800" b="0" i="0" u="none" strike="noStrike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82 (39)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108 (1)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61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M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Renal Cancer</a:t>
                      </a:r>
                      <a:endParaRPr lang="en-GB" sz="800" b="0" i="0" u="none" strike="noStrike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66 (41)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98 (1)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</a:tr>
              <a:tr h="216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3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75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F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Renal Cancer</a:t>
                      </a:r>
                      <a:endParaRPr lang="en-GB" sz="800" b="0" i="0" u="none" strike="noStrike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65 (1)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93 (1)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4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49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M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Renal Cancer</a:t>
                      </a:r>
                      <a:endParaRPr lang="en-GB" sz="800" b="0" i="0" u="none" strike="noStrike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59 (1)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91 (1)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</a:tr>
              <a:tr h="216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5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73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M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Renal Cancer</a:t>
                      </a:r>
                      <a:endParaRPr lang="en-GB" sz="800" b="0" i="0" u="none" strike="noStrike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72(2)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89 (1)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6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62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F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Renal Cancer</a:t>
                      </a:r>
                      <a:endParaRPr lang="en-GB" sz="800" b="0" i="0" u="none" strike="noStrike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87 (on OR day, pre-OR) 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94 (1)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</a:tr>
              <a:tr h="216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7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79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M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Renal Cancer</a:t>
                      </a:r>
                      <a:endParaRPr lang="en-GB" sz="800" b="0" i="0" u="none" strike="noStrike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74 (1)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239 (1)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Renal Cancer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 (23)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424 (1)</a:t>
                      </a:r>
                    </a:p>
                  </a:txBody>
                  <a:tcPr marL="6350" marR="6350" marT="6350" marB="0" anchor="b"/>
                </a:tc>
              </a:tr>
              <a:tr h="216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Renal Cancer</a:t>
                      </a: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 (20)</a:t>
                      </a: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197 (1)</a:t>
                      </a: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56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F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Renal Cancer</a:t>
                      </a:r>
                      <a:endParaRPr lang="en-GB" sz="800" b="0" i="0" u="none" strike="noStrike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63 (on OR day, pre-OR)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91 (1)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</a:tr>
              <a:tr h="216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73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F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Renal Cancer</a:t>
                      </a:r>
                      <a:endParaRPr lang="en-GB" sz="800" b="0" i="0" u="none" strike="noStrike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58 (1)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54 (1)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 smtClean="0">
                          <a:effectLst/>
                        </a:rPr>
                        <a:t>12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47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F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Renal Cancer</a:t>
                      </a:r>
                      <a:endParaRPr lang="en-GB" sz="800" b="0" i="0" u="none" strike="noStrike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114 (15)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99 (8)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195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1058</Words>
  <Application>Microsoft Office PowerPoint</Application>
  <PresentationFormat>A4 (210 x 297 mm)</PresentationFormat>
  <Paragraphs>529</Paragraphs>
  <Slides>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3" baseType="lpstr">
      <vt:lpstr>Office Theme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Jill Moser</dc:creator>
  <cp:lastModifiedBy>Zijlstra, JG (icv)</cp:lastModifiedBy>
  <cp:revision>2</cp:revision>
  <cp:lastPrinted>2018-06-27T08:28:19Z</cp:lastPrinted>
  <dcterms:created xsi:type="dcterms:W3CDTF">2018-06-19T06:48:53Z</dcterms:created>
  <dcterms:modified xsi:type="dcterms:W3CDTF">2018-06-27T09:56:50Z</dcterms:modified>
</cp:coreProperties>
</file>