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3977" b="22234"/>
          <a:stretch>
            <a:fillRect/>
          </a:stretch>
        </p:blipFill>
        <p:spPr bwMode="auto">
          <a:xfrm>
            <a:off x="642910" y="857232"/>
            <a:ext cx="800105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428596" y="4714884"/>
            <a:ext cx="842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</a:t>
            </a:r>
            <a:r>
              <a:rPr lang="en-US" altLang="zh-CN" b="1" dirty="0" smtClean="0"/>
              <a:t>upplementary figure 1</a:t>
            </a:r>
            <a:r>
              <a:rPr lang="en-US" b="1" dirty="0" smtClean="0"/>
              <a:t> Mutation frequencies in CRC and STAD. </a:t>
            </a:r>
            <a:r>
              <a:rPr lang="en-US" dirty="0" smtClean="0"/>
              <a:t>A, Mutation frequency in each of the </a:t>
            </a:r>
            <a:r>
              <a:rPr lang="en-US" dirty="0" err="1" smtClean="0"/>
              <a:t>tumour</a:t>
            </a:r>
            <a:r>
              <a:rPr lang="en-US" dirty="0" smtClean="0"/>
              <a:t> samples from 383 CRC patients. Dotted line denotes a clear separation of </a:t>
            </a:r>
            <a:r>
              <a:rPr lang="en-US" dirty="0" err="1" smtClean="0"/>
              <a:t>hypermutated</a:t>
            </a:r>
            <a:r>
              <a:rPr lang="en-US" dirty="0" smtClean="0"/>
              <a:t> and non-</a:t>
            </a:r>
            <a:r>
              <a:rPr lang="en-US" dirty="0" err="1" smtClean="0"/>
              <a:t>hypermutated</a:t>
            </a:r>
            <a:r>
              <a:rPr lang="en-US" dirty="0" smtClean="0"/>
              <a:t> samples. B, Mutation frequency in each of the </a:t>
            </a:r>
            <a:r>
              <a:rPr lang="en-US" dirty="0" err="1" smtClean="0"/>
              <a:t>tumour</a:t>
            </a:r>
            <a:r>
              <a:rPr lang="en-US" dirty="0" smtClean="0"/>
              <a:t> samples from 340 STAD patients.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7290" y="6000768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</a:t>
            </a:r>
            <a:r>
              <a:rPr lang="en-US" altLang="zh-CN" b="1" dirty="0" smtClean="0"/>
              <a:t>upplementary figure 2 </a:t>
            </a:r>
            <a:r>
              <a:rPr lang="en-US" b="1" dirty="0" smtClean="0"/>
              <a:t>Mutation-driven consistent </a:t>
            </a:r>
            <a:r>
              <a:rPr lang="en-US" b="1" dirty="0" err="1" smtClean="0"/>
              <a:t>methylation</a:t>
            </a:r>
            <a:r>
              <a:rPr lang="en-US" b="1" dirty="0" smtClean="0"/>
              <a:t> patterns are independent of </a:t>
            </a:r>
            <a:r>
              <a:rPr lang="en-US" b="1" i="1" dirty="0" smtClean="0"/>
              <a:t>MLH1</a:t>
            </a:r>
            <a:r>
              <a:rPr lang="en-US" b="1" dirty="0" smtClean="0"/>
              <a:t> </a:t>
            </a:r>
            <a:r>
              <a:rPr lang="en-US" b="1" dirty="0" err="1" smtClean="0"/>
              <a:t>hypermethylation</a:t>
            </a:r>
            <a:r>
              <a:rPr lang="en-US" b="1" dirty="0" smtClean="0"/>
              <a:t>.</a:t>
            </a:r>
            <a:endParaRPr lang="zh-CN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8007667" cy="527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8503920" cy="324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785786" y="4857760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</a:t>
            </a:r>
            <a:r>
              <a:rPr lang="en-US" altLang="zh-CN" b="1" dirty="0" smtClean="0"/>
              <a:t>upplementary figure 3 </a:t>
            </a:r>
            <a:r>
              <a:rPr lang="en-US" b="1" dirty="0" smtClean="0"/>
              <a:t>Identifying genes associated with survival in STAD </a:t>
            </a:r>
            <a:r>
              <a:rPr lang="en-US" b="1" dirty="0" err="1" smtClean="0"/>
              <a:t>hypermutated</a:t>
            </a:r>
            <a:r>
              <a:rPr lang="en-US" b="1" dirty="0" smtClean="0"/>
              <a:t> samples. </a:t>
            </a:r>
            <a:r>
              <a:rPr lang="en-US" dirty="0" smtClean="0"/>
              <a:t>A,</a:t>
            </a:r>
            <a:r>
              <a:rPr lang="en-US" b="1" dirty="0" smtClean="0"/>
              <a:t> </a:t>
            </a:r>
            <a:r>
              <a:rPr lang="en-US" dirty="0" smtClean="0"/>
              <a:t>Increased expression of </a:t>
            </a:r>
            <a:r>
              <a:rPr lang="en-US" i="1" dirty="0" smtClean="0"/>
              <a:t>TAGLN3</a:t>
            </a:r>
            <a:r>
              <a:rPr lang="en-US" dirty="0" smtClean="0"/>
              <a:t> was correlated with worse survival outcomes in </a:t>
            </a:r>
            <a:r>
              <a:rPr lang="en-US" dirty="0" err="1" smtClean="0"/>
              <a:t>hypermutated</a:t>
            </a:r>
            <a:r>
              <a:rPr lang="en-US" dirty="0" smtClean="0"/>
              <a:t> samples. B, Increased expression of </a:t>
            </a:r>
            <a:r>
              <a:rPr lang="en-US" i="1" dirty="0" smtClean="0"/>
              <a:t>RNH1</a:t>
            </a:r>
            <a:r>
              <a:rPr lang="en-US" dirty="0" smtClean="0"/>
              <a:t> was correlated with a better prognosis.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107</Words>
  <Application>Microsoft Office PowerPoint</Application>
  <PresentationFormat>全屏显示(4:3)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wx hu</dc:creator>
  <cp:lastModifiedBy>huwangxiong</cp:lastModifiedBy>
  <cp:revision>5</cp:revision>
  <dcterms:created xsi:type="dcterms:W3CDTF">2018-01-04T03:41:32Z</dcterms:created>
  <dcterms:modified xsi:type="dcterms:W3CDTF">2018-08-08T01:27:47Z</dcterms:modified>
</cp:coreProperties>
</file>