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60" r:id="rId4"/>
    <p:sldId id="261" r:id="rId5"/>
    <p:sldId id="262" r:id="rId6"/>
    <p:sldId id="263" r:id="rId7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Documenti\2017\Manuscripts\Endivomics\GO\Endivia%20-%20GO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K:\Documenti\2017\Manuscripts\Endivomics\TF\TF%20count%20and%20classific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K:\Documenti\2017\Manuscripts\Endivomics\TF\TF%20count%20and%20classific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209-44CE-B946-A79D07E95F43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STATs!$N$12:$N$21</c:f>
              <c:strCach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≥10</c:v>
                </c:pt>
              </c:strCache>
            </c:strRef>
          </c:cat>
          <c:val>
            <c:numRef>
              <c:f>STATs!$O$12:$O$21</c:f>
              <c:numCache>
                <c:formatCode>General</c:formatCode>
                <c:ptCount val="10"/>
                <c:pt idx="0">
                  <c:v>9000</c:v>
                </c:pt>
                <c:pt idx="1">
                  <c:v>8500</c:v>
                </c:pt>
                <c:pt idx="2">
                  <c:v>6526</c:v>
                </c:pt>
                <c:pt idx="3">
                  <c:v>5197</c:v>
                </c:pt>
                <c:pt idx="4">
                  <c:v>3611</c:v>
                </c:pt>
                <c:pt idx="5">
                  <c:v>2677</c:v>
                </c:pt>
                <c:pt idx="6">
                  <c:v>1336</c:v>
                </c:pt>
                <c:pt idx="7">
                  <c:v>789</c:v>
                </c:pt>
                <c:pt idx="8">
                  <c:v>619</c:v>
                </c:pt>
                <c:pt idx="9">
                  <c:v>2371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09-44CE-B946-A79D07E95F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axId val="315207376"/>
        <c:axId val="315206256"/>
      </c:barChart>
      <c:catAx>
        <c:axId val="315207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GO terms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15206256"/>
        <c:crosses val="autoZero"/>
        <c:auto val="1"/>
        <c:lblAlgn val="ctr"/>
        <c:lblOffset val="100"/>
        <c:noMultiLvlLbl val="0"/>
      </c:catAx>
      <c:valAx>
        <c:axId val="315206256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Unigene number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24344889180519103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chemeClr val="tx1"/>
            </a:solidFill>
            <a:prstDash val="solid"/>
          </a:ln>
        </c:spPr>
        <c:crossAx val="3152073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319544540766461E-2"/>
          <c:y val="0.10071772283222567"/>
          <c:w val="0.75446759259259266"/>
          <c:h val="0.75446759259259266"/>
        </c:manualLayout>
      </c:layout>
      <c:pieChart>
        <c:varyColors val="1"/>
        <c:ser>
          <c:idx val="0"/>
          <c:order val="0"/>
          <c:spPr>
            <a:ln w="635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tx2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0FF-4540-829F-1338A9791D6E}"/>
              </c:ext>
            </c:extLst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0FF-4540-829F-1338A9791D6E}"/>
              </c:ext>
            </c:extLst>
          </c:dPt>
          <c:dPt>
            <c:idx val="2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0FF-4540-829F-1338A9791D6E}"/>
              </c:ext>
            </c:extLst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0FF-4540-829F-1338A9791D6E}"/>
              </c:ext>
            </c:extLst>
          </c:dPt>
          <c:dPt>
            <c:idx val="4"/>
            <c:bubble3D val="0"/>
            <c:spPr>
              <a:solidFill>
                <a:srgbClr val="8A0000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0FF-4540-829F-1338A9791D6E}"/>
              </c:ext>
            </c:extLst>
          </c:dPt>
          <c:dPt>
            <c:idx val="5"/>
            <c:bubble3D val="0"/>
            <c:spPr>
              <a:solidFill>
                <a:srgbClr val="C55A1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0FF-4540-829F-1338A9791D6E}"/>
              </c:ext>
            </c:extLst>
          </c:dPt>
          <c:dPt>
            <c:idx val="6"/>
            <c:bubble3D val="0"/>
            <c:spPr>
              <a:solidFill>
                <a:srgbClr val="EF8B47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0FF-4540-829F-1338A9791D6E}"/>
              </c:ext>
            </c:extLst>
          </c:dPt>
          <c:dPt>
            <c:idx val="7"/>
            <c:bubble3D val="0"/>
            <c:spPr>
              <a:solidFill>
                <a:srgbClr val="005000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0FF-4540-829F-1338A9791D6E}"/>
              </c:ext>
            </c:extLst>
          </c:dPt>
          <c:dPt>
            <c:idx val="8"/>
            <c:bubble3D val="0"/>
            <c:spPr>
              <a:solidFill>
                <a:schemeClr val="accent6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0FF-4540-829F-1338A9791D6E}"/>
              </c:ext>
            </c:extLst>
          </c:dPt>
          <c:dPt>
            <c:idx val="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0FF-4540-829F-1338A9791D6E}"/>
              </c:ext>
            </c:extLst>
          </c:dPt>
          <c:dPt>
            <c:idx val="10"/>
            <c:bubble3D val="0"/>
            <c:spPr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30FF-4540-829F-1338A9791D6E}"/>
              </c:ext>
            </c:extLst>
          </c:dPt>
          <c:dLbls>
            <c:dLbl>
              <c:idx val="0"/>
              <c:layout>
                <c:manualLayout>
                  <c:x val="1.936898148148148E-2"/>
                  <c:y val="-1.7754166666666668E-2"/>
                </c:manualLayout>
              </c:layout>
              <c:tx>
                <c:rich>
                  <a:bodyPr/>
                  <a:lstStyle/>
                  <a:p>
                    <a:fld id="{F99F433C-0A56-4141-908D-9EE2B1912712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FAABDF9C-B368-4A6C-9929-AD59EA01C74B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0FF-4540-829F-1338A9791D6E}"/>
                </c:ext>
              </c:extLst>
            </c:dLbl>
            <c:dLbl>
              <c:idx val="1"/>
              <c:layout>
                <c:manualLayout>
                  <c:x val="-9.546296296296296E-4"/>
                  <c:y val="-6.076388888888889E-4"/>
                </c:manualLayout>
              </c:layout>
              <c:tx>
                <c:rich>
                  <a:bodyPr/>
                  <a:lstStyle/>
                  <a:p>
                    <a:fld id="{276C4A55-B07C-4864-9596-FC9E17FD91DD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78F60171-FA4E-4802-858A-670933A9E7C4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0FF-4540-829F-1338A9791D6E}"/>
                </c:ext>
              </c:extLst>
            </c:dLbl>
            <c:dLbl>
              <c:idx val="2"/>
              <c:layout>
                <c:manualLayout>
                  <c:x val="-1.2975347222222331E-2"/>
                  <c:y val="3.435185185185185E-4"/>
                </c:manualLayout>
              </c:layout>
              <c:tx>
                <c:rich>
                  <a:bodyPr/>
                  <a:lstStyle/>
                  <a:p>
                    <a:fld id="{1733266E-4BC4-455C-A4CB-8005C41B18E2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EF2B1B6D-9C06-4374-9317-DDC6B3ECCFAE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30FF-4540-829F-1338A9791D6E}"/>
                </c:ext>
              </c:extLst>
            </c:dLbl>
            <c:dLbl>
              <c:idx val="3"/>
              <c:layout>
                <c:manualLayout>
                  <c:x val="1.1034030457681034E-2"/>
                  <c:y val="-8.1821759259259261E-3"/>
                </c:manualLayout>
              </c:layout>
              <c:tx>
                <c:rich>
                  <a:bodyPr rot="0" spcFirstLastPara="1" vertOverflow="ellipsis" vert="horz" wrap="square" lIns="0" tIns="0" rIns="0" bIns="0" anchor="ctr" anchorCtr="1"/>
                  <a:lstStyle/>
                  <a:p>
                    <a:pPr>
                      <a:defRPr sz="800" b="0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0E741B7D-5EF3-4D87-9C50-A8B48D417B65}" type="CATEGORYNAME">
                      <a:rPr lang="en-US" b="1"/>
                      <a:pPr>
                        <a:defRPr/>
                      </a:pPr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4B7150FB-6058-476C-BAC6-AEAED346B0E6}" type="PERCENTAGE">
                      <a:rPr lang="en-US" baseline="0" smtClean="0"/>
                      <a:pPr>
                        <a:defRPr/>
                      </a:pPr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0" tIns="0" rIns="0" bIns="0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296844416545491"/>
                      <c:h val="0.1376030819237946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0FF-4540-829F-1338A9791D6E}"/>
                </c:ext>
              </c:extLst>
            </c:dLbl>
            <c:dLbl>
              <c:idx val="4"/>
              <c:layout>
                <c:manualLayout>
                  <c:x val="-1.7962962962962963E-3"/>
                  <c:y val="-3.4375E-3"/>
                </c:manualLayout>
              </c:layout>
              <c:tx>
                <c:rich>
                  <a:bodyPr/>
                  <a:lstStyle/>
                  <a:p>
                    <a:fld id="{82D71CEE-5F26-4A54-853B-72C49352C184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F64F6E13-4EC5-40E4-9666-D04D933E9C58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30FF-4540-829F-1338A9791D6E}"/>
                </c:ext>
              </c:extLst>
            </c:dLbl>
            <c:dLbl>
              <c:idx val="5"/>
              <c:layout>
                <c:manualLayout>
                  <c:x val="3.230300925925926E-2"/>
                  <c:y val="6.9208333333333335E-3"/>
                </c:manualLayout>
              </c:layout>
              <c:tx>
                <c:rich>
                  <a:bodyPr/>
                  <a:lstStyle/>
                  <a:p>
                    <a:fld id="{C55880D7-BBF8-4E71-8443-D718AC11E90F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DCE6348F-1DD5-44D6-87CF-10848FBFE4CA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30FF-4540-829F-1338A9791D6E}"/>
                </c:ext>
              </c:extLst>
            </c:dLbl>
            <c:dLbl>
              <c:idx val="6"/>
              <c:layout>
                <c:manualLayout>
                  <c:x val="2.4789120370370371E-2"/>
                  <c:y val="6.1548611111111109E-3"/>
                </c:manualLayout>
              </c:layout>
              <c:tx>
                <c:rich>
                  <a:bodyPr/>
                  <a:lstStyle/>
                  <a:p>
                    <a:fld id="{E4A8FBEC-3B36-4279-A027-B5FFAE7CD897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8B8E8B5A-24F3-449C-ACB5-04466D74D2EB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30FF-4540-829F-1338A9791D6E}"/>
                </c:ext>
              </c:extLst>
            </c:dLbl>
            <c:dLbl>
              <c:idx val="7"/>
              <c:layout>
                <c:manualLayout>
                  <c:x val="2.2268287037037038E-2"/>
                  <c:y val="1.7026620370370369E-2"/>
                </c:manualLayout>
              </c:layout>
              <c:tx>
                <c:rich>
                  <a:bodyPr/>
                  <a:lstStyle/>
                  <a:p>
                    <a:fld id="{05999E6C-3252-4FC2-8786-1EC5902062C8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1D82C15E-5803-437D-91E7-F01F53CD649F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30FF-4540-829F-1338A9791D6E}"/>
                </c:ext>
              </c:extLst>
            </c:dLbl>
            <c:dLbl>
              <c:idx val="8"/>
              <c:layout>
                <c:manualLayout>
                  <c:x val="5.9792824074074609E-3"/>
                  <c:y val="1.6084953703703702E-2"/>
                </c:manualLayout>
              </c:layout>
              <c:tx>
                <c:rich>
                  <a:bodyPr/>
                  <a:lstStyle/>
                  <a:p>
                    <a:fld id="{51594941-55BE-4E90-B560-42C1DE7F1C4B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BDEA5E90-27F0-4F36-876F-050C0F2D8051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30FF-4540-829F-1338A9791D6E}"/>
                </c:ext>
              </c:extLst>
            </c:dLbl>
            <c:dLbl>
              <c:idx val="9"/>
              <c:layout>
                <c:manualLayout>
                  <c:x val="1.3275E-2"/>
                  <c:y val="2.2648148148148257E-2"/>
                </c:manualLayout>
              </c:layout>
              <c:tx>
                <c:rich>
                  <a:bodyPr/>
                  <a:lstStyle/>
                  <a:p>
                    <a:fld id="{A8A6A8DC-CBD5-4C76-8EFC-76359E63C1C8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7461B822-1EE3-4229-B603-5C13C481EE14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30FF-4540-829F-1338A9791D6E}"/>
                </c:ext>
              </c:extLst>
            </c:dLbl>
            <c:dLbl>
              <c:idx val="10"/>
              <c:layout>
                <c:manualLayout>
                  <c:x val="0.19905486111111115"/>
                  <c:y val="2.6159953703703703E-2"/>
                </c:manualLayout>
              </c:layout>
              <c:tx>
                <c:rich>
                  <a:bodyPr/>
                  <a:lstStyle/>
                  <a:p>
                    <a:fld id="{C6D103F6-DAC3-41AE-93EF-6934A8993F4F}" type="CATEGORYNAME">
                      <a:rPr lang="en-US" b="1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(</a:t>
                    </a:r>
                    <a:fld id="{CA6A85C4-3A4E-4C6A-A77B-C208B4ECE4E4}" type="PERCENTAGE">
                      <a:rPr lang="en-US" baseline="0" smtClean="0"/>
                      <a:pPr/>
                      <a:t>[PERCENTUALE]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5-30FF-4540-829F-1338A9791D6E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3175" cap="flat" cmpd="sng" algn="ctr">
                  <a:solidFill>
                    <a:schemeClr val="tx1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Countig_!$O$4:$O$14</c:f>
              <c:strCache>
                <c:ptCount val="11"/>
                <c:pt idx="0">
                  <c:v>bHLH</c:v>
                </c:pt>
                <c:pt idx="1">
                  <c:v>ERF</c:v>
                </c:pt>
                <c:pt idx="2">
                  <c:v>C2H2</c:v>
                </c:pt>
                <c:pt idx="3">
                  <c:v>MYB_related</c:v>
                </c:pt>
                <c:pt idx="4">
                  <c:v>NAC</c:v>
                </c:pt>
                <c:pt idx="5">
                  <c:v>WRKY</c:v>
                </c:pt>
                <c:pt idx="6">
                  <c:v>MYB</c:v>
                </c:pt>
                <c:pt idx="7">
                  <c:v>bZIP</c:v>
                </c:pt>
                <c:pt idx="8">
                  <c:v>C3H</c:v>
                </c:pt>
                <c:pt idx="9">
                  <c:v>G2-like</c:v>
                </c:pt>
                <c:pt idx="10">
                  <c:v>Others</c:v>
                </c:pt>
              </c:strCache>
            </c:strRef>
          </c:cat>
          <c:val>
            <c:numRef>
              <c:f>Countig_!$P$4:$P$14</c:f>
              <c:numCache>
                <c:formatCode>General</c:formatCode>
                <c:ptCount val="11"/>
                <c:pt idx="0">
                  <c:v>535</c:v>
                </c:pt>
                <c:pt idx="1">
                  <c:v>385</c:v>
                </c:pt>
                <c:pt idx="2">
                  <c:v>333</c:v>
                </c:pt>
                <c:pt idx="3">
                  <c:v>296</c:v>
                </c:pt>
                <c:pt idx="4">
                  <c:v>293</c:v>
                </c:pt>
                <c:pt idx="5">
                  <c:v>271</c:v>
                </c:pt>
                <c:pt idx="6">
                  <c:v>268</c:v>
                </c:pt>
                <c:pt idx="7">
                  <c:v>244</c:v>
                </c:pt>
                <c:pt idx="8">
                  <c:v>235</c:v>
                </c:pt>
                <c:pt idx="9">
                  <c:v>183</c:v>
                </c:pt>
                <c:pt idx="10">
                  <c:v>2433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30FF-4540-829F-1338A9791D6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30FF-4540-829F-1338A9791D6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30FF-4540-829F-1338A9791D6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30FF-4540-829F-1338A9791D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30FF-4540-829F-1338A9791D6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30FF-4540-829F-1338A9791D6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30FF-4540-829F-1338A9791D6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30FF-4540-829F-1338A9791D6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30FF-4540-829F-1338A9791D6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30FF-4540-829F-1338A9791D6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30FF-4540-829F-1338A9791D6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30FF-4540-829F-1338A9791D6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Countig_!$O$4:$O$14</c:f>
              <c:strCache>
                <c:ptCount val="11"/>
                <c:pt idx="0">
                  <c:v>bHLH</c:v>
                </c:pt>
                <c:pt idx="1">
                  <c:v>ERF</c:v>
                </c:pt>
                <c:pt idx="2">
                  <c:v>C2H2</c:v>
                </c:pt>
                <c:pt idx="3">
                  <c:v>MYB_related</c:v>
                </c:pt>
                <c:pt idx="4">
                  <c:v>NAC</c:v>
                </c:pt>
                <c:pt idx="5">
                  <c:v>WRKY</c:v>
                </c:pt>
                <c:pt idx="6">
                  <c:v>MYB</c:v>
                </c:pt>
                <c:pt idx="7">
                  <c:v>bZIP</c:v>
                </c:pt>
                <c:pt idx="8">
                  <c:v>C3H</c:v>
                </c:pt>
                <c:pt idx="9">
                  <c:v>G2-like</c:v>
                </c:pt>
                <c:pt idx="10">
                  <c:v>Others</c:v>
                </c:pt>
              </c:strCache>
            </c:strRef>
          </c:cat>
          <c:val>
            <c:numRef>
              <c:f>Countig_!$Q$4:$Q$14</c:f>
              <c:numCache>
                <c:formatCode>0.00%</c:formatCode>
                <c:ptCount val="11"/>
                <c:pt idx="0">
                  <c:v>9.7699050401753099E-2</c:v>
                </c:pt>
                <c:pt idx="1">
                  <c:v>7.0306793279766258E-2</c:v>
                </c:pt>
                <c:pt idx="2">
                  <c:v>6.0810810810810814E-2</c:v>
                </c:pt>
                <c:pt idx="3">
                  <c:v>5.4054054054054057E-2</c:v>
                </c:pt>
                <c:pt idx="4">
                  <c:v>5.3506208911614318E-2</c:v>
                </c:pt>
                <c:pt idx="5">
                  <c:v>4.9488677867056248E-2</c:v>
                </c:pt>
                <c:pt idx="6">
                  <c:v>4.8940832724616509E-2</c:v>
                </c:pt>
                <c:pt idx="7">
                  <c:v>4.4558071585098613E-2</c:v>
                </c:pt>
                <c:pt idx="8">
                  <c:v>4.2914536157779404E-2</c:v>
                </c:pt>
                <c:pt idx="9">
                  <c:v>3.341855368882396E-2</c:v>
                </c:pt>
                <c:pt idx="10">
                  <c:v>0.44430241051862673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30FF-4540-829F-1338A9791D6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v>down-regulated</c:v>
          </c:tx>
          <c:spPr>
            <a:solidFill>
              <a:srgbClr val="D60000"/>
            </a:solidFill>
            <a:ln w="3175">
              <a:solidFill>
                <a:schemeClr val="tx1"/>
              </a:solidFill>
            </a:ln>
            <a:effectLst/>
          </c:spPr>
          <c:invertIfNegative val="0"/>
          <c:cat>
            <c:strRef>
              <c:f>'DEGS TF'!$M$7:$M$18</c:f>
              <c:strCache>
                <c:ptCount val="12"/>
                <c:pt idx="0">
                  <c:v>MYB_related</c:v>
                </c:pt>
                <c:pt idx="1">
                  <c:v>CO-like</c:v>
                </c:pt>
                <c:pt idx="2">
                  <c:v>DBB</c:v>
                </c:pt>
                <c:pt idx="3">
                  <c:v>M-type_MADS</c:v>
                </c:pt>
                <c:pt idx="4">
                  <c:v>TCP</c:v>
                </c:pt>
                <c:pt idx="5">
                  <c:v>FAR1</c:v>
                </c:pt>
                <c:pt idx="6">
                  <c:v>ZF-HD</c:v>
                </c:pt>
                <c:pt idx="7">
                  <c:v>Dof</c:v>
                </c:pt>
                <c:pt idx="8">
                  <c:v>G2-like</c:v>
                </c:pt>
                <c:pt idx="9">
                  <c:v>BBR-BPC</c:v>
                </c:pt>
                <c:pt idx="10">
                  <c:v>MYB</c:v>
                </c:pt>
                <c:pt idx="11">
                  <c:v>WRKY</c:v>
                </c:pt>
              </c:strCache>
            </c:strRef>
          </c:cat>
          <c:val>
            <c:numRef>
              <c:f>'DEGS TF'!$Q$7:$Q$18</c:f>
              <c:numCache>
                <c:formatCode>General</c:formatCode>
                <c:ptCount val="12"/>
                <c:pt idx="0">
                  <c:v>13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65-4D62-A520-63A24ACF435A}"/>
            </c:ext>
          </c:extLst>
        </c:ser>
        <c:ser>
          <c:idx val="0"/>
          <c:order val="1"/>
          <c:tx>
            <c:v>up-regulated</c:v>
          </c:tx>
          <c:spPr>
            <a:solidFill>
              <a:schemeClr val="accent6">
                <a:lumMod val="75000"/>
              </a:schemeClr>
            </a:solidFill>
            <a:ln w="3175">
              <a:solidFill>
                <a:schemeClr val="tx1"/>
              </a:solidFill>
            </a:ln>
            <a:effectLst/>
          </c:spPr>
          <c:invertIfNegative val="0"/>
          <c:cat>
            <c:strRef>
              <c:f>'DEGS TF'!$M$7:$M$18</c:f>
              <c:strCache>
                <c:ptCount val="12"/>
                <c:pt idx="0">
                  <c:v>MYB_related</c:v>
                </c:pt>
                <c:pt idx="1">
                  <c:v>CO-like</c:v>
                </c:pt>
                <c:pt idx="2">
                  <c:v>DBB</c:v>
                </c:pt>
                <c:pt idx="3">
                  <c:v>M-type_MADS</c:v>
                </c:pt>
                <c:pt idx="4">
                  <c:v>TCP</c:v>
                </c:pt>
                <c:pt idx="5">
                  <c:v>FAR1</c:v>
                </c:pt>
                <c:pt idx="6">
                  <c:v>ZF-HD</c:v>
                </c:pt>
                <c:pt idx="7">
                  <c:v>Dof</c:v>
                </c:pt>
                <c:pt idx="8">
                  <c:v>G2-like</c:v>
                </c:pt>
                <c:pt idx="9">
                  <c:v>BBR-BPC</c:v>
                </c:pt>
                <c:pt idx="10">
                  <c:v>MYB</c:v>
                </c:pt>
                <c:pt idx="11">
                  <c:v>WRKY</c:v>
                </c:pt>
              </c:strCache>
            </c:strRef>
          </c:cat>
          <c:val>
            <c:numRef>
              <c:f>'DEGS TF'!$P$7:$P$18</c:f>
              <c:numCache>
                <c:formatCode>General</c:formatCode>
                <c:ptCount val="12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65-4D62-A520-63A24ACF43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7610480"/>
        <c:axId val="197604880"/>
      </c:barChart>
      <c:catAx>
        <c:axId val="197610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TF families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it-IT"/>
            </a:p>
          </c:txPr>
        </c:title>
        <c:numFmt formatCode="General" sourceLinked="1"/>
        <c:majorTickMark val="out"/>
        <c:minorTickMark val="none"/>
        <c:tickLblPos val="low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197604880"/>
        <c:crosses val="autoZero"/>
        <c:auto val="1"/>
        <c:lblAlgn val="ctr"/>
        <c:lblOffset val="100"/>
        <c:noMultiLvlLbl val="0"/>
      </c:catAx>
      <c:valAx>
        <c:axId val="197604880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Differentially expressed TFs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it-IT"/>
            </a:p>
          </c:txPr>
        </c:title>
        <c:numFmt formatCode="0.0" sourceLinked="0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it-IT"/>
          </a:p>
        </c:txPr>
        <c:crossAx val="197610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10740740740732"/>
          <c:y val="7.932706328375623E-2"/>
          <c:w val="0.22390625"/>
          <c:h val="0.1835574121239634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793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90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552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493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771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723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563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34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37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939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334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BF75D-8D51-4376-A4F5-3009F6921253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138A4-C40A-426C-8C6D-0B42B23126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812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sellaDiTesto 20"/>
          <p:cNvSpPr txBox="1"/>
          <p:nvPr/>
        </p:nvSpPr>
        <p:spPr>
          <a:xfrm>
            <a:off x="569745" y="8764887"/>
            <a:ext cx="3987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–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Chromatogram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assignment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uppo 11"/>
          <p:cNvGrpSpPr>
            <a:grpSpLocks noChangeAspect="1"/>
          </p:cNvGrpSpPr>
          <p:nvPr/>
        </p:nvGrpSpPr>
        <p:grpSpPr>
          <a:xfrm>
            <a:off x="569745" y="829088"/>
            <a:ext cx="5760000" cy="7113424"/>
            <a:chOff x="509588" y="456109"/>
            <a:chExt cx="6086475" cy="7516611"/>
          </a:xfrm>
        </p:grpSpPr>
        <p:grpSp>
          <p:nvGrpSpPr>
            <p:cNvPr id="4" name="Gruppo 3"/>
            <p:cNvGrpSpPr/>
            <p:nvPr/>
          </p:nvGrpSpPr>
          <p:grpSpPr>
            <a:xfrm>
              <a:off x="509588" y="456109"/>
              <a:ext cx="5832648" cy="3744416"/>
              <a:chOff x="1043608" y="908720"/>
              <a:chExt cx="7165340" cy="4583430"/>
            </a:xfrm>
          </p:grpSpPr>
          <p:pic>
            <p:nvPicPr>
              <p:cNvPr id="5" name="Immagine 4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43608" y="908720"/>
                <a:ext cx="7165340" cy="4583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2474119" y="4447069"/>
                <a:ext cx="261938" cy="273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it-IT" altLang="it-IT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 Box 3"/>
              <p:cNvSpPr txBox="1">
                <a:spLocks noChangeArrowheads="1"/>
              </p:cNvSpPr>
              <p:nvPr/>
            </p:nvSpPr>
            <p:spPr bwMode="auto">
              <a:xfrm>
                <a:off x="2875360" y="4583593"/>
                <a:ext cx="261937" cy="273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kumimoji="0" lang="it-IT" altLang="it-IT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3245397" y="4447068"/>
                <a:ext cx="261938" cy="273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kumimoji="0" lang="it-IT" altLang="it-IT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3779838" y="2924175"/>
                <a:ext cx="260350" cy="273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kumimoji="0" lang="it-IT" altLang="it-IT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6516688" y="1125538"/>
                <a:ext cx="260350" cy="273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kumimoji="0" lang="it-IT" altLang="it-IT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6804025" y="4365625"/>
                <a:ext cx="261938" cy="273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endParaRPr kumimoji="0" lang="it-IT" altLang="it-IT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15" name="Oggetto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422725"/>
                </p:ext>
              </p:extLst>
            </p:nvPr>
          </p:nvGraphicFramePr>
          <p:xfrm>
            <a:off x="509588" y="6563020"/>
            <a:ext cx="6086475" cy="1409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" name="Documento" r:id="rId4" imgW="6114031" imgH="1419927" progId="Word.Document.12">
                    <p:embed/>
                  </p:oleObj>
                </mc:Choice>
                <mc:Fallback>
                  <p:oleObj name="Documento" r:id="rId4" imgW="6114031" imgH="1419927" progId="Word.Document.12">
                    <p:embed/>
                    <p:pic>
                      <p:nvPicPr>
                        <p:cNvPr id="15" name="Oggetto 14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09588" y="6563020"/>
                          <a:ext cx="6086475" cy="1409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ggetto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4886665"/>
                </p:ext>
              </p:extLst>
            </p:nvPr>
          </p:nvGraphicFramePr>
          <p:xfrm>
            <a:off x="2000650" y="4913460"/>
            <a:ext cx="2959100" cy="123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" name="Documento" r:id="rId6" imgW="3014260" imgH="1246888" progId="Word.Document.12">
                    <p:embed/>
                  </p:oleObj>
                </mc:Choice>
                <mc:Fallback>
                  <p:oleObj name="Documento" r:id="rId6" imgW="3014260" imgH="1246888" progId="Word.Document.12">
                    <p:embed/>
                    <p:pic>
                      <p:nvPicPr>
                        <p:cNvPr id="20" name="Oggetto 1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000650" y="4913460"/>
                          <a:ext cx="2959100" cy="1231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CasellaDiTesto 1"/>
            <p:cNvSpPr txBox="1"/>
            <p:nvPr/>
          </p:nvSpPr>
          <p:spPr>
            <a:xfrm>
              <a:off x="5634831" y="4095690"/>
              <a:ext cx="5429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(min.)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92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>
            <a:grpSpLocks noChangeAspect="1"/>
          </p:cNvGrpSpPr>
          <p:nvPr/>
        </p:nvGrpSpPr>
        <p:grpSpPr>
          <a:xfrm>
            <a:off x="1415156" y="1405610"/>
            <a:ext cx="3982720" cy="2808494"/>
            <a:chOff x="2257560" y="6890901"/>
            <a:chExt cx="2444158" cy="1499749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3021864" y="6890901"/>
              <a:ext cx="915550" cy="1643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Biological process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(27,935)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2257560" y="8144119"/>
              <a:ext cx="576194" cy="2465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Molecular function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(33,390)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4124029" y="8144119"/>
              <a:ext cx="577689" cy="2465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Cell</a:t>
              </a:r>
              <a:r>
                <a:rPr lang="en-GB" sz="1000" b="1" i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compartment</a:t>
              </a:r>
            </a:p>
            <a:p>
              <a:pPr algn="ctr"/>
              <a:r>
                <a:rPr lang="en-GB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(22,992)</a:t>
              </a:r>
            </a:p>
          </p:txBody>
        </p:sp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1639" y="7065841"/>
              <a:ext cx="1656000" cy="1264998"/>
            </a:xfrm>
            <a:prstGeom prst="rect">
              <a:avLst/>
            </a:prstGeom>
          </p:spPr>
        </p:pic>
        <p:sp>
          <p:nvSpPr>
            <p:cNvPr id="16" name="Rettangolo 15"/>
            <p:cNvSpPr/>
            <p:nvPr/>
          </p:nvSpPr>
          <p:spPr>
            <a:xfrm>
              <a:off x="3405365" y="7212664"/>
              <a:ext cx="118050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925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ttangolo 16"/>
            <p:cNvSpPr/>
            <p:nvPr/>
          </p:nvSpPr>
          <p:spPr>
            <a:xfrm>
              <a:off x="2803295" y="7941977"/>
              <a:ext cx="177075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6,273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3876390" y="7941977"/>
              <a:ext cx="177075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4,277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3092751" y="7575500"/>
              <a:ext cx="216425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10,407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3629204" y="7575500"/>
              <a:ext cx="177075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2,034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ttangolo 21"/>
            <p:cNvSpPr/>
            <p:nvPr/>
          </p:nvSpPr>
          <p:spPr>
            <a:xfrm>
              <a:off x="3375853" y="8063897"/>
              <a:ext cx="177075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2,141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3356178" y="7787375"/>
              <a:ext cx="216425" cy="821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GB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13,951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Rettangolo 29"/>
          <p:cNvSpPr/>
          <p:nvPr/>
        </p:nvSpPr>
        <p:spPr>
          <a:xfrm>
            <a:off x="549000" y="8958470"/>
            <a:ext cx="576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Unigene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classification based on Gene Ontology (GO) annotations. (A) Venn diagram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major GO categories. The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unigene numbers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sharing more GO categories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fall in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overlapping areas; the number of unigenes including simultaneously all the GO categories is bolded.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unigenes according to the number of GO terms.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Gra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3508049"/>
              </p:ext>
            </p:extLst>
          </p:nvPr>
        </p:nvGraphicFramePr>
        <p:xfrm>
          <a:off x="1179566" y="4920361"/>
          <a:ext cx="4320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CasellaDiTesto 20"/>
          <p:cNvSpPr txBox="1"/>
          <p:nvPr/>
        </p:nvSpPr>
        <p:spPr>
          <a:xfrm>
            <a:off x="1179566" y="1385553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1179566" y="4733031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492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49000" y="8887868"/>
            <a:ext cx="5760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by the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InterProScan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annotation of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endivia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unigenes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AS, CS, BS,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PTM: active-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conserved-, binding-, post-transcriptional modification- sites, respectively</a:t>
            </a:r>
            <a:r>
              <a:rPr lang="it-I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Histogram of the ten most abundant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InterPro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domains;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Histogram of the ten most frequent families. 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1657104" y="3287490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1657104" y="655053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657104" y="5953919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1884537" y="655053"/>
            <a:ext cx="3402579" cy="8092466"/>
            <a:chOff x="1884537" y="655053"/>
            <a:chExt cx="3402579" cy="8092466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4537" y="3230309"/>
              <a:ext cx="3402579" cy="2794651"/>
            </a:xfrm>
            <a:prstGeom prst="rect">
              <a:avLst/>
            </a:prstGeom>
          </p:spPr>
        </p:pic>
        <p:pic>
          <p:nvPicPr>
            <p:cNvPr id="6" name="Immagine 5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4226" y="5953919"/>
              <a:ext cx="3283200" cy="2793600"/>
            </a:xfrm>
            <a:prstGeom prst="rect">
              <a:avLst/>
            </a:prstGeom>
          </p:spPr>
        </p:pic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7826" y="655053"/>
              <a:ext cx="3276000" cy="25461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467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49000" y="8734522"/>
            <a:ext cx="5760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transcription factors (TFs) in the transcriptome of </a:t>
            </a:r>
            <a:r>
              <a:rPr lang="en-US" sz="1000" dirty="0" smtClean="0"/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Domari</a:t>
            </a:r>
            <a:r>
              <a:rPr lang="en-US" sz="1000" dirty="0" smtClean="0"/>
              <a:t> 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curly cultivar.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Pie chart of the ten most abundant TF families (bolded). Family relative abundances (percentage) with respect to the total predicted TFs are in parenthesis.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Analysis of differentially expressed (FDR≤0.05; |log</a:t>
            </a:r>
            <a:r>
              <a:rPr lang="en-US" sz="1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FC|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TFs in curly vs smooth endives. Green and red bars refer to up- and down-regulated TFs in curly-type, respectively. </a:t>
            </a: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/>
          </p:nvPr>
        </p:nvGraphicFramePr>
        <p:xfrm>
          <a:off x="2178570" y="1017540"/>
          <a:ext cx="3020424" cy="282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240494" y="763629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Grafic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438621"/>
              </p:ext>
            </p:extLst>
          </p:nvPr>
        </p:nvGraphicFramePr>
        <p:xfrm>
          <a:off x="1297507" y="4140200"/>
          <a:ext cx="4320000" cy="288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1240494" y="4007849"/>
            <a:ext cx="28575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502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ttangolo 36"/>
          <p:cNvSpPr/>
          <p:nvPr/>
        </p:nvSpPr>
        <p:spPr>
          <a:xfrm>
            <a:off x="549000" y="8845034"/>
            <a:ext cx="576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SNP validations by high-resolution melting (HRM) analysis. Examples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5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15 tested HRM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amplicons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contig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are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bolded). Derivate melt (plot series in the left column), normalized (central) and difference melting curves (right) were reported. D,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Domari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I,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Imari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M,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Myrna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C,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Confiance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F,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Flester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uppo 7"/>
          <p:cNvGrpSpPr/>
          <p:nvPr/>
        </p:nvGrpSpPr>
        <p:grpSpPr>
          <a:xfrm>
            <a:off x="519644" y="254234"/>
            <a:ext cx="5818713" cy="8532481"/>
            <a:chOff x="512322" y="254234"/>
            <a:chExt cx="5818713" cy="8532481"/>
          </a:xfrm>
        </p:grpSpPr>
        <p:sp>
          <p:nvSpPr>
            <p:cNvPr id="14" name="CasellaDiTesto 13"/>
            <p:cNvSpPr txBox="1"/>
            <p:nvPr/>
          </p:nvSpPr>
          <p:spPr>
            <a:xfrm>
              <a:off x="2354405" y="254234"/>
              <a:ext cx="10182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Normalized</a:t>
              </a:r>
              <a:r>
                <a:rPr lang="it-IT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Melting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4607193" y="254234"/>
              <a:ext cx="9701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Difference</a:t>
              </a:r>
              <a:r>
                <a:rPr lang="it-IT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Melting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963617" y="254234"/>
              <a:ext cx="7553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Derivate </a:t>
              </a:r>
              <a:r>
                <a:rPr lang="it-IT" sz="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Melt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8" name="Gruppo 67"/>
            <p:cNvGrpSpPr>
              <a:grpSpLocks noChangeAspect="1"/>
            </p:cNvGrpSpPr>
            <p:nvPr/>
          </p:nvGrpSpPr>
          <p:grpSpPr>
            <a:xfrm>
              <a:off x="512322" y="419401"/>
              <a:ext cx="5818713" cy="8367314"/>
              <a:chOff x="548448" y="934381"/>
              <a:chExt cx="5703753" cy="7595844"/>
            </a:xfrm>
          </p:grpSpPr>
          <p:grpSp>
            <p:nvGrpSpPr>
              <p:cNvPr id="30" name="Gruppo 29"/>
              <p:cNvGrpSpPr/>
              <p:nvPr/>
            </p:nvGrpSpPr>
            <p:grpSpPr>
              <a:xfrm>
                <a:off x="554023" y="934381"/>
                <a:ext cx="5693996" cy="1447200"/>
                <a:chOff x="554023" y="934381"/>
                <a:chExt cx="5693996" cy="1447200"/>
              </a:xfrm>
            </p:grpSpPr>
            <p:grpSp>
              <p:nvGrpSpPr>
                <p:cNvPr id="26" name="Gruppo 25"/>
                <p:cNvGrpSpPr/>
                <p:nvPr/>
              </p:nvGrpSpPr>
              <p:grpSpPr>
                <a:xfrm>
                  <a:off x="554023" y="934381"/>
                  <a:ext cx="5693996" cy="1447200"/>
                  <a:chOff x="554023" y="934381"/>
                  <a:chExt cx="5693996" cy="1447200"/>
                </a:xfrm>
              </p:grpSpPr>
              <p:pic>
                <p:nvPicPr>
                  <p:cNvPr id="5" name="Immagine 4"/>
                  <p:cNvPicPr>
                    <a:picLocks/>
                  </p:cNvPicPr>
                  <p:nvPr/>
                </p:nvPicPr>
                <p:blipFill rotWithShape="1">
                  <a:blip r:embed="rId2"/>
                  <a:srcRect t="2422"/>
                  <a:stretch/>
                </p:blipFill>
                <p:spPr>
                  <a:xfrm>
                    <a:off x="1779934" y="934381"/>
                    <a:ext cx="200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6" name="Immagine 5"/>
                  <p:cNvPicPr>
                    <a:picLocks/>
                  </p:cNvPicPr>
                  <p:nvPr/>
                </p:nvPicPr>
                <p:blipFill rotWithShape="1">
                  <a:blip r:embed="rId3"/>
                  <a:srcRect t="4117" r="6493"/>
                  <a:stretch/>
                </p:blipFill>
                <p:spPr>
                  <a:xfrm>
                    <a:off x="3879219" y="934381"/>
                    <a:ext cx="2368800" cy="1447200"/>
                  </a:xfrm>
                  <a:prstGeom prst="rect">
                    <a:avLst/>
                  </a:prstGeom>
                </p:spPr>
              </p:pic>
              <p:sp>
                <p:nvSpPr>
                  <p:cNvPr id="12" name="Rettangolo 11"/>
                  <p:cNvSpPr/>
                  <p:nvPr/>
                </p:nvSpPr>
                <p:spPr>
                  <a:xfrm rot="16200000">
                    <a:off x="-17200" y="1552387"/>
                    <a:ext cx="1353633" cy="2111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Ce_contig5542-POS:796; A/G</a:t>
                    </a:r>
                  </a:p>
                </p:txBody>
              </p:sp>
              <p:pic>
                <p:nvPicPr>
                  <p:cNvPr id="40" name="Immagine 39"/>
                  <p:cNvPicPr>
                    <a:picLocks/>
                  </p:cNvPicPr>
                  <p:nvPr/>
                </p:nvPicPr>
                <p:blipFill rotWithShape="1">
                  <a:blip r:embed="rId4"/>
                  <a:srcRect l="-1" t="3940" r="3181"/>
                  <a:stretch/>
                </p:blipFill>
                <p:spPr>
                  <a:xfrm>
                    <a:off x="811534" y="934381"/>
                    <a:ext cx="968400" cy="14472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1" name="CasellaDiTesto 40"/>
                <p:cNvSpPr txBox="1"/>
                <p:nvPr/>
              </p:nvSpPr>
              <p:spPr>
                <a:xfrm>
                  <a:off x="2508976" y="1375442"/>
                  <a:ext cx="107960" cy="1117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it-IT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CasellaDiTesto 41"/>
                <p:cNvSpPr txBox="1"/>
                <p:nvPr/>
              </p:nvSpPr>
              <p:spPr>
                <a:xfrm>
                  <a:off x="2627265" y="1543357"/>
                  <a:ext cx="107960" cy="1117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it-IT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Connettore 2 43"/>
                <p:cNvCxnSpPr/>
                <p:nvPr/>
              </p:nvCxnSpPr>
              <p:spPr>
                <a:xfrm>
                  <a:off x="2597903" y="1440656"/>
                  <a:ext cx="108000" cy="0"/>
                </a:xfrm>
                <a:prstGeom prst="straightConnector1">
                  <a:avLst/>
                </a:prstGeom>
                <a:ln w="6350">
                  <a:headEnd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ttore 2 44"/>
                <p:cNvCxnSpPr/>
                <p:nvPr/>
              </p:nvCxnSpPr>
              <p:spPr>
                <a:xfrm>
                  <a:off x="2662999" y="1604912"/>
                  <a:ext cx="108000" cy="0"/>
                </a:xfrm>
                <a:prstGeom prst="straightConnector1">
                  <a:avLst/>
                </a:prstGeom>
                <a:ln w="6350">
                  <a:headEnd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Gruppo 66"/>
              <p:cNvGrpSpPr/>
              <p:nvPr/>
            </p:nvGrpSpPr>
            <p:grpSpPr>
              <a:xfrm>
                <a:off x="548448" y="2437044"/>
                <a:ext cx="5703753" cy="6093181"/>
                <a:chOff x="548448" y="2437044"/>
                <a:chExt cx="5703753" cy="6093181"/>
              </a:xfrm>
            </p:grpSpPr>
            <p:grpSp>
              <p:nvGrpSpPr>
                <p:cNvPr id="62" name="Gruppo 61"/>
                <p:cNvGrpSpPr/>
                <p:nvPr/>
              </p:nvGrpSpPr>
              <p:grpSpPr>
                <a:xfrm>
                  <a:off x="552631" y="2437044"/>
                  <a:ext cx="5699570" cy="1459863"/>
                  <a:chOff x="548449" y="2437044"/>
                  <a:chExt cx="5699570" cy="1459863"/>
                </a:xfrm>
              </p:grpSpPr>
              <p:sp>
                <p:nvSpPr>
                  <p:cNvPr id="22" name="Rettangolo 21"/>
                  <p:cNvSpPr/>
                  <p:nvPr/>
                </p:nvSpPr>
                <p:spPr>
                  <a:xfrm rot="16200000">
                    <a:off x="-75889" y="3061382"/>
                    <a:ext cx="1459863" cy="2111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Ce_contig22657-POS:1,191; T/C</a:t>
                    </a:r>
                  </a:p>
                </p:txBody>
              </p:sp>
              <p:pic>
                <p:nvPicPr>
                  <p:cNvPr id="28" name="Immagine 27"/>
                  <p:cNvPicPr>
                    <a:picLocks/>
                  </p:cNvPicPr>
                  <p:nvPr/>
                </p:nvPicPr>
                <p:blipFill rotWithShape="1">
                  <a:blip r:embed="rId5"/>
                  <a:srcRect t="3058"/>
                  <a:stretch/>
                </p:blipFill>
                <p:spPr>
                  <a:xfrm>
                    <a:off x="1779934" y="2443376"/>
                    <a:ext cx="200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29" name="Immagine 28"/>
                  <p:cNvPicPr>
                    <a:picLocks/>
                  </p:cNvPicPr>
                  <p:nvPr/>
                </p:nvPicPr>
                <p:blipFill rotWithShape="1">
                  <a:blip r:embed="rId6"/>
                  <a:srcRect t="2746"/>
                  <a:stretch/>
                </p:blipFill>
                <p:spPr>
                  <a:xfrm>
                    <a:off x="3879219" y="2443376"/>
                    <a:ext cx="236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2" name="Immagine 1"/>
                  <p:cNvPicPr>
                    <a:picLocks/>
                  </p:cNvPicPr>
                  <p:nvPr/>
                </p:nvPicPr>
                <p:blipFill rotWithShape="1">
                  <a:blip r:embed="rId7"/>
                  <a:srcRect t="3629"/>
                  <a:stretch/>
                </p:blipFill>
                <p:spPr>
                  <a:xfrm>
                    <a:off x="811534" y="2443376"/>
                    <a:ext cx="968400" cy="1447200"/>
                  </a:xfrm>
                  <a:prstGeom prst="rect">
                    <a:avLst/>
                  </a:prstGeom>
                </p:spPr>
              </p:pic>
              <p:sp>
                <p:nvSpPr>
                  <p:cNvPr id="34" name="CasellaDiTesto 33"/>
                  <p:cNvSpPr txBox="1"/>
                  <p:nvPr/>
                </p:nvSpPr>
                <p:spPr>
                  <a:xfrm>
                    <a:off x="2464508" y="3105421"/>
                    <a:ext cx="107960" cy="11176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</a:t>
                    </a:r>
                    <a:endPara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35" name="Connettore 2 34"/>
                  <p:cNvCxnSpPr/>
                  <p:nvPr/>
                </p:nvCxnSpPr>
                <p:spPr>
                  <a:xfrm>
                    <a:off x="2551054" y="3166976"/>
                    <a:ext cx="108000" cy="0"/>
                  </a:xfrm>
                  <a:prstGeom prst="straightConnector1">
                    <a:avLst/>
                  </a:prstGeom>
                  <a:ln w="6350">
                    <a:headEnd w="sm" len="sm"/>
                    <a:tailEnd type="triangle" w="sm" len="sm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uppo 62"/>
                <p:cNvGrpSpPr/>
                <p:nvPr/>
              </p:nvGrpSpPr>
              <p:grpSpPr>
                <a:xfrm>
                  <a:off x="551237" y="3994537"/>
                  <a:ext cx="5699570" cy="1447200"/>
                  <a:chOff x="548449" y="3994537"/>
                  <a:chExt cx="5699570" cy="1447200"/>
                </a:xfrm>
              </p:grpSpPr>
              <p:sp>
                <p:nvSpPr>
                  <p:cNvPr id="23" name="Rettangolo 22"/>
                  <p:cNvSpPr/>
                  <p:nvPr/>
                </p:nvSpPr>
                <p:spPr>
                  <a:xfrm rot="16200000">
                    <a:off x="-43147" y="4612543"/>
                    <a:ext cx="1394379" cy="2111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Ce_contig32702-POS:922; C/A</a:t>
                    </a:r>
                  </a:p>
                </p:txBody>
              </p:sp>
              <p:pic>
                <p:nvPicPr>
                  <p:cNvPr id="32" name="Immagine 31"/>
                  <p:cNvPicPr>
                    <a:picLocks/>
                  </p:cNvPicPr>
                  <p:nvPr/>
                </p:nvPicPr>
                <p:blipFill rotWithShape="1">
                  <a:blip r:embed="rId8"/>
                  <a:srcRect t="3620"/>
                  <a:stretch/>
                </p:blipFill>
                <p:spPr>
                  <a:xfrm>
                    <a:off x="1779934" y="3994537"/>
                    <a:ext cx="200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33" name="Immagine 32"/>
                  <p:cNvPicPr>
                    <a:picLocks/>
                  </p:cNvPicPr>
                  <p:nvPr/>
                </p:nvPicPr>
                <p:blipFill rotWithShape="1">
                  <a:blip r:embed="rId9"/>
                  <a:srcRect t="4106"/>
                  <a:stretch/>
                </p:blipFill>
                <p:spPr>
                  <a:xfrm>
                    <a:off x="3879219" y="3994537"/>
                    <a:ext cx="236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3" name="Immagine 2"/>
                  <p:cNvPicPr>
                    <a:picLocks/>
                  </p:cNvPicPr>
                  <p:nvPr/>
                </p:nvPicPr>
                <p:blipFill rotWithShape="1">
                  <a:blip r:embed="rId10"/>
                  <a:srcRect t="3674"/>
                  <a:stretch/>
                </p:blipFill>
                <p:spPr>
                  <a:xfrm>
                    <a:off x="811534" y="3994537"/>
                    <a:ext cx="968400" cy="1447200"/>
                  </a:xfrm>
                  <a:prstGeom prst="rect">
                    <a:avLst/>
                  </a:prstGeom>
                </p:spPr>
              </p:pic>
              <p:sp>
                <p:nvSpPr>
                  <p:cNvPr id="48" name="CasellaDiTesto 47"/>
                  <p:cNvSpPr txBox="1"/>
                  <p:nvPr/>
                </p:nvSpPr>
                <p:spPr>
                  <a:xfrm>
                    <a:off x="2585172" y="4652050"/>
                    <a:ext cx="107960" cy="11176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F</a:t>
                    </a:r>
                    <a:endPara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CasellaDiTesto 48"/>
                  <p:cNvSpPr txBox="1"/>
                  <p:nvPr/>
                </p:nvSpPr>
                <p:spPr>
                  <a:xfrm>
                    <a:off x="2658222" y="4819965"/>
                    <a:ext cx="107960" cy="11176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endPara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0" name="Connettore 2 49"/>
                  <p:cNvCxnSpPr/>
                  <p:nvPr/>
                </p:nvCxnSpPr>
                <p:spPr>
                  <a:xfrm>
                    <a:off x="2657432" y="4717264"/>
                    <a:ext cx="108000" cy="0"/>
                  </a:xfrm>
                  <a:prstGeom prst="straightConnector1">
                    <a:avLst/>
                  </a:prstGeom>
                  <a:ln w="6350">
                    <a:headEnd w="sm" len="sm"/>
                    <a:tailEnd type="triangle" w="sm" len="sm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Connettore 2 50"/>
                  <p:cNvCxnSpPr/>
                  <p:nvPr/>
                </p:nvCxnSpPr>
                <p:spPr>
                  <a:xfrm>
                    <a:off x="2739195" y="4881520"/>
                    <a:ext cx="108000" cy="0"/>
                  </a:xfrm>
                  <a:prstGeom prst="straightConnector1">
                    <a:avLst/>
                  </a:prstGeom>
                  <a:ln w="6350">
                    <a:headEnd w="sm" len="sm"/>
                    <a:tailEnd type="triangle" w="sm" len="sm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5" name="Gruppo 64"/>
                <p:cNvGrpSpPr/>
                <p:nvPr/>
              </p:nvGrpSpPr>
              <p:grpSpPr>
                <a:xfrm>
                  <a:off x="549841" y="5511793"/>
                  <a:ext cx="5699572" cy="1447200"/>
                  <a:chOff x="548447" y="5511793"/>
                  <a:chExt cx="5699572" cy="1447200"/>
                </a:xfrm>
              </p:grpSpPr>
              <p:pic>
                <p:nvPicPr>
                  <p:cNvPr id="4" name="Immagine 3"/>
                  <p:cNvPicPr>
                    <a:picLocks/>
                  </p:cNvPicPr>
                  <p:nvPr/>
                </p:nvPicPr>
                <p:blipFill rotWithShape="1">
                  <a:blip r:embed="rId11"/>
                  <a:srcRect t="4680" r="4467"/>
                  <a:stretch/>
                </p:blipFill>
                <p:spPr>
                  <a:xfrm>
                    <a:off x="1779934" y="5511793"/>
                    <a:ext cx="200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7" name="Immagine 6"/>
                  <p:cNvPicPr>
                    <a:picLocks/>
                  </p:cNvPicPr>
                  <p:nvPr/>
                </p:nvPicPr>
                <p:blipFill rotWithShape="1">
                  <a:blip r:embed="rId12"/>
                  <a:srcRect t="3674" r="5970"/>
                  <a:stretch/>
                </p:blipFill>
                <p:spPr>
                  <a:xfrm>
                    <a:off x="3879219" y="5511793"/>
                    <a:ext cx="236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Immagine 10"/>
                  <p:cNvPicPr>
                    <a:picLocks/>
                  </p:cNvPicPr>
                  <p:nvPr/>
                </p:nvPicPr>
                <p:blipFill rotWithShape="1">
                  <a:blip r:embed="rId13"/>
                  <a:srcRect t="3590"/>
                  <a:stretch/>
                </p:blipFill>
                <p:spPr>
                  <a:xfrm>
                    <a:off x="811534" y="5511793"/>
                    <a:ext cx="968400" cy="1447200"/>
                  </a:xfrm>
                  <a:prstGeom prst="rect">
                    <a:avLst/>
                  </a:prstGeom>
                </p:spPr>
              </p:pic>
              <p:sp>
                <p:nvSpPr>
                  <p:cNvPr id="54" name="Rettangolo 53"/>
                  <p:cNvSpPr/>
                  <p:nvPr/>
                </p:nvSpPr>
                <p:spPr>
                  <a:xfrm rot="16200000">
                    <a:off x="-40965" y="6129799"/>
                    <a:ext cx="1390012" cy="2111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Ce_contig32501-POS:964; T/C</a:t>
                    </a:r>
                  </a:p>
                </p:txBody>
              </p:sp>
              <p:sp>
                <p:nvSpPr>
                  <p:cNvPr id="55" name="CasellaDiTesto 54"/>
                  <p:cNvSpPr txBox="1"/>
                  <p:nvPr/>
                </p:nvSpPr>
                <p:spPr>
                  <a:xfrm>
                    <a:off x="3043982" y="6077265"/>
                    <a:ext cx="107960" cy="11176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endPara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6" name="Connettore 2 55"/>
                  <p:cNvCxnSpPr/>
                  <p:nvPr/>
                </p:nvCxnSpPr>
                <p:spPr>
                  <a:xfrm flipH="1">
                    <a:off x="2901118" y="6138820"/>
                    <a:ext cx="108000" cy="0"/>
                  </a:xfrm>
                  <a:prstGeom prst="straightConnector1">
                    <a:avLst/>
                  </a:prstGeom>
                  <a:ln w="6350">
                    <a:headEnd w="sm" len="sm"/>
                    <a:tailEnd type="triangle" w="sm" len="sm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uppo 65"/>
                <p:cNvGrpSpPr/>
                <p:nvPr/>
              </p:nvGrpSpPr>
              <p:grpSpPr>
                <a:xfrm>
                  <a:off x="548448" y="7065996"/>
                  <a:ext cx="5699571" cy="1464229"/>
                  <a:chOff x="548448" y="7065996"/>
                  <a:chExt cx="5699571" cy="1464229"/>
                </a:xfrm>
              </p:grpSpPr>
              <p:pic>
                <p:nvPicPr>
                  <p:cNvPr id="19" name="Immagine 18"/>
                  <p:cNvPicPr>
                    <a:picLocks/>
                  </p:cNvPicPr>
                  <p:nvPr/>
                </p:nvPicPr>
                <p:blipFill rotWithShape="1">
                  <a:blip r:embed="rId14"/>
                  <a:srcRect t="4286"/>
                  <a:stretch/>
                </p:blipFill>
                <p:spPr>
                  <a:xfrm>
                    <a:off x="787234" y="7074511"/>
                    <a:ext cx="968400" cy="1447200"/>
                  </a:xfrm>
                  <a:prstGeom prst="rect">
                    <a:avLst/>
                  </a:prstGeom>
                </p:spPr>
              </p:pic>
              <p:sp>
                <p:nvSpPr>
                  <p:cNvPr id="57" name="Rettangolo 56"/>
                  <p:cNvSpPr/>
                  <p:nvPr/>
                </p:nvSpPr>
                <p:spPr>
                  <a:xfrm rot="16200000">
                    <a:off x="-78073" y="7692517"/>
                    <a:ext cx="1464229" cy="21118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Ce_contig16955-POS:1,621; C/A</a:t>
                    </a:r>
                  </a:p>
                </p:txBody>
              </p:sp>
              <p:pic>
                <p:nvPicPr>
                  <p:cNvPr id="24" name="Immagine 23"/>
                  <p:cNvPicPr>
                    <a:picLocks/>
                  </p:cNvPicPr>
                  <p:nvPr/>
                </p:nvPicPr>
                <p:blipFill rotWithShape="1">
                  <a:blip r:embed="rId15"/>
                  <a:srcRect t="3796"/>
                  <a:stretch/>
                </p:blipFill>
                <p:spPr>
                  <a:xfrm>
                    <a:off x="1779934" y="7074511"/>
                    <a:ext cx="2008800" cy="1447200"/>
                  </a:xfrm>
                  <a:prstGeom prst="rect">
                    <a:avLst/>
                  </a:prstGeom>
                </p:spPr>
              </p:pic>
              <p:pic>
                <p:nvPicPr>
                  <p:cNvPr id="25" name="Immagine 24"/>
                  <p:cNvPicPr>
                    <a:picLocks/>
                  </p:cNvPicPr>
                  <p:nvPr/>
                </p:nvPicPr>
                <p:blipFill rotWithShape="1">
                  <a:blip r:embed="rId16"/>
                  <a:srcRect t="3713"/>
                  <a:stretch/>
                </p:blipFill>
                <p:spPr>
                  <a:xfrm>
                    <a:off x="3879219" y="7074511"/>
                    <a:ext cx="2368800" cy="1447200"/>
                  </a:xfrm>
                  <a:prstGeom prst="rect">
                    <a:avLst/>
                  </a:prstGeom>
                </p:spPr>
              </p:pic>
              <p:sp>
                <p:nvSpPr>
                  <p:cNvPr id="60" name="CasellaDiTesto 59"/>
                  <p:cNvSpPr txBox="1"/>
                  <p:nvPr/>
                </p:nvSpPr>
                <p:spPr>
                  <a:xfrm>
                    <a:off x="2701896" y="7756840"/>
                    <a:ext cx="107960" cy="11176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it-IT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</a:t>
                    </a:r>
                    <a:endPara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61" name="Connettore 2 60"/>
                  <p:cNvCxnSpPr/>
                  <p:nvPr/>
                </p:nvCxnSpPr>
                <p:spPr>
                  <a:xfrm>
                    <a:off x="2795569" y="7818395"/>
                    <a:ext cx="108000" cy="0"/>
                  </a:xfrm>
                  <a:prstGeom prst="straightConnector1">
                    <a:avLst/>
                  </a:prstGeom>
                  <a:ln w="6350">
                    <a:headEnd w="sm" len="sm"/>
                    <a:tailEnd type="triangle" w="sm" len="sm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4002018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471357"/>
              </p:ext>
            </p:extLst>
          </p:nvPr>
        </p:nvGraphicFramePr>
        <p:xfrm>
          <a:off x="1338263" y="1680912"/>
          <a:ext cx="4638675" cy="496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o" r:id="rId3" imgW="4708577" imgH="5043062" progId="Word.Document.12">
                  <p:embed/>
                </p:oleObj>
              </mc:Choice>
              <mc:Fallback>
                <p:oleObj name="Documento" r:id="rId3" imgW="4708577" imgH="50430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8263" y="1680912"/>
                        <a:ext cx="4638675" cy="496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/>
          <p:cNvSpPr/>
          <p:nvPr/>
        </p:nvSpPr>
        <p:spPr>
          <a:xfrm>
            <a:off x="549000" y="8867386"/>
            <a:ext cx="5760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</a:t>
            </a:r>
            <a:r>
              <a:rPr lang="it-I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Amino acid alignment of the full length 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GAS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deduced 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products of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 endivia 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(Ce).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dashes indicate gaps in the sequence. Black and grey shading indicate 100% and 80% conserved residues, respectively. Relative identity percentages with respect to the Ce_contig83192 (bold) were also indicated.</a:t>
            </a:r>
          </a:p>
        </p:txBody>
      </p:sp>
    </p:spTree>
    <p:extLst>
      <p:ext uri="{BB962C8B-B14F-4D97-AF65-F5344CB8AC3E}">
        <p14:creationId xmlns:p14="http://schemas.microsoft.com/office/powerpoint/2010/main" val="30501313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1083</TotalTime>
  <Words>450</Words>
  <Application>Microsoft Office PowerPoint</Application>
  <PresentationFormat>A4 (21x29,7 cm)</PresentationFormat>
  <Paragraphs>63</Paragraphs>
  <Slides>6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Tema di Office</vt:lpstr>
      <vt:lpstr>Documento</vt:lpstr>
      <vt:lpstr>Documento di Microsoft Word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IBBA</dc:creator>
  <cp:lastModifiedBy>Giulio Testone</cp:lastModifiedBy>
  <cp:revision>9</cp:revision>
  <dcterms:created xsi:type="dcterms:W3CDTF">2018-02-13T11:50:02Z</dcterms:created>
  <dcterms:modified xsi:type="dcterms:W3CDTF">2018-06-15T08:22:06Z</dcterms:modified>
</cp:coreProperties>
</file>