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5" r:id="rId2"/>
    <p:sldId id="286" r:id="rId3"/>
    <p:sldId id="28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9"/>
    <p:restoredTop sz="95042" autoAdjust="0"/>
  </p:normalViewPr>
  <p:slideViewPr>
    <p:cSldViewPr snapToGrid="0" snapToObjects="1">
      <p:cViewPr varScale="1">
        <p:scale>
          <a:sx n="50" d="100"/>
          <a:sy n="50" d="100"/>
        </p:scale>
        <p:origin x="2256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xchen11:Desktop:new%20files:Cell%20cycle:cell%20cycle%20analysis%20of%2076NE6%20EL%20with%20AZD%20treat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Sheet1!$B$11</c:f>
              <c:strCache>
                <c:ptCount val="1"/>
                <c:pt idx="0">
                  <c:v>CNL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rgbClr val="0000FF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Sheet1!$B$20:$B$24</c:f>
                <c:numCache>
                  <c:formatCode>General</c:formatCode>
                  <c:ptCount val="5"/>
                  <c:pt idx="0">
                    <c:v>4.7791212581394099E-3</c:v>
                  </c:pt>
                  <c:pt idx="1">
                    <c:v>9.2554488455899794E-3</c:v>
                  </c:pt>
                  <c:pt idx="2">
                    <c:v>4.5508241011931001E-3</c:v>
                  </c:pt>
                  <c:pt idx="3">
                    <c:v>1.51713545868521E-2</c:v>
                  </c:pt>
                  <c:pt idx="4">
                    <c:v>9.1522310576893397E-3</c:v>
                  </c:pt>
                </c:numCache>
              </c:numRef>
            </c:plus>
            <c:minus>
              <c:numRef>
                <c:f>Sheet1!$B$20:$B$24</c:f>
                <c:numCache>
                  <c:formatCode>General</c:formatCode>
                  <c:ptCount val="5"/>
                  <c:pt idx="0">
                    <c:v>4.7791212581394099E-3</c:v>
                  </c:pt>
                  <c:pt idx="1">
                    <c:v>9.2554488455899794E-3</c:v>
                  </c:pt>
                  <c:pt idx="2">
                    <c:v>4.5508241011931001E-3</c:v>
                  </c:pt>
                  <c:pt idx="3">
                    <c:v>1.51713545868521E-2</c:v>
                  </c:pt>
                  <c:pt idx="4">
                    <c:v>9.1522310576893397E-3</c:v>
                  </c:pt>
                </c:numCache>
              </c:numRef>
            </c:minus>
          </c:errBars>
          <c:cat>
            <c:strRef>
              <c:f>Sheet1!$A$12:$A$16</c:f>
              <c:strCache>
                <c:ptCount val="5"/>
                <c:pt idx="0">
                  <c:v>sub G1</c:v>
                </c:pt>
                <c:pt idx="1">
                  <c:v>G1</c:v>
                </c:pt>
                <c:pt idx="2">
                  <c:v>S</c:v>
                </c:pt>
                <c:pt idx="3">
                  <c:v>G2/M</c:v>
                </c:pt>
                <c:pt idx="4">
                  <c:v>polyploidy</c:v>
                </c:pt>
              </c:strCache>
            </c:strRef>
          </c:cat>
          <c:val>
            <c:numRef>
              <c:f>Sheet1!$B$12:$B$16</c:f>
              <c:numCache>
                <c:formatCode>General</c:formatCode>
                <c:ptCount val="5"/>
                <c:pt idx="0">
                  <c:v>4.3999999999999997E-2</c:v>
                </c:pt>
                <c:pt idx="1">
                  <c:v>0.37586666666666702</c:v>
                </c:pt>
                <c:pt idx="2">
                  <c:v>0.1391</c:v>
                </c:pt>
                <c:pt idx="3">
                  <c:v>0.35120000000000001</c:v>
                </c:pt>
                <c:pt idx="4">
                  <c:v>8.6666666666666697E-2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2E-420F-9DC6-087AEE865777}"/>
            </c:ext>
          </c:extLst>
        </c:ser>
        <c:ser>
          <c:idx val="1"/>
          <c:order val="1"/>
          <c:tx>
            <c:strRef>
              <c:f>Sheet1!$C$11</c:f>
              <c:strCache>
                <c:ptCount val="1"/>
                <c:pt idx="0">
                  <c:v>AZD</c:v>
                </c:pt>
              </c:strCache>
            </c:strRef>
          </c:tx>
          <c:spPr>
            <a:solidFill>
              <a:srgbClr val="FF00FF"/>
            </a:solidFill>
            <a:ln>
              <a:solidFill>
                <a:srgbClr val="FF00FF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Sheet1!$C$20:$C$24</c:f>
                <c:numCache>
                  <c:formatCode>General</c:formatCode>
                  <c:ptCount val="5"/>
                  <c:pt idx="0">
                    <c:v>1.50443787951957E-3</c:v>
                  </c:pt>
                  <c:pt idx="1">
                    <c:v>3.9463062898529803E-3</c:v>
                  </c:pt>
                  <c:pt idx="2">
                    <c:v>3.5161532010612598E-3</c:v>
                  </c:pt>
                  <c:pt idx="3">
                    <c:v>2.4433583445741302E-3</c:v>
                  </c:pt>
                  <c:pt idx="4">
                    <c:v>3.3842773723992202E-3</c:v>
                  </c:pt>
                </c:numCache>
              </c:numRef>
            </c:plus>
            <c:minus>
              <c:numRef>
                <c:f>Sheet1!$C$20:$C$24</c:f>
                <c:numCache>
                  <c:formatCode>General</c:formatCode>
                  <c:ptCount val="5"/>
                  <c:pt idx="0">
                    <c:v>1.50443787951957E-3</c:v>
                  </c:pt>
                  <c:pt idx="1">
                    <c:v>3.9463062898529803E-3</c:v>
                  </c:pt>
                  <c:pt idx="2">
                    <c:v>3.5161532010612598E-3</c:v>
                  </c:pt>
                  <c:pt idx="3">
                    <c:v>2.4433583445741302E-3</c:v>
                  </c:pt>
                  <c:pt idx="4">
                    <c:v>3.3842773723992202E-3</c:v>
                  </c:pt>
                </c:numCache>
              </c:numRef>
            </c:minus>
          </c:errBars>
          <c:cat>
            <c:strRef>
              <c:f>Sheet1!$A$12:$A$16</c:f>
              <c:strCache>
                <c:ptCount val="5"/>
                <c:pt idx="0">
                  <c:v>sub G1</c:v>
                </c:pt>
                <c:pt idx="1">
                  <c:v>G1</c:v>
                </c:pt>
                <c:pt idx="2">
                  <c:v>S</c:v>
                </c:pt>
                <c:pt idx="3">
                  <c:v>G2/M</c:v>
                </c:pt>
                <c:pt idx="4">
                  <c:v>polyploidy</c:v>
                </c:pt>
              </c:strCache>
            </c:strRef>
          </c:cat>
          <c:val>
            <c:numRef>
              <c:f>Sheet1!$C$12:$C$16</c:f>
              <c:numCache>
                <c:formatCode>General</c:formatCode>
                <c:ptCount val="5"/>
                <c:pt idx="0">
                  <c:v>5.1133333333333301E-2</c:v>
                </c:pt>
                <c:pt idx="1">
                  <c:v>0.29373333333333301</c:v>
                </c:pt>
                <c:pt idx="2">
                  <c:v>0.131066666666667</c:v>
                </c:pt>
                <c:pt idx="3">
                  <c:v>0.44269999999999998</c:v>
                </c:pt>
                <c:pt idx="4">
                  <c:v>8.2566666666666594E-2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2E-420F-9DC6-087AEE865777}"/>
            </c:ext>
          </c:extLst>
        </c:ser>
        <c:ser>
          <c:idx val="2"/>
          <c:order val="2"/>
          <c:tx>
            <c:strRef>
              <c:f>Sheet1!$D$11</c:f>
              <c:strCache>
                <c:ptCount val="1"/>
                <c:pt idx="0">
                  <c:v>DOX</c:v>
                </c:pt>
              </c:strCache>
            </c:strRef>
          </c:tx>
          <c:spPr>
            <a:solidFill>
              <a:srgbClr val="00FF00"/>
            </a:solidFill>
            <a:ln>
              <a:solidFill>
                <a:srgbClr val="00FF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Sheet1!$D$20:$D$24</c:f>
                <c:numCache>
                  <c:formatCode>General</c:formatCode>
                  <c:ptCount val="5"/>
                  <c:pt idx="0">
                    <c:v>1.73674983805958E-2</c:v>
                  </c:pt>
                  <c:pt idx="1">
                    <c:v>4.1633319989322704E-3</c:v>
                  </c:pt>
                  <c:pt idx="2">
                    <c:v>3.0850013506209799E-2</c:v>
                  </c:pt>
                  <c:pt idx="3">
                    <c:v>3.44718725920133E-2</c:v>
                  </c:pt>
                  <c:pt idx="4">
                    <c:v>1.6479785597310798E-2</c:v>
                  </c:pt>
                </c:numCache>
              </c:numRef>
            </c:plus>
            <c:minus>
              <c:numRef>
                <c:f>Sheet1!$D$20:$D$24</c:f>
                <c:numCache>
                  <c:formatCode>General</c:formatCode>
                  <c:ptCount val="5"/>
                  <c:pt idx="0">
                    <c:v>1.73674983805958E-2</c:v>
                  </c:pt>
                  <c:pt idx="1">
                    <c:v>4.1633319989322704E-3</c:v>
                  </c:pt>
                  <c:pt idx="2">
                    <c:v>3.0850013506209799E-2</c:v>
                  </c:pt>
                  <c:pt idx="3">
                    <c:v>3.44718725920133E-2</c:v>
                  </c:pt>
                  <c:pt idx="4">
                    <c:v>1.6479785597310798E-2</c:v>
                  </c:pt>
                </c:numCache>
              </c:numRef>
            </c:minus>
          </c:errBars>
          <c:cat>
            <c:strRef>
              <c:f>Sheet1!$A$12:$A$16</c:f>
              <c:strCache>
                <c:ptCount val="5"/>
                <c:pt idx="0">
                  <c:v>sub G1</c:v>
                </c:pt>
                <c:pt idx="1">
                  <c:v>G1</c:v>
                </c:pt>
                <c:pt idx="2">
                  <c:v>S</c:v>
                </c:pt>
                <c:pt idx="3">
                  <c:v>G2/M</c:v>
                </c:pt>
                <c:pt idx="4">
                  <c:v>polyploidy</c:v>
                </c:pt>
              </c:strCache>
            </c:strRef>
          </c:cat>
          <c:val>
            <c:numRef>
              <c:f>Sheet1!$D$12:$D$16</c:f>
              <c:numCache>
                <c:formatCode>General</c:formatCode>
                <c:ptCount val="5"/>
                <c:pt idx="0">
                  <c:v>5.6599999999999998E-2</c:v>
                </c:pt>
                <c:pt idx="1">
                  <c:v>0.30666666666666698</c:v>
                </c:pt>
                <c:pt idx="2">
                  <c:v>0.185766666666667</c:v>
                </c:pt>
                <c:pt idx="3">
                  <c:v>0.34370000000000001</c:v>
                </c:pt>
                <c:pt idx="4">
                  <c:v>0.112566666666667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2E-420F-9DC6-087AEE865777}"/>
            </c:ext>
          </c:extLst>
        </c:ser>
        <c:ser>
          <c:idx val="3"/>
          <c:order val="3"/>
          <c:tx>
            <c:strRef>
              <c:f>Sheet1!$E$11</c:f>
              <c:strCache>
                <c:ptCount val="1"/>
                <c:pt idx="0">
                  <c:v>DOX AZD</c:v>
                </c:pt>
              </c:strCache>
            </c:strRef>
          </c:tx>
          <c:spPr>
            <a:solidFill>
              <a:srgbClr val="FF8000"/>
            </a:solidFill>
            <a:ln>
              <a:solidFill>
                <a:srgbClr val="FF8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Sheet1!$E$20:$E$24</c:f>
                <c:numCache>
                  <c:formatCode>General</c:formatCode>
                  <c:ptCount val="5"/>
                  <c:pt idx="0">
                    <c:v>6.0232881385502302E-3</c:v>
                  </c:pt>
                  <c:pt idx="1">
                    <c:v>2.3760962382305399E-2</c:v>
                  </c:pt>
                  <c:pt idx="2">
                    <c:v>2.67500155763194E-2</c:v>
                  </c:pt>
                  <c:pt idx="3">
                    <c:v>3.0639353779086099E-2</c:v>
                  </c:pt>
                  <c:pt idx="4">
                    <c:v>5.5973207876626099E-3</c:v>
                  </c:pt>
                </c:numCache>
              </c:numRef>
            </c:plus>
            <c:minus>
              <c:numRef>
                <c:f>Sheet1!$E$20:$E$24</c:f>
                <c:numCache>
                  <c:formatCode>General</c:formatCode>
                  <c:ptCount val="5"/>
                  <c:pt idx="0">
                    <c:v>6.0232881385502302E-3</c:v>
                  </c:pt>
                  <c:pt idx="1">
                    <c:v>2.3760962382305399E-2</c:v>
                  </c:pt>
                  <c:pt idx="2">
                    <c:v>2.67500155763194E-2</c:v>
                  </c:pt>
                  <c:pt idx="3">
                    <c:v>3.0639353779086099E-2</c:v>
                  </c:pt>
                  <c:pt idx="4">
                    <c:v>5.5973207876626099E-3</c:v>
                  </c:pt>
                </c:numCache>
              </c:numRef>
            </c:minus>
          </c:errBars>
          <c:cat>
            <c:strRef>
              <c:f>Sheet1!$A$12:$A$16</c:f>
              <c:strCache>
                <c:ptCount val="5"/>
                <c:pt idx="0">
                  <c:v>sub G1</c:v>
                </c:pt>
                <c:pt idx="1">
                  <c:v>G1</c:v>
                </c:pt>
                <c:pt idx="2">
                  <c:v>S</c:v>
                </c:pt>
                <c:pt idx="3">
                  <c:v>G2/M</c:v>
                </c:pt>
                <c:pt idx="4">
                  <c:v>polyploidy</c:v>
                </c:pt>
              </c:strCache>
            </c:strRef>
          </c:cat>
          <c:val>
            <c:numRef>
              <c:f>Sheet1!$E$12:$E$16</c:f>
              <c:numCache>
                <c:formatCode>General</c:formatCode>
                <c:ptCount val="5"/>
                <c:pt idx="0">
                  <c:v>0.1173</c:v>
                </c:pt>
                <c:pt idx="1">
                  <c:v>0.134866666666667</c:v>
                </c:pt>
                <c:pt idx="2">
                  <c:v>0.13423333333333301</c:v>
                </c:pt>
                <c:pt idx="3">
                  <c:v>0.40949999999999998</c:v>
                </c:pt>
                <c:pt idx="4">
                  <c:v>0.1875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2E-420F-9DC6-087AEE8657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439584768"/>
        <c:axId val="-1439582992"/>
      </c:barChart>
      <c:catAx>
        <c:axId val="-1439584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439582992"/>
        <c:crosses val="autoZero"/>
        <c:auto val="1"/>
        <c:lblAlgn val="ctr"/>
        <c:lblOffset val="100"/>
        <c:noMultiLvlLbl val="0"/>
      </c:catAx>
      <c:valAx>
        <c:axId val="-143958299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-1439584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05604232611901"/>
          <c:y val="0.27626873666893198"/>
          <c:w val="0.21538858276575201"/>
          <c:h val="0.435661265091895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 Black"/>
          <a:cs typeface="Arial Black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30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40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8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6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1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5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9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9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6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806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806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83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6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37" y="394409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324" y="39442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37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1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8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30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7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9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F3393-9D70-894B-93C6-0E6F7EBA62A8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88F67-C03B-844F-A21F-8E571B5A0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4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18" Type="http://schemas.microsoft.com/office/2007/relationships/hdphoto" Target="../media/hdphoto4.wdp"/><Relationship Id="rId26" Type="http://schemas.openxmlformats.org/officeDocument/2006/relationships/image" Target="../media/image39.png"/><Relationship Id="rId3" Type="http://schemas.microsoft.com/office/2007/relationships/hdphoto" Target="../media/hdphoto1.wdp"/><Relationship Id="rId21" Type="http://schemas.microsoft.com/office/2007/relationships/hdphoto" Target="../media/hdphoto5.wdp"/><Relationship Id="rId34" Type="http://schemas.openxmlformats.org/officeDocument/2006/relationships/image" Target="../media/image47.png"/><Relationship Id="rId7" Type="http://schemas.openxmlformats.org/officeDocument/2006/relationships/image" Target="../media/image25.png"/><Relationship Id="rId12" Type="http://schemas.microsoft.com/office/2007/relationships/hdphoto" Target="../media/hdphoto3.wdp"/><Relationship Id="rId17" Type="http://schemas.openxmlformats.org/officeDocument/2006/relationships/image" Target="../media/image33.jpeg"/><Relationship Id="rId25" Type="http://schemas.openxmlformats.org/officeDocument/2006/relationships/image" Target="../media/image38.png"/><Relationship Id="rId33" Type="http://schemas.openxmlformats.org/officeDocument/2006/relationships/image" Target="../media/image46.png"/><Relationship Id="rId2" Type="http://schemas.openxmlformats.org/officeDocument/2006/relationships/image" Target="../media/image21.jpeg"/><Relationship Id="rId16" Type="http://schemas.openxmlformats.org/officeDocument/2006/relationships/image" Target="../media/image32.png"/><Relationship Id="rId20" Type="http://schemas.openxmlformats.org/officeDocument/2006/relationships/image" Target="../media/image35.jpe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8.jpeg"/><Relationship Id="rId24" Type="http://schemas.microsoft.com/office/2007/relationships/hdphoto" Target="../media/hdphoto6.wdp"/><Relationship Id="rId32" Type="http://schemas.openxmlformats.org/officeDocument/2006/relationships/image" Target="../media/image45.png"/><Relationship Id="rId37" Type="http://schemas.openxmlformats.org/officeDocument/2006/relationships/image" Target="../media/image50.png"/><Relationship Id="rId5" Type="http://schemas.openxmlformats.org/officeDocument/2006/relationships/image" Target="../media/image23.png"/><Relationship Id="rId15" Type="http://schemas.openxmlformats.org/officeDocument/2006/relationships/image" Target="../media/image31.png"/><Relationship Id="rId23" Type="http://schemas.openxmlformats.org/officeDocument/2006/relationships/image" Target="../media/image37.jpeg"/><Relationship Id="rId28" Type="http://schemas.openxmlformats.org/officeDocument/2006/relationships/image" Target="../media/image41.png"/><Relationship Id="rId36" Type="http://schemas.openxmlformats.org/officeDocument/2006/relationships/image" Target="../media/image49.png"/><Relationship Id="rId10" Type="http://schemas.microsoft.com/office/2007/relationships/hdphoto" Target="../media/hdphoto2.wdp"/><Relationship Id="rId19" Type="http://schemas.openxmlformats.org/officeDocument/2006/relationships/image" Target="../media/image34.png"/><Relationship Id="rId31" Type="http://schemas.openxmlformats.org/officeDocument/2006/relationships/image" Target="../media/image44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Relationship Id="rId14" Type="http://schemas.openxmlformats.org/officeDocument/2006/relationships/image" Target="../media/image30.png"/><Relationship Id="rId22" Type="http://schemas.openxmlformats.org/officeDocument/2006/relationships/image" Target="../media/image36.png"/><Relationship Id="rId27" Type="http://schemas.openxmlformats.org/officeDocument/2006/relationships/image" Target="../media/image40.png"/><Relationship Id="rId30" Type="http://schemas.openxmlformats.org/officeDocument/2006/relationships/image" Target="../media/image43.png"/><Relationship Id="rId35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54.png"/><Relationship Id="rId10" Type="http://schemas.openxmlformats.org/officeDocument/2006/relationships/image" Target="../media/image58.pn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426" y="168937"/>
            <a:ext cx="332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Black"/>
                <a:cs typeface="Arial Black"/>
              </a:rPr>
              <a:t>A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916" y="1823448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 Black"/>
                <a:cs typeface="Arial Black"/>
              </a:rPr>
              <a:t>B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28676" y="135359"/>
            <a:ext cx="6338189" cy="1533394"/>
            <a:chOff x="328676" y="182049"/>
            <a:chExt cx="6338189" cy="141544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3246" y="428270"/>
              <a:ext cx="1554480" cy="116139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7816" y="436097"/>
              <a:ext cx="1554480" cy="116139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12385" y="436097"/>
              <a:ext cx="1554480" cy="116139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8676" y="430453"/>
              <a:ext cx="1554480" cy="116139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848291" y="200388"/>
              <a:ext cx="476776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CNL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29282" y="208798"/>
              <a:ext cx="749098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Cyclin 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7241" y="200388"/>
              <a:ext cx="476776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AZD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87514" y="182049"/>
              <a:ext cx="1211402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Cyclin E + AZD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146167" y="1539875"/>
              <a:ext cx="347472" cy="0"/>
            </a:xfrm>
            <a:prstGeom prst="line">
              <a:avLst/>
            </a:prstGeom>
            <a:ln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89375" y="1347436"/>
              <a:ext cx="483225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FFFFFF"/>
                  </a:solidFill>
                  <a:latin typeface="Arial Black"/>
                  <a:cs typeface="Arial Black"/>
                </a:rPr>
                <a:t>50</a:t>
              </a:r>
              <a:r>
                <a:rPr lang="en-US" sz="800" dirty="0">
                  <a:solidFill>
                    <a:srgbClr val="FFFF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800" dirty="0">
                  <a:solidFill>
                    <a:srgbClr val="FFFFFF"/>
                  </a:solidFill>
                  <a:latin typeface="Arial Black"/>
                  <a:cs typeface="Arial Black"/>
                </a:rPr>
                <a:t>m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3191" y="4436644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 Black"/>
                <a:cs typeface="Arial Black"/>
              </a:rPr>
              <a:t>C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246249" y="4300183"/>
            <a:ext cx="6485999" cy="5449753"/>
            <a:chOff x="246235" y="3969385"/>
            <a:chExt cx="6485999" cy="5030541"/>
          </a:xfrm>
        </p:grpSpPr>
        <p:grpSp>
          <p:nvGrpSpPr>
            <p:cNvPr id="94" name="Group 93"/>
            <p:cNvGrpSpPr/>
            <p:nvPr/>
          </p:nvGrpSpPr>
          <p:grpSpPr>
            <a:xfrm>
              <a:off x="246235" y="3969385"/>
              <a:ext cx="6485999" cy="5030541"/>
              <a:chOff x="246235" y="3959860"/>
              <a:chExt cx="6485999" cy="5030541"/>
            </a:xfrm>
          </p:grpSpPr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4102" y="5431556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12481" y="5431555"/>
                <a:ext cx="1554480" cy="1161394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96536" y="5431556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77754" y="5431556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4102" y="6631160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16" name="Picture 115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12481" y="6631160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96536" y="6631159"/>
                <a:ext cx="1554480" cy="1161394"/>
              </a:xfrm>
              <a:prstGeom prst="rect">
                <a:avLst/>
              </a:prstGeom>
            </p:spPr>
          </p:pic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177754" y="6631160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34102" y="7829008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012481" y="7829008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596536" y="7829008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177754" y="7829008"/>
                <a:ext cx="1554480" cy="1161393"/>
              </a:xfrm>
              <a:prstGeom prst="rect">
                <a:avLst/>
              </a:prstGeom>
            </p:spPr>
          </p:pic>
          <p:cxnSp>
            <p:nvCxnSpPr>
              <p:cNvPr id="123" name="Straight Connector 122"/>
              <p:cNvCxnSpPr/>
              <p:nvPr/>
            </p:nvCxnSpPr>
            <p:spPr>
              <a:xfrm>
                <a:off x="5278019" y="8950877"/>
                <a:ext cx="347472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/>
              <p:cNvSpPr txBox="1"/>
              <p:nvPr/>
            </p:nvSpPr>
            <p:spPr>
              <a:xfrm>
                <a:off x="5221227" y="8758438"/>
                <a:ext cx="483225" cy="19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rgbClr val="FFFFFF"/>
                    </a:solidFill>
                    <a:latin typeface="Arial Black"/>
                    <a:cs typeface="Arial Black"/>
                  </a:rPr>
                  <a:t>50</a:t>
                </a:r>
                <a:r>
                  <a:rPr lang="en-US" sz="800" dirty="0">
                    <a:solidFill>
                      <a:srgbClr val="FFFFFF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800" dirty="0">
                    <a:solidFill>
                      <a:srgbClr val="FFFFFF"/>
                    </a:solidFill>
                    <a:latin typeface="Arial Black"/>
                    <a:cs typeface="Arial Black"/>
                  </a:rPr>
                  <a:t>m</a:t>
                </a:r>
              </a:p>
            </p:txBody>
          </p:sp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177754" y="4232830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19784" y="4232830"/>
                <a:ext cx="1531232" cy="1144024"/>
              </a:xfrm>
              <a:prstGeom prst="rect">
                <a:avLst/>
              </a:prstGeom>
            </p:spPr>
          </p:pic>
          <p:sp>
            <p:nvSpPr>
              <p:cNvPr id="127" name="TextBox 126"/>
              <p:cNvSpPr txBox="1"/>
              <p:nvPr/>
            </p:nvSpPr>
            <p:spPr>
              <a:xfrm>
                <a:off x="1011350" y="3978199"/>
                <a:ext cx="47677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CNL</a:t>
                </a: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3992341" y="3986609"/>
                <a:ext cx="749098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Cyclin E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2550300" y="3978199"/>
                <a:ext cx="47677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AZD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5372173" y="3959860"/>
                <a:ext cx="1211402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Cyclin E + AZD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 rot="16200000">
                <a:off x="97096" y="4834965"/>
                <a:ext cx="51375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Symbol" charset="2"/>
                    <a:cs typeface="Symbol" charset="2"/>
                  </a:rPr>
                  <a:t>g</a:t>
                </a:r>
                <a:r>
                  <a:rPr lang="en-US" sz="800" dirty="0">
                    <a:latin typeface="Arial Black"/>
                    <a:cs typeface="Arial Black"/>
                  </a:rPr>
                  <a:t>H2AX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 rot="16200000">
                <a:off x="162218" y="5878845"/>
                <a:ext cx="3835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 Black"/>
                    <a:cs typeface="Arial Black"/>
                  </a:rPr>
                  <a:t>RPA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 rot="16200000">
                <a:off x="102969" y="8234370"/>
                <a:ext cx="5020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 Black"/>
                    <a:cs typeface="Arial Black"/>
                  </a:rPr>
                  <a:t>53BP1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 rot="16200000">
                <a:off x="95070" y="7176028"/>
                <a:ext cx="5177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 Black"/>
                    <a:cs typeface="Arial Black"/>
                  </a:rPr>
                  <a:t>RAD51</a:t>
                </a:r>
              </a:p>
            </p:txBody>
          </p:sp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34102" y="4215462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012481" y="4215462"/>
                <a:ext cx="1554480" cy="1161393"/>
              </a:xfrm>
              <a:prstGeom prst="rect">
                <a:avLst/>
              </a:prstGeom>
            </p:spPr>
          </p:pic>
        </p:grpSp>
        <p:sp>
          <p:nvSpPr>
            <p:cNvPr id="95" name="Rectangle 94"/>
            <p:cNvSpPr/>
            <p:nvPr/>
          </p:nvSpPr>
          <p:spPr>
            <a:xfrm>
              <a:off x="5177754" y="5938625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704452" y="4894050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4555492" y="5515441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4568192" y="4522111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278541" y="6121718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618742" y="4598459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038976" y="4648530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415417" y="5829171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286626" y="6812956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783842" y="7174610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217312" y="6964466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861962" y="6882064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497850" y="8636237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754139" y="8351941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850517" y="8725056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338901" y="7877510"/>
              <a:ext cx="228600" cy="202904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39" name="Table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19651"/>
              </p:ext>
            </p:extLst>
          </p:nvPr>
        </p:nvGraphicFramePr>
        <p:xfrm>
          <a:off x="598748" y="1826632"/>
          <a:ext cx="3021050" cy="2431309"/>
        </p:xfrm>
        <a:graphic>
          <a:graphicData uri="http://schemas.openxmlformats.org/drawingml/2006/table">
            <a:tbl>
              <a:tblPr/>
              <a:tblGrid>
                <a:gridCol w="711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2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9101">
                <a:tc>
                  <a:txBody>
                    <a:bodyPr/>
                    <a:lstStyle/>
                    <a:p>
                      <a:endParaRPr lang="en-US" sz="700" dirty="0">
                        <a:latin typeface="Arial Black"/>
                        <a:cs typeface="Arial Black"/>
                      </a:endParaRPr>
                    </a:p>
                  </a:txBody>
                  <a:tcPr marT="49530" marB="49530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CNL</a:t>
                      </a:r>
                    </a:p>
                  </a:txBody>
                  <a:tcPr marT="49530" marB="49530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AZD</a:t>
                      </a:r>
                    </a:p>
                  </a:txBody>
                  <a:tcPr marT="49530" marB="49530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Cyclin E</a:t>
                      </a:r>
                    </a:p>
                  </a:txBody>
                  <a:tcPr marT="49530" marB="49530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Cyclin E + AZD</a:t>
                      </a:r>
                    </a:p>
                  </a:txBody>
                  <a:tcPr marT="49530" marB="49530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216"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Number</a:t>
                      </a:r>
                      <a:r>
                        <a:rPr lang="en-US" sz="700" baseline="0" dirty="0">
                          <a:latin typeface="Arial Black"/>
                          <a:cs typeface="Arial Black"/>
                        </a:rPr>
                        <a:t> of fiber</a:t>
                      </a:r>
                      <a:endParaRPr lang="en-US" sz="700" dirty="0">
                        <a:latin typeface="Arial Black"/>
                        <a:cs typeface="Arial Black"/>
                      </a:endParaRP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194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238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192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274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216"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Median</a:t>
                      </a:r>
                    </a:p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(kb/min)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0.56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0.29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0.46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0.10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25% percentile</a:t>
                      </a:r>
                    </a:p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(kb/min)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0.47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0.23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0.22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0.07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75% percentile</a:t>
                      </a:r>
                    </a:p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(kb/min)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0.70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0.35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0.60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0.15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216"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Mean</a:t>
                      </a:r>
                    </a:p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(kb/min)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0.59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0.29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0.43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latin typeface="Arial Black"/>
                          <a:cs typeface="Arial Black"/>
                        </a:rPr>
                        <a:t>0.15</a:t>
                      </a:r>
                    </a:p>
                  </a:txBody>
                  <a:tcPr marT="49530" marB="49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88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28363" y="113482"/>
            <a:ext cx="3478351" cy="3884979"/>
            <a:chOff x="13171" y="807905"/>
            <a:chExt cx="3478351" cy="3586134"/>
          </a:xfrm>
        </p:grpSpPr>
        <p:sp>
          <p:nvSpPr>
            <p:cNvPr id="54" name="TextBox 53"/>
            <p:cNvSpPr txBox="1"/>
            <p:nvPr/>
          </p:nvSpPr>
          <p:spPr>
            <a:xfrm>
              <a:off x="997926" y="816263"/>
              <a:ext cx="549499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76NE6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42047" y="807905"/>
              <a:ext cx="703438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HCC1806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31180" y="3590785"/>
              <a:ext cx="467947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ATR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5657" y="4129540"/>
              <a:ext cx="555110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Actin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8525" y="2818063"/>
              <a:ext cx="576525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CDK1</a:t>
              </a:r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t="17834" r="51063" b="23919"/>
            <a:stretch/>
          </p:blipFill>
          <p:spPr>
            <a:xfrm>
              <a:off x="704003" y="2812811"/>
              <a:ext cx="914400" cy="2518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80097" y="2474173"/>
              <a:ext cx="662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rial Black"/>
                  <a:cs typeface="Arial Black"/>
                </a:rPr>
                <a:t>pCDK1</a:t>
              </a:r>
            </a:p>
            <a:p>
              <a:pPr algn="ctr"/>
              <a:r>
                <a:rPr lang="en-US" sz="1000" dirty="0">
                  <a:latin typeface="Arial Black"/>
                  <a:cs typeface="Arial Black"/>
                </a:rPr>
                <a:t>(Y15)</a:t>
              </a:r>
            </a:p>
          </p:txBody>
        </p:sp>
        <p:cxnSp>
          <p:nvCxnSpPr>
            <p:cNvPr id="61" name="Straight Connector 60"/>
            <p:cNvCxnSpPr>
              <a:endCxn id="65" idx="0"/>
            </p:cNvCxnSpPr>
            <p:nvPr/>
          </p:nvCxnSpPr>
          <p:spPr>
            <a:xfrm>
              <a:off x="786101" y="1354546"/>
              <a:ext cx="2884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 rot="19325802">
              <a:off x="720730" y="1071036"/>
              <a:ext cx="569387" cy="198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Vector</a:t>
              </a:r>
            </a:p>
          </p:txBody>
        </p:sp>
        <p:sp>
          <p:nvSpPr>
            <p:cNvPr id="63" name="Rectangle 62"/>
            <p:cNvSpPr/>
            <p:nvPr/>
          </p:nvSpPr>
          <p:spPr>
            <a:xfrm rot="19288044">
              <a:off x="1127788" y="1112014"/>
              <a:ext cx="646331" cy="198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Cyclin E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60310" y="1349770"/>
              <a:ext cx="235962" cy="2272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 Black"/>
                  <a:cs typeface="Arial Black"/>
                </a:rPr>
                <a:t>-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930906" y="1354546"/>
              <a:ext cx="28725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+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169742" y="1354546"/>
              <a:ext cx="248786" cy="255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-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376531" y="1361556"/>
              <a:ext cx="28725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+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1227237" y="1361556"/>
              <a:ext cx="301996" cy="20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05532" y="1376011"/>
              <a:ext cx="492443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 Black"/>
                  <a:cs typeface="Arial Black"/>
                </a:rPr>
                <a:t>DOX</a:t>
              </a:r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6998" y="2550892"/>
              <a:ext cx="685800" cy="21157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76998" y="2825210"/>
              <a:ext cx="685800" cy="24086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76998" y="4160726"/>
              <a:ext cx="685800" cy="23331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76998" y="3363907"/>
              <a:ext cx="685800" cy="16279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76998" y="3128818"/>
              <a:ext cx="685800" cy="17234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75" name="TextBox 74"/>
            <p:cNvSpPr txBox="1"/>
            <p:nvPr/>
          </p:nvSpPr>
          <p:spPr>
            <a:xfrm>
              <a:off x="142864" y="3315467"/>
              <a:ext cx="583601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CHK1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4436" y="3040269"/>
              <a:ext cx="669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pCHK1</a:t>
              </a:r>
            </a:p>
            <a:p>
              <a:r>
                <a:rPr lang="en-US" sz="1000" dirty="0">
                  <a:latin typeface="Arial Black"/>
                  <a:cs typeface="Arial Black"/>
                </a:rPr>
                <a:t>(S345)</a:t>
              </a:r>
            </a:p>
          </p:txBody>
        </p:sp>
        <p:sp>
          <p:nvSpPr>
            <p:cNvPr id="77" name="Rectangle 76"/>
            <p:cNvSpPr/>
            <p:nvPr/>
          </p:nvSpPr>
          <p:spPr>
            <a:xfrm rot="16200000">
              <a:off x="2505507" y="1304553"/>
              <a:ext cx="38353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Scr.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812425" y="1386752"/>
              <a:ext cx="569387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#1   #2</a:t>
              </a:r>
            </a:p>
          </p:txBody>
        </p:sp>
        <p:sp>
          <p:nvSpPr>
            <p:cNvPr id="79" name="Rectangle 78"/>
            <p:cNvSpPr/>
            <p:nvPr/>
          </p:nvSpPr>
          <p:spPr>
            <a:xfrm rot="19478823">
              <a:off x="2704127" y="1063180"/>
              <a:ext cx="787395" cy="198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shCyclin E</a:t>
              </a:r>
            </a:p>
          </p:txBody>
        </p:sp>
        <p:pic>
          <p:nvPicPr>
            <p:cNvPr id="80" name="Picture 79"/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t="31234" r="50000" b="11906"/>
            <a:stretch/>
          </p:blipFill>
          <p:spPr>
            <a:xfrm>
              <a:off x="704003" y="3122151"/>
              <a:ext cx="914400" cy="20111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t="26742" r="50016" b="17313"/>
            <a:stretch/>
          </p:blipFill>
          <p:spPr>
            <a:xfrm>
              <a:off x="704003" y="3380774"/>
              <a:ext cx="914400" cy="19934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82" name="TextBox 81"/>
            <p:cNvSpPr txBox="1"/>
            <p:nvPr/>
          </p:nvSpPr>
          <p:spPr>
            <a:xfrm>
              <a:off x="156790" y="3870121"/>
              <a:ext cx="566193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Wee1</a:t>
              </a:r>
            </a:p>
          </p:txBody>
        </p:sp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13"/>
            <a:srcRect b="13921"/>
            <a:stretch/>
          </p:blipFill>
          <p:spPr>
            <a:xfrm>
              <a:off x="704003" y="2300116"/>
              <a:ext cx="914400" cy="1860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4" name="Picture 83"/>
            <p:cNvPicPr>
              <a:picLocks noChangeAspect="1"/>
            </p:cNvPicPr>
            <p:nvPr/>
          </p:nvPicPr>
          <p:blipFill rotWithShape="1">
            <a:blip r:embed="rId14"/>
            <a:srcRect t="1" b="19661"/>
            <a:stretch/>
          </p:blipFill>
          <p:spPr>
            <a:xfrm>
              <a:off x="704003" y="2068918"/>
              <a:ext cx="914400" cy="17368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676998" y="2074148"/>
              <a:ext cx="685800" cy="16516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676998" y="2302055"/>
              <a:ext cx="685800" cy="1860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87" name="TextBox 86"/>
            <p:cNvSpPr txBox="1"/>
            <p:nvPr/>
          </p:nvSpPr>
          <p:spPr>
            <a:xfrm>
              <a:off x="148525" y="2284575"/>
              <a:ext cx="576525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CDK2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0097" y="1971906"/>
              <a:ext cx="662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pCDK2</a:t>
              </a:r>
            </a:p>
            <a:p>
              <a:r>
                <a:rPr lang="en-US" sz="1000" dirty="0">
                  <a:latin typeface="Arial Black"/>
                  <a:cs typeface="Arial Black"/>
                </a:rPr>
                <a:t>(T160)</a:t>
              </a:r>
            </a:p>
          </p:txBody>
        </p: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04003" y="3637625"/>
              <a:ext cx="914400" cy="1794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 rotWithShape="1">
            <a:blip r:embed="rId19"/>
            <a:srcRect t="8466" b="12311"/>
            <a:stretch/>
          </p:blipFill>
          <p:spPr>
            <a:xfrm>
              <a:off x="2676998" y="3831609"/>
              <a:ext cx="685800" cy="26638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 rotWithShape="1"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t="9305" r="52110" b="33246"/>
            <a:stretch/>
          </p:blipFill>
          <p:spPr>
            <a:xfrm>
              <a:off x="704003" y="3874565"/>
              <a:ext cx="914400" cy="22864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92" name="Straight Connector 91"/>
            <p:cNvCxnSpPr/>
            <p:nvPr/>
          </p:nvCxnSpPr>
          <p:spPr>
            <a:xfrm flipV="1">
              <a:off x="2892768" y="1382125"/>
              <a:ext cx="301996" cy="20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3" name="Picture 92"/>
            <p:cNvPicPr>
              <a:picLocks noChangeAspect="1"/>
            </p:cNvPicPr>
            <p:nvPr/>
          </p:nvPicPr>
          <p:blipFill rotWithShape="1">
            <a:blip r:embed="rId22"/>
            <a:srcRect t="9960" r="66379" b="17651"/>
            <a:stretch/>
          </p:blipFill>
          <p:spPr>
            <a:xfrm>
              <a:off x="696115" y="4160725"/>
              <a:ext cx="922288" cy="23331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 rotWithShape="1"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t="6045" b="13660"/>
            <a:stretch/>
          </p:blipFill>
          <p:spPr>
            <a:xfrm>
              <a:off x="704003" y="2543723"/>
              <a:ext cx="914400" cy="21157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25"/>
            <a:srcRect t="14780" b="15887"/>
            <a:stretch/>
          </p:blipFill>
          <p:spPr>
            <a:xfrm>
              <a:off x="2676998" y="3589439"/>
              <a:ext cx="685800" cy="1794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676998" y="1590196"/>
              <a:ext cx="687058" cy="42121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97" name="TextBox 96"/>
            <p:cNvSpPr txBox="1"/>
            <p:nvPr/>
          </p:nvSpPr>
          <p:spPr>
            <a:xfrm>
              <a:off x="13171" y="1730741"/>
              <a:ext cx="736099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 Black"/>
                  <a:cs typeface="Arial Black"/>
                </a:rPr>
                <a:t>cyclin E</a:t>
              </a:r>
            </a:p>
          </p:txBody>
        </p:sp>
        <p:pic>
          <p:nvPicPr>
            <p:cNvPr id="98" name="Picture 97"/>
            <p:cNvPicPr>
              <a:picLocks noChangeAspect="1"/>
            </p:cNvPicPr>
            <p:nvPr/>
          </p:nvPicPr>
          <p:blipFill rotWithShape="1">
            <a:blip r:embed="rId27"/>
            <a:srcRect t="16163" b="32094"/>
            <a:stretch/>
          </p:blipFill>
          <p:spPr>
            <a:xfrm>
              <a:off x="704003" y="1590196"/>
              <a:ext cx="914400" cy="42121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3" name="TextBox 102"/>
            <p:cNvSpPr txBox="1"/>
            <p:nvPr/>
          </p:nvSpPr>
          <p:spPr>
            <a:xfrm>
              <a:off x="1755690" y="819885"/>
              <a:ext cx="641973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MDA231</a:t>
              </a:r>
            </a:p>
          </p:txBody>
        </p:sp>
        <p:pic>
          <p:nvPicPr>
            <p:cNvPr id="107" name="Picture 106"/>
            <p:cNvPicPr>
              <a:picLocks noChangeAspect="1"/>
            </p:cNvPicPr>
            <p:nvPr/>
          </p:nvPicPr>
          <p:blipFill rotWithShape="1">
            <a:blip r:embed="rId28"/>
            <a:srcRect t="8991" b="22036"/>
            <a:stretch/>
          </p:blipFill>
          <p:spPr>
            <a:xfrm>
              <a:off x="1683526" y="2828204"/>
              <a:ext cx="914400" cy="2518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29"/>
            <a:srcRect t="11163" b="20528"/>
            <a:stretch/>
          </p:blipFill>
          <p:spPr>
            <a:xfrm>
              <a:off x="1683526" y="3388363"/>
              <a:ext cx="914400" cy="19934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 rotWithShape="1">
            <a:blip r:embed="rId30"/>
            <a:srcRect t="12647" b="22528"/>
            <a:stretch/>
          </p:blipFill>
          <p:spPr>
            <a:xfrm>
              <a:off x="1683526" y="2332866"/>
              <a:ext cx="914400" cy="1860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31"/>
            <a:srcRect t="9789" b="16356"/>
            <a:stretch/>
          </p:blipFill>
          <p:spPr>
            <a:xfrm>
              <a:off x="1683526" y="3133642"/>
              <a:ext cx="914400" cy="20111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32"/>
            <a:srcRect t="9406" b="3869"/>
            <a:stretch/>
          </p:blipFill>
          <p:spPr>
            <a:xfrm>
              <a:off x="1683526" y="2572571"/>
              <a:ext cx="914400" cy="20202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12" name="Picture 111"/>
            <p:cNvPicPr>
              <a:picLocks noChangeAspect="1"/>
            </p:cNvPicPr>
            <p:nvPr/>
          </p:nvPicPr>
          <p:blipFill rotWithShape="1">
            <a:blip r:embed="rId33"/>
            <a:srcRect t="16599" b="15714"/>
            <a:stretch/>
          </p:blipFill>
          <p:spPr>
            <a:xfrm>
              <a:off x="1683526" y="2087012"/>
              <a:ext cx="914400" cy="19224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34"/>
            <a:srcRect b="15890"/>
            <a:stretch/>
          </p:blipFill>
          <p:spPr>
            <a:xfrm>
              <a:off x="1683526" y="4159113"/>
              <a:ext cx="914400" cy="23492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115" name="Straight Connector 114"/>
            <p:cNvCxnSpPr>
              <a:endCxn id="118" idx="0"/>
            </p:cNvCxnSpPr>
            <p:nvPr/>
          </p:nvCxnSpPr>
          <p:spPr>
            <a:xfrm>
              <a:off x="1709056" y="1354932"/>
              <a:ext cx="2884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/>
            <p:nvPr/>
          </p:nvSpPr>
          <p:spPr>
            <a:xfrm rot="19325802">
              <a:off x="1643685" y="1071421"/>
              <a:ext cx="569387" cy="198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Vector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627668" y="1350156"/>
              <a:ext cx="248786" cy="255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-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853861" y="1354932"/>
              <a:ext cx="28725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+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092697" y="1354932"/>
              <a:ext cx="248786" cy="255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-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299486" y="1361942"/>
              <a:ext cx="28725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 Black"/>
                  <a:cs typeface="Arial Black"/>
                </a:rPr>
                <a:t>+</a:t>
              </a:r>
            </a:p>
          </p:txBody>
        </p:sp>
        <p:cxnSp>
          <p:nvCxnSpPr>
            <p:cNvPr id="121" name="Straight Connector 120"/>
            <p:cNvCxnSpPr/>
            <p:nvPr/>
          </p:nvCxnSpPr>
          <p:spPr>
            <a:xfrm flipV="1">
              <a:off x="2150192" y="1361942"/>
              <a:ext cx="301996" cy="20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/>
            <p:cNvSpPr/>
            <p:nvPr/>
          </p:nvSpPr>
          <p:spPr>
            <a:xfrm rot="19288044">
              <a:off x="2007945" y="1073291"/>
              <a:ext cx="646331" cy="198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 Black"/>
                  <a:cs typeface="Arial Black"/>
                </a:rPr>
                <a:t>Cyclin E</a:t>
              </a:r>
            </a:p>
          </p:txBody>
        </p:sp>
        <p:pic>
          <p:nvPicPr>
            <p:cNvPr id="124" name="Picture 123"/>
            <p:cNvPicPr>
              <a:picLocks noChangeAspect="1"/>
            </p:cNvPicPr>
            <p:nvPr/>
          </p:nvPicPr>
          <p:blipFill rotWithShape="1">
            <a:blip r:embed="rId35"/>
            <a:srcRect t="21032" b="6083"/>
            <a:stretch/>
          </p:blipFill>
          <p:spPr>
            <a:xfrm>
              <a:off x="1683526" y="3641312"/>
              <a:ext cx="914400" cy="17943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1683526" y="3874351"/>
              <a:ext cx="914400" cy="23114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35" name="Picture 134"/>
            <p:cNvPicPr>
              <a:picLocks noChangeAspect="1"/>
            </p:cNvPicPr>
            <p:nvPr/>
          </p:nvPicPr>
          <p:blipFill rotWithShape="1">
            <a:blip r:embed="rId37"/>
            <a:srcRect b="39979"/>
            <a:stretch/>
          </p:blipFill>
          <p:spPr>
            <a:xfrm>
              <a:off x="1683526" y="1590196"/>
              <a:ext cx="914400" cy="44320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137" name="TextBox 136"/>
          <p:cNvSpPr txBox="1"/>
          <p:nvPr/>
        </p:nvSpPr>
        <p:spPr>
          <a:xfrm>
            <a:off x="1128363" y="116416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 Black"/>
                <a:cs typeface="Arial Black"/>
              </a:rPr>
              <a:t>D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133956" y="4376345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Supplementary Figure 7. Cyclin E overexpression induces DNA replication stress, sensitizing cells to AZD1775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. (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Representative images of DNA tracts pulse-labeled with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IdU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CIdU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from control cells (CNL), cells treated with 48 hours of 1 µM AZD1775 (AZD), cells with 48-hour induction of cyclin E by 10 ng/mL doxycycline (cyclin E), and cells with both cyclin E induction and AZD1775 treatment for 48 hours (cyclin E + AZD) in MDA231 cyclin E-inducible cells. Scale bar, 50 µm. (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The supporting statistics of ongoing forks as shown in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fig.2B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. (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Representative images of </a:t>
            </a:r>
            <a:r>
              <a:rPr lang="en-US" sz="1200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H2AX, RPA, RAD51, and 53BP1 foci in control cells (CNL), cells treated with 48 hours of 1 </a:t>
            </a:r>
            <a:r>
              <a:rPr lang="en-US" sz="1200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AZD1775 (AZD), cells with 48-hour induction of cyclin E by 10 ng/mL doxycycline (cyclin E), and cells with both cyclin E induction and AZD1775 treatment for 48 hours (cyclin E + AZD) in MDA231 cyclin E-inducible cells. The areas inside the white box are shown in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fig.2C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. Scale bar, 50 µm. (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76NE6 inducible cells (left) and MDA231 inducible cells (middle) cultured with (+) or without (-) of 10 ng/mL doxycycline for 24 hours and HCC1806 cells with scrambled shRNA (Scr.) or cyclin E shRNA knockdown (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shCyclin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E #1 and #2) (right) were subjected to immunoblot with the indicated antibodies. </a:t>
            </a:r>
          </a:p>
        </p:txBody>
      </p:sp>
    </p:spTree>
    <p:extLst>
      <p:ext uri="{BB962C8B-B14F-4D97-AF65-F5344CB8AC3E}">
        <p14:creationId xmlns:p14="http://schemas.microsoft.com/office/powerpoint/2010/main" val="872657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140442" y="194183"/>
            <a:ext cx="327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 Black"/>
                <a:cs typeface="Arial Black"/>
              </a:rPr>
              <a:t>A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729" y="439435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 Black"/>
                <a:cs typeface="Arial Black"/>
              </a:rPr>
              <a:t>B 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238633" y="149666"/>
            <a:ext cx="6480765" cy="2049340"/>
            <a:chOff x="238626" y="431210"/>
            <a:chExt cx="6480765" cy="18916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465" y="960034"/>
              <a:ext cx="1554480" cy="104668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5947" y="982348"/>
              <a:ext cx="1554480" cy="102436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0429" y="988354"/>
              <a:ext cx="1554480" cy="101836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64911" y="977294"/>
              <a:ext cx="1554480" cy="102942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995288" y="431210"/>
              <a:ext cx="1231502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76NE6 </a:t>
              </a:r>
              <a:r>
                <a:rPr lang="en-US" sz="1000" dirty="0" err="1">
                  <a:latin typeface="Arial Black"/>
                  <a:cs typeface="Arial Black"/>
                </a:rPr>
                <a:t>cyclin</a:t>
              </a:r>
              <a:r>
                <a:rPr lang="en-US" sz="1000" dirty="0">
                  <a:latin typeface="Arial Black"/>
                  <a:cs typeface="Arial Black"/>
                </a:rPr>
                <a:t> E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005801" y="727520"/>
              <a:ext cx="476776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CNL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986792" y="735930"/>
              <a:ext cx="749098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Cyclin E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544751" y="727520"/>
              <a:ext cx="476776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AZD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45024" y="709181"/>
              <a:ext cx="1211402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Cyclin E + AZD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V="1">
              <a:off x="518871" y="1222803"/>
              <a:ext cx="0" cy="8362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530898" y="2047992"/>
              <a:ext cx="809411" cy="202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 rot="16200000">
              <a:off x="-88503" y="1462462"/>
              <a:ext cx="900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Cell counts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86897" y="2095624"/>
              <a:ext cx="932755" cy="227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PI staining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404264" y="1795270"/>
            <a:ext cx="4488208" cy="2508594"/>
            <a:chOff x="1404264" y="1657165"/>
            <a:chExt cx="4488208" cy="2315625"/>
          </a:xfrm>
        </p:grpSpPr>
        <p:grpSp>
          <p:nvGrpSpPr>
            <p:cNvPr id="59" name="Group 58"/>
            <p:cNvGrpSpPr/>
            <p:nvPr/>
          </p:nvGrpSpPr>
          <p:grpSpPr>
            <a:xfrm>
              <a:off x="1597508" y="1657165"/>
              <a:ext cx="4137587" cy="2315625"/>
              <a:chOff x="1830108" y="4686609"/>
              <a:chExt cx="4137587" cy="2315625"/>
            </a:xfrm>
          </p:grpSpPr>
          <p:graphicFrame>
            <p:nvGraphicFramePr>
              <p:cNvPr id="9" name="Char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16102683"/>
                  </p:ext>
                </p:extLst>
              </p:nvPr>
            </p:nvGraphicFramePr>
            <p:xfrm>
              <a:off x="1830108" y="4849837"/>
              <a:ext cx="4137587" cy="21523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cxnSp>
            <p:nvCxnSpPr>
              <p:cNvPr id="10" name="Straight Connector 9"/>
              <p:cNvCxnSpPr/>
              <p:nvPr/>
            </p:nvCxnSpPr>
            <p:spPr>
              <a:xfrm>
                <a:off x="2378490" y="5983667"/>
                <a:ext cx="267377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2506103" y="5783153"/>
                <a:ext cx="0" cy="200514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2724866" y="5783153"/>
                <a:ext cx="0" cy="8507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506103" y="5783153"/>
                <a:ext cx="21876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2464445" y="5602899"/>
                <a:ext cx="31290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**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4350986" y="5818024"/>
                <a:ext cx="267377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4478599" y="5617510"/>
                <a:ext cx="0" cy="200514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4697362" y="5617510"/>
                <a:ext cx="0" cy="8507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4478599" y="5617510"/>
                <a:ext cx="218763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4423750" y="5456359"/>
                <a:ext cx="31290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**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3036684" y="5369957"/>
                <a:ext cx="121535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3085300" y="5157282"/>
                <a:ext cx="0" cy="212675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963764" y="5157282"/>
                <a:ext cx="0" cy="78993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963764" y="5157282"/>
                <a:ext cx="121536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085300" y="5236275"/>
                <a:ext cx="176226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261526" y="5236275"/>
                <a:ext cx="0" cy="546878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811753" y="4992981"/>
                <a:ext cx="37702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***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018479" y="5076708"/>
                <a:ext cx="37702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***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V="1">
                <a:off x="4044913" y="5002206"/>
                <a:ext cx="0" cy="7450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886920" y="4849837"/>
                <a:ext cx="0" cy="39859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3892994" y="5002206"/>
                <a:ext cx="151919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 flipV="1">
                <a:off x="4245446" y="4849837"/>
                <a:ext cx="6077" cy="226871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886920" y="4849837"/>
                <a:ext cx="358526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3823622" y="4848961"/>
                <a:ext cx="37702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***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937072" y="4686609"/>
                <a:ext cx="24878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*</a:t>
                </a: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 rot="16200000">
              <a:off x="956446" y="2489771"/>
              <a:ext cx="11418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 Black"/>
                  <a:cs typeface="Arial Black"/>
                </a:rPr>
                <a:t>Cell population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937339" y="2426859"/>
              <a:ext cx="633076" cy="86415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886417" y="2400107"/>
              <a:ext cx="428322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CNL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886417" y="2880881"/>
              <a:ext cx="636212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Cyclin E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886417" y="2640494"/>
              <a:ext cx="418354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AZD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886417" y="3121269"/>
              <a:ext cx="1006055" cy="198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Black"/>
                  <a:cs typeface="Arial Black"/>
                </a:rPr>
                <a:t>Cyclin E + AZD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74599" y="4590464"/>
            <a:ext cx="6314764" cy="1561732"/>
            <a:chOff x="374599" y="3961638"/>
            <a:chExt cx="6314764" cy="1441599"/>
          </a:xfrm>
        </p:grpSpPr>
        <p:grpSp>
          <p:nvGrpSpPr>
            <p:cNvPr id="71" name="Group 70"/>
            <p:cNvGrpSpPr/>
            <p:nvPr/>
          </p:nvGrpSpPr>
          <p:grpSpPr>
            <a:xfrm>
              <a:off x="374599" y="3961638"/>
              <a:ext cx="6314764" cy="1441599"/>
              <a:chOff x="357537" y="7309959"/>
              <a:chExt cx="6314764" cy="1441599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3377" y="7582929"/>
                <a:ext cx="1554480" cy="1161392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7537" y="7582929"/>
                <a:ext cx="1554480" cy="1161392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31981" y="7582929"/>
                <a:ext cx="1554480" cy="1161393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17821" y="7590165"/>
                <a:ext cx="1554480" cy="1161393"/>
              </a:xfrm>
              <a:prstGeom prst="rect">
                <a:avLst/>
              </a:prstGeom>
            </p:spPr>
          </p:pic>
          <p:cxnSp>
            <p:nvCxnSpPr>
              <p:cNvPr id="50" name="Straight Connector 49"/>
              <p:cNvCxnSpPr/>
              <p:nvPr/>
            </p:nvCxnSpPr>
            <p:spPr>
              <a:xfrm>
                <a:off x="467040" y="8605582"/>
                <a:ext cx="347472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410248" y="8413143"/>
                <a:ext cx="483225" cy="198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rgbClr val="FFFFFF"/>
                    </a:solidFill>
                    <a:latin typeface="Arial Black"/>
                    <a:cs typeface="Arial Black"/>
                  </a:rPr>
                  <a:t>50</a:t>
                </a:r>
                <a:r>
                  <a:rPr lang="en-US" sz="800" dirty="0">
                    <a:solidFill>
                      <a:srgbClr val="FFFFFF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800" dirty="0">
                    <a:solidFill>
                      <a:srgbClr val="FFFFFF"/>
                    </a:solidFill>
                    <a:latin typeface="Arial Black"/>
                    <a:cs typeface="Arial Black"/>
                  </a:rPr>
                  <a:t>m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895283" y="7328298"/>
                <a:ext cx="47677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CNL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3876274" y="7336708"/>
                <a:ext cx="749098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Cyclin E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434233" y="7328298"/>
                <a:ext cx="476776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AZD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334506" y="7309959"/>
                <a:ext cx="1211402" cy="227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 Black"/>
                    <a:cs typeface="Arial Black"/>
                  </a:rPr>
                  <a:t>Cyclin E + AZD</a:t>
                </a:r>
              </a:p>
            </p:txBody>
          </p:sp>
        </p:grpSp>
        <p:sp>
          <p:nvSpPr>
            <p:cNvPr id="87" name="Rectangle 86"/>
            <p:cNvSpPr/>
            <p:nvPr/>
          </p:nvSpPr>
          <p:spPr>
            <a:xfrm>
              <a:off x="5540719" y="4823009"/>
              <a:ext cx="297822" cy="265176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36320" y="4606022"/>
              <a:ext cx="297822" cy="265176"/>
            </a:xfrm>
            <a:prstGeom prst="rect">
              <a:avLst/>
            </a:prstGeom>
            <a:noFill/>
            <a:ln w="9525" cmpd="sng">
              <a:solidFill>
                <a:srgbClr val="FFFFF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Rectangle 88"/>
          <p:cNvSpPr/>
          <p:nvPr/>
        </p:nvSpPr>
        <p:spPr>
          <a:xfrm>
            <a:off x="255626" y="6354141"/>
            <a:ext cx="64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Supplementary Figure 8. Cyclin E overexpression and Wee1 kinase inhibition increase polyploidy population and abnormal nuclei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. (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The representative histogram images (top) and the cell-cycle analysis with flow cytometry (bottom) in control cells (CNL), cells treated with 48 hours of 1 µM AZD1775 (AZD), cells with 48-hour induction of cyclin E by 10 ng/mL doxycycline (cyclin E), and cells with both cyclin E induction and  AZD1775 treatment for 48 hours (cyclin E + AZD) in 76NE6 cyclin E-inducible cells. Green in the histogram indicates polyploidy. (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Representative images of 4',6-diamidino-2-phenylindole (DAPI) staining in control cells (CNL), cells treated with 48 hours of 1 µM AZD1775 (AZD), cells with 48-hour induction of cyclin E by 10 ng/mL doxycycline (cyclin E), and cells with both cyclin E induction and AZD1775 treatment for 48 hours (cyclin E + AZD) in MDA231 cyclin E-inducible cells. The areas inside the white box are shown in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fig.2G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. Scale bar, 50 µm. A two-tailed unpaired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-test was used to compare two groups. Error bars represent standard error of the mean. *, p&lt;0.05; **, p&lt;0.01; ***, p&lt;0.001; ****, p&lt;0.0001.</a:t>
            </a:r>
          </a:p>
          <a:p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55319" y="4383206"/>
            <a:ext cx="13470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 Black"/>
                <a:cs typeface="Arial Black"/>
              </a:rPr>
              <a:t>MDA231 </a:t>
            </a:r>
            <a:r>
              <a:rPr lang="en-US" sz="1000" dirty="0" err="1">
                <a:latin typeface="Arial Black"/>
                <a:cs typeface="Arial Black"/>
              </a:rPr>
              <a:t>cyclin</a:t>
            </a:r>
            <a:r>
              <a:rPr lang="en-US" sz="1000" dirty="0">
                <a:latin typeface="Arial Black"/>
                <a:cs typeface="Arial Black"/>
              </a:rPr>
              <a:t> E</a:t>
            </a:r>
          </a:p>
        </p:txBody>
      </p:sp>
    </p:spTree>
    <p:extLst>
      <p:ext uri="{BB962C8B-B14F-4D97-AF65-F5344CB8AC3E}">
        <p14:creationId xmlns:p14="http://schemas.microsoft.com/office/powerpoint/2010/main" val="1178244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2548</TotalTime>
  <Words>685</Words>
  <Application>Microsoft Office PowerPoint</Application>
  <PresentationFormat>A4 Paper (210x297 mm)</PresentationFormat>
  <Paragraphs>111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Symbol</vt:lpstr>
      <vt:lpstr>Office Theme</vt:lpstr>
      <vt:lpstr>PowerPoint Presentation</vt:lpstr>
      <vt:lpstr>PowerPoint Presentation</vt:lpstr>
      <vt:lpstr>PowerPoint Presentation</vt:lpstr>
    </vt:vector>
  </TitlesOfParts>
  <Company>MDACC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Xian Chen</dc:creator>
  <cp:lastModifiedBy>Thomas, Brian</cp:lastModifiedBy>
  <cp:revision>92</cp:revision>
  <dcterms:created xsi:type="dcterms:W3CDTF">2016-08-15T18:55:01Z</dcterms:created>
  <dcterms:modified xsi:type="dcterms:W3CDTF">2018-08-31T16:28:05Z</dcterms:modified>
</cp:coreProperties>
</file>