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2" r:id="rId3"/>
    <p:sldId id="260" r:id="rId4"/>
    <p:sldId id="271" r:id="rId5"/>
    <p:sldId id="266" r:id="rId6"/>
    <p:sldId id="259" r:id="rId7"/>
    <p:sldId id="267" r:id="rId8"/>
    <p:sldId id="273" r:id="rId9"/>
    <p:sldId id="275" r:id="rId10"/>
    <p:sldId id="274" r:id="rId11"/>
    <p:sldId id="277" r:id="rId12"/>
    <p:sldId id="276" r:id="rId1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28" autoAdjust="0"/>
  </p:normalViewPr>
  <p:slideViewPr>
    <p:cSldViewPr snapToGrid="0" showGuides="1">
      <p:cViewPr>
        <p:scale>
          <a:sx n="150" d="100"/>
          <a:sy n="150" d="100"/>
        </p:scale>
        <p:origin x="-3480" y="584"/>
      </p:cViewPr>
      <p:guideLst>
        <p:guide orient="horz" pos="4817"/>
        <p:guide pos="16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AnFil:il-1alphamps3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MPS%20III%20GAG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PPS-SanFillippoElisa%20Summary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PPS-SanFillippoElisa%20Summary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PPS-SanFillippoElisa%20Summary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PPS-SanFillippoElisa%20Summary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MPSIIIAQuantitatio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StopSanfilippo:MPSIIIAQuantitatio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cytokine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illa:Desktop:PPS_rotoRod-12'1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>
              <a:solidFill>
                <a:srgbClr val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val>
            <c:numRef>
              <c:f>Sheet1!$A$21:$K$21</c:f>
              <c:numCache>
                <c:formatCode>General</c:formatCode>
                <c:ptCount val="11"/>
                <c:pt idx="0">
                  <c:v>9.0</c:v>
                </c:pt>
                <c:pt idx="1">
                  <c:v>17.0</c:v>
                </c:pt>
                <c:pt idx="2">
                  <c:v>16.0</c:v>
                </c:pt>
                <c:pt idx="4">
                  <c:v>77.0</c:v>
                </c:pt>
                <c:pt idx="5">
                  <c:v>91.0</c:v>
                </c:pt>
                <c:pt idx="6">
                  <c:v>109.46</c:v>
                </c:pt>
                <c:pt idx="8">
                  <c:v>32.0</c:v>
                </c:pt>
                <c:pt idx="9">
                  <c:v>51.0</c:v>
                </c:pt>
                <c:pt idx="10">
                  <c:v>30.76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46384136"/>
        <c:axId val="-2046381320"/>
      </c:barChart>
      <c:catAx>
        <c:axId val="-2046384136"/>
        <c:scaling>
          <c:orientation val="minMax"/>
        </c:scaling>
        <c:delete val="1"/>
        <c:axPos val="b"/>
        <c:majorTickMark val="out"/>
        <c:minorTickMark val="none"/>
        <c:tickLblPos val="nextTo"/>
        <c:crossAx val="-2046381320"/>
        <c:crosses val="autoZero"/>
        <c:auto val="1"/>
        <c:lblAlgn val="ctr"/>
        <c:lblOffset val="100"/>
        <c:noMultiLvlLbl val="0"/>
      </c:catAx>
      <c:valAx>
        <c:axId val="-20463813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2046384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3"/>
            <c:invertIfNegative val="0"/>
            <c:bubble3D val="0"/>
            <c:spPr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4"/>
            <c:invertIfNegative val="0"/>
            <c:bubble3D val="0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c:spPr>
          </c:dPt>
          <c:val>
            <c:numRef>
              <c:f>Sheet1!$B$12:$R$12</c:f>
              <c:numCache>
                <c:formatCode>General</c:formatCode>
                <c:ptCount val="17"/>
                <c:pt idx="0">
                  <c:v>0.9</c:v>
                </c:pt>
                <c:pt idx="1">
                  <c:v>7.08</c:v>
                </c:pt>
                <c:pt idx="2">
                  <c:v>8.15</c:v>
                </c:pt>
                <c:pt idx="3">
                  <c:v>8.15</c:v>
                </c:pt>
                <c:pt idx="6">
                  <c:v>0.8</c:v>
                </c:pt>
                <c:pt idx="7">
                  <c:v>7.8</c:v>
                </c:pt>
                <c:pt idx="8">
                  <c:v>7.725</c:v>
                </c:pt>
                <c:pt idx="9">
                  <c:v>7.84</c:v>
                </c:pt>
                <c:pt idx="12">
                  <c:v>0.77</c:v>
                </c:pt>
                <c:pt idx="13">
                  <c:v>6.34</c:v>
                </c:pt>
                <c:pt idx="14">
                  <c:v>2.05</c:v>
                </c:pt>
                <c:pt idx="15">
                  <c:v>2.85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41"/>
        <c:axId val="-2085886440"/>
        <c:axId val="-2044202536"/>
      </c:barChart>
      <c:catAx>
        <c:axId val="-2085886440"/>
        <c:scaling>
          <c:orientation val="minMax"/>
        </c:scaling>
        <c:delete val="0"/>
        <c:axPos val="b"/>
        <c:majorTickMark val="none"/>
        <c:minorTickMark val="none"/>
        <c:tickLblPos val="none"/>
        <c:crossAx val="-2044202536"/>
        <c:crosses val="autoZero"/>
        <c:auto val="1"/>
        <c:lblAlgn val="ctr"/>
        <c:lblOffset val="100"/>
        <c:noMultiLvlLbl val="0"/>
      </c:catAx>
      <c:valAx>
        <c:axId val="-2044202536"/>
        <c:scaling>
          <c:orientation val="minMax"/>
          <c:max val="10.0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>
                <a:latin typeface="Arial"/>
              </a:defRPr>
            </a:pPr>
            <a:endParaRPr lang="en-US"/>
          </a:p>
        </c:txPr>
        <c:crossAx val="-2085886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035764150916"/>
          <c:y val="0.114476172094962"/>
          <c:w val="0.760091557694738"/>
          <c:h val="0.784515440762425"/>
        </c:manualLayout>
      </c:layout>
      <c:barChart>
        <c:barDir val="col"/>
        <c:grouping val="clustered"/>
        <c:varyColors val="0"/>
        <c:ser>
          <c:idx val="0"/>
          <c:order val="0"/>
          <c:spPr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7F7F7F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  <a:effectLst/>
            </c:spPr>
          </c:dPt>
          <c:val>
            <c:numRef>
              <c:f>Sheet2!$A$69:$K$69</c:f>
              <c:numCache>
                <c:formatCode>General</c:formatCode>
                <c:ptCount val="11"/>
                <c:pt idx="0">
                  <c:v>12.0</c:v>
                </c:pt>
                <c:pt idx="1">
                  <c:v>34.0</c:v>
                </c:pt>
                <c:pt idx="2">
                  <c:v>24.0</c:v>
                </c:pt>
                <c:pt idx="4">
                  <c:v>53.0</c:v>
                </c:pt>
                <c:pt idx="5">
                  <c:v>125.0</c:v>
                </c:pt>
                <c:pt idx="6">
                  <c:v>244.0</c:v>
                </c:pt>
                <c:pt idx="8">
                  <c:v>17.0</c:v>
                </c:pt>
                <c:pt idx="9">
                  <c:v>92.0</c:v>
                </c:pt>
                <c:pt idx="10">
                  <c:v>162.0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1996070936"/>
        <c:axId val="-1996067992"/>
      </c:barChart>
      <c:catAx>
        <c:axId val="-1996070936"/>
        <c:scaling>
          <c:orientation val="minMax"/>
        </c:scaling>
        <c:delete val="1"/>
        <c:axPos val="b"/>
        <c:majorTickMark val="out"/>
        <c:minorTickMark val="none"/>
        <c:tickLblPos val="nextTo"/>
        <c:crossAx val="-1996067992"/>
        <c:crosses val="autoZero"/>
        <c:auto val="1"/>
        <c:lblAlgn val="ctr"/>
        <c:lblOffset val="100"/>
        <c:noMultiLvlLbl val="0"/>
      </c:catAx>
      <c:valAx>
        <c:axId val="-1996067992"/>
        <c:scaling>
          <c:orientation val="minMax"/>
          <c:max val="30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1996070936"/>
        <c:crosses val="autoZero"/>
        <c:crossBetween val="between"/>
        <c:majorUnit val="75.0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-2040908808"/>
        <c:axId val="-2136245160"/>
        <c:axId val="0"/>
      </c:bar3DChart>
      <c:catAx>
        <c:axId val="-2040908808"/>
        <c:scaling>
          <c:orientation val="minMax"/>
        </c:scaling>
        <c:delete val="1"/>
        <c:axPos val="b"/>
        <c:majorTickMark val="out"/>
        <c:minorTickMark val="none"/>
        <c:tickLblPos val="nextTo"/>
        <c:crossAx val="-2136245160"/>
        <c:crosses val="autoZero"/>
        <c:auto val="1"/>
        <c:lblAlgn val="ctr"/>
        <c:lblOffset val="100"/>
        <c:noMultiLvlLbl val="0"/>
      </c:catAx>
      <c:valAx>
        <c:axId val="-21362451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409088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>
              <a:solidFill>
                <a:srgbClr val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val>
            <c:numRef>
              <c:f>Sheet2!$B$69:$L$69</c:f>
              <c:numCache>
                <c:formatCode>General</c:formatCode>
                <c:ptCount val="11"/>
                <c:pt idx="0">
                  <c:v>62.0</c:v>
                </c:pt>
                <c:pt idx="1">
                  <c:v>100.0</c:v>
                </c:pt>
                <c:pt idx="2">
                  <c:v>80.0</c:v>
                </c:pt>
                <c:pt idx="4">
                  <c:v>156.0</c:v>
                </c:pt>
                <c:pt idx="5">
                  <c:v>384.0</c:v>
                </c:pt>
                <c:pt idx="6">
                  <c:v>528.0</c:v>
                </c:pt>
                <c:pt idx="8">
                  <c:v>69.0</c:v>
                </c:pt>
                <c:pt idx="9">
                  <c:v>210.0</c:v>
                </c:pt>
                <c:pt idx="10">
                  <c:v>189.0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46593896"/>
        <c:axId val="-2046602520"/>
      </c:barChart>
      <c:catAx>
        <c:axId val="-2046593896"/>
        <c:scaling>
          <c:orientation val="minMax"/>
        </c:scaling>
        <c:delete val="1"/>
        <c:axPos val="b"/>
        <c:majorTickMark val="out"/>
        <c:minorTickMark val="none"/>
        <c:tickLblPos val="nextTo"/>
        <c:crossAx val="-2046602520"/>
        <c:crosses val="autoZero"/>
        <c:auto val="1"/>
        <c:lblAlgn val="ctr"/>
        <c:lblOffset val="100"/>
        <c:noMultiLvlLbl val="0"/>
      </c:catAx>
      <c:valAx>
        <c:axId val="-2046602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2046593896"/>
        <c:crosses val="autoZero"/>
        <c:crossBetween val="between"/>
        <c:majorUnit val="150.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>
              <a:solidFill>
                <a:srgbClr val="00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F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7F7F7F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9"/>
            <c:invertIfNegative val="0"/>
            <c:bubble3D val="0"/>
            <c:spPr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c:spPr>
          </c:dPt>
          <c:dPt>
            <c:idx val="10"/>
            <c:invertIfNegative val="0"/>
            <c:bubble3D val="0"/>
            <c:spPr>
              <a:solidFill>
                <a:srgbClr val="000000"/>
              </a:solidFill>
              <a:ln>
                <a:solidFill>
                  <a:srgbClr val="000000"/>
                </a:solidFill>
              </a:ln>
              <a:effectLst/>
            </c:spPr>
          </c:dPt>
          <c:val>
            <c:numRef>
              <c:f>Sheet2!$B$73:$L$73</c:f>
              <c:numCache>
                <c:formatCode>General</c:formatCode>
                <c:ptCount val="11"/>
                <c:pt idx="0">
                  <c:v>5.0</c:v>
                </c:pt>
                <c:pt idx="1">
                  <c:v>7.0</c:v>
                </c:pt>
                <c:pt idx="2">
                  <c:v>8.0</c:v>
                </c:pt>
                <c:pt idx="4">
                  <c:v>38.0</c:v>
                </c:pt>
                <c:pt idx="5">
                  <c:v>63.0</c:v>
                </c:pt>
                <c:pt idx="6">
                  <c:v>71.0</c:v>
                </c:pt>
                <c:pt idx="8">
                  <c:v>22.0</c:v>
                </c:pt>
                <c:pt idx="9">
                  <c:v>38.0</c:v>
                </c:pt>
                <c:pt idx="10">
                  <c:v>40.0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046726728"/>
        <c:axId val="-2046732760"/>
      </c:barChart>
      <c:catAx>
        <c:axId val="-2046726728"/>
        <c:scaling>
          <c:orientation val="minMax"/>
        </c:scaling>
        <c:delete val="1"/>
        <c:axPos val="b"/>
        <c:majorTickMark val="out"/>
        <c:minorTickMark val="none"/>
        <c:tickLblPos val="nextTo"/>
        <c:crossAx val="-2046732760"/>
        <c:crosses val="autoZero"/>
        <c:auto val="1"/>
        <c:lblAlgn val="ctr"/>
        <c:lblOffset val="100"/>
        <c:noMultiLvlLbl val="0"/>
      </c:catAx>
      <c:valAx>
        <c:axId val="-2046732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/>
              </a:defRPr>
            </a:pPr>
            <a:endParaRPr lang="en-US"/>
          </a:p>
        </c:txPr>
        <c:crossAx val="-20467267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>
              <a:noFill/>
            </a:ln>
            <a:effectLst/>
          </c:spPr>
          <c:marker>
            <c:symbol val="square"/>
            <c:size val="9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</c:marker>
          <c:dPt>
            <c:idx val="6"/>
            <c:marker>
              <c:symbol val="diamond"/>
              <c:size val="9"/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9"/>
            <c:marker>
              <c:symbol val="circle"/>
              <c:size val="9"/>
              <c:spPr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val>
            <c:numRef>
              <c:f>Sheet1!$P$27:$Y$27</c:f>
              <c:numCache>
                <c:formatCode>General</c:formatCode>
                <c:ptCount val="10"/>
                <c:pt idx="0">
                  <c:v>70.2</c:v>
                </c:pt>
                <c:pt idx="1">
                  <c:v>32.0</c:v>
                </c:pt>
                <c:pt idx="2">
                  <c:v>65.0</c:v>
                </c:pt>
                <c:pt idx="3">
                  <c:v>63.9</c:v>
                </c:pt>
                <c:pt idx="6">
                  <c:v>50.6</c:v>
                </c:pt>
                <c:pt idx="9">
                  <c:v>40.1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6414392"/>
        <c:axId val="-2086411384"/>
      </c:lineChart>
      <c:catAx>
        <c:axId val="-208641439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-2086411384"/>
        <c:crosses val="autoZero"/>
        <c:auto val="1"/>
        <c:lblAlgn val="ctr"/>
        <c:lblOffset val="100"/>
        <c:noMultiLvlLbl val="0"/>
      </c:catAx>
      <c:valAx>
        <c:axId val="-20864113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86414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effectLst/>
          </c:spPr>
          <c:marker>
            <c:symbol val="circle"/>
            <c:size val="9"/>
            <c:spPr>
              <a:noFill/>
              <a:ln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pPr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1"/>
            <c:marker>
              <c:spPr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2"/>
            <c:marker>
              <c:spPr>
                <a:solidFill>
                  <a:srgbClr val="FFFFFF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5"/>
            <c:marker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8"/>
            <c:marker>
              <c:symbol val="diamond"/>
              <c:size val="9"/>
              <c:spPr>
                <a:solidFill>
                  <a:srgbClr val="FFFFFF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9"/>
            <c:marker>
              <c:symbol val="diamond"/>
              <c:size val="9"/>
              <c:spPr>
                <a:solidFill>
                  <a:srgbClr val="FFFFFF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10"/>
            <c:marker>
              <c:symbol val="diamond"/>
              <c:size val="9"/>
              <c:spPr>
                <a:solidFill>
                  <a:srgbClr val="FFFFFF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13"/>
            <c:marker>
              <c:symbol val="diamond"/>
              <c:size val="9"/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4"/>
            <c:marker>
              <c:symbol val="diamond"/>
              <c:size val="9"/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  <c:spPr>
              <a:ln>
                <a:noFill/>
              </a:ln>
              <a:effectLst/>
            </c:spPr>
          </c:dPt>
          <c:dPt>
            <c:idx val="15"/>
            <c:bubble3D val="0"/>
            <c:spPr>
              <a:ln>
                <a:noFill/>
              </a:ln>
              <a:effectLst/>
            </c:spPr>
          </c:dPt>
          <c:dPt>
            <c:idx val="17"/>
            <c:marker>
              <c:spPr>
                <a:solidFill>
                  <a:schemeClr val="bg1">
                    <a:lumMod val="65000"/>
                  </a:schemeClr>
                </a:solidFill>
                <a:ln>
                  <a:solidFill>
                    <a:schemeClr val="tx1"/>
                  </a:solidFill>
                </a:ln>
                <a:effectLst/>
              </c:spPr>
            </c:marker>
            <c:bubble3D val="0"/>
          </c:dPt>
          <c:dPt>
            <c:idx val="19"/>
            <c:bubble3D val="0"/>
            <c:spPr>
              <a:ln>
                <a:noFill/>
              </a:ln>
              <a:effectLst/>
            </c:spPr>
          </c:dPt>
          <c:val>
            <c:numRef>
              <c:f>Sheet1!$C$2:$T$2</c:f>
              <c:numCache>
                <c:formatCode>General</c:formatCode>
                <c:ptCount val="18"/>
                <c:pt idx="0">
                  <c:v>37.1</c:v>
                </c:pt>
                <c:pt idx="1">
                  <c:v>40.6</c:v>
                </c:pt>
                <c:pt idx="2">
                  <c:v>37.0</c:v>
                </c:pt>
                <c:pt idx="5">
                  <c:v>29.8</c:v>
                </c:pt>
                <c:pt idx="8">
                  <c:v>58.1</c:v>
                </c:pt>
                <c:pt idx="9">
                  <c:v>62.4</c:v>
                </c:pt>
                <c:pt idx="10">
                  <c:v>40.2</c:v>
                </c:pt>
                <c:pt idx="13">
                  <c:v>45.4</c:v>
                </c:pt>
                <c:pt idx="14">
                  <c:v>30.65</c:v>
                </c:pt>
                <c:pt idx="17">
                  <c:v>50.6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5738808"/>
        <c:axId val="-2085965144"/>
      </c:lineChart>
      <c:catAx>
        <c:axId val="-208573880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>
            <a:solidFill>
              <a:schemeClr val="tx1"/>
            </a:solidFill>
          </a:ln>
        </c:spPr>
        <c:crossAx val="-2085965144"/>
        <c:crosses val="autoZero"/>
        <c:auto val="1"/>
        <c:lblAlgn val="ctr"/>
        <c:lblOffset val="100"/>
        <c:noMultiLvlLbl val="0"/>
      </c:catAx>
      <c:valAx>
        <c:axId val="-2085965144"/>
        <c:scaling>
          <c:orientation val="minMax"/>
        </c:scaling>
        <c:delete val="0"/>
        <c:axPos val="l"/>
        <c:numFmt formatCode="General" sourceLinked="1"/>
        <c:majorTickMark val="none"/>
        <c:minorTickMark val="out"/>
        <c:tickLblPos val="nextTo"/>
        <c:spPr>
          <a:ln>
            <a:solidFill>
              <a:schemeClr val="tx1"/>
            </a:solidFill>
          </a:ln>
        </c:spPr>
        <c:crossAx val="-2085738808"/>
        <c:crosses val="autoZero"/>
        <c:crossBetween val="between"/>
        <c:minorUnit val="10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783888179614"/>
          <c:y val="0.064516129032258"/>
          <c:w val="0.819216111820386"/>
          <c:h val="0.8172043010752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val>
            <c:numRef>
              <c:f>Sheet1!$A$1:$A$3</c:f>
              <c:numCache>
                <c:formatCode>General</c:formatCode>
                <c:ptCount val="3"/>
                <c:pt idx="0">
                  <c:v>3.3</c:v>
                </c:pt>
                <c:pt idx="1">
                  <c:v>9.0</c:v>
                </c:pt>
                <c:pt idx="2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1"/>
        <c:axId val="-2099937128"/>
        <c:axId val="-2099934584"/>
      </c:barChart>
      <c:catAx>
        <c:axId val="-2099937128"/>
        <c:scaling>
          <c:orientation val="minMax"/>
        </c:scaling>
        <c:delete val="1"/>
        <c:axPos val="b"/>
        <c:majorTickMark val="out"/>
        <c:minorTickMark val="none"/>
        <c:tickLblPos val="nextTo"/>
        <c:crossAx val="-2099934584"/>
        <c:crosses val="autoZero"/>
        <c:auto val="1"/>
        <c:lblAlgn val="ctr"/>
        <c:lblOffset val="100"/>
        <c:noMultiLvlLbl val="0"/>
      </c:catAx>
      <c:valAx>
        <c:axId val="-2099934584"/>
        <c:scaling>
          <c:orientation val="minMax"/>
          <c:max val="12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-20999371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21062992126"/>
          <c:y val="0.0916866369964624"/>
          <c:w val="0.686720344852726"/>
          <c:h val="0.737773329431794"/>
        </c:manualLayout>
      </c:layout>
      <c:lineChart>
        <c:grouping val="standard"/>
        <c:varyColors val="0"/>
        <c:ser>
          <c:idx val="0"/>
          <c:order val="0"/>
          <c:tx>
            <c:strRef>
              <c:f>'PPS-12''15'!$AD$4</c:f>
              <c:strCache>
                <c:ptCount val="1"/>
                <c:pt idx="0">
                  <c:v>WT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8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'PPS-12''15'!$AJ$5:$AJ$8</c:f>
                <c:numCache>
                  <c:formatCode>General</c:formatCode>
                  <c:ptCount val="4"/>
                  <c:pt idx="0">
                    <c:v>38.0</c:v>
                  </c:pt>
                  <c:pt idx="1">
                    <c:v>52.0</c:v>
                  </c:pt>
                  <c:pt idx="2">
                    <c:v>40.0</c:v>
                  </c:pt>
                  <c:pt idx="3">
                    <c:v>22.0</c:v>
                  </c:pt>
                </c:numCache>
              </c:numRef>
            </c:plus>
            <c:minus>
              <c:numRef>
                <c:f>'PPS-12''15'!$AJ$5:$AJ$8</c:f>
                <c:numCache>
                  <c:formatCode>General</c:formatCode>
                  <c:ptCount val="4"/>
                  <c:pt idx="0">
                    <c:v>38.0</c:v>
                  </c:pt>
                  <c:pt idx="1">
                    <c:v>52.0</c:v>
                  </c:pt>
                  <c:pt idx="2">
                    <c:v>40.0</c:v>
                  </c:pt>
                  <c:pt idx="3">
                    <c:v>22.0</c:v>
                  </c:pt>
                </c:numCache>
              </c:numRef>
            </c:minus>
            <c:spPr>
              <a:ln>
                <a:solidFill>
                  <a:schemeClr val="tx1"/>
                </a:solidFill>
                <a:prstDash val="solid"/>
              </a:ln>
            </c:spPr>
          </c:errBars>
          <c:cat>
            <c:numRef>
              <c:f>'PPS-12''15'!$AC$5:$AC$8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cat>
          <c:val>
            <c:numRef>
              <c:f>'PPS-12''15'!$AD$5:$AD$8</c:f>
              <c:numCache>
                <c:formatCode>0.0</c:formatCode>
                <c:ptCount val="4"/>
                <c:pt idx="0">
                  <c:v>123.75</c:v>
                </c:pt>
                <c:pt idx="1">
                  <c:v>204.375</c:v>
                </c:pt>
                <c:pt idx="2">
                  <c:v>204.625</c:v>
                </c:pt>
                <c:pt idx="3">
                  <c:v>128.125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'PPS-12''15'!$AF$4</c:f>
              <c:strCache>
                <c:ptCount val="1"/>
                <c:pt idx="0">
                  <c:v>MPS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circle"/>
            <c:size val="8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'PPS-12''15'!$AK$5:$AK$8</c:f>
                <c:numCache>
                  <c:formatCode>General</c:formatCode>
                  <c:ptCount val="4"/>
                  <c:pt idx="0">
                    <c:v>17.0</c:v>
                  </c:pt>
                  <c:pt idx="1">
                    <c:v>38.0</c:v>
                  </c:pt>
                  <c:pt idx="2">
                    <c:v>36.0</c:v>
                  </c:pt>
                  <c:pt idx="3">
                    <c:v>33.0</c:v>
                  </c:pt>
                </c:numCache>
              </c:numRef>
            </c:plus>
            <c:minus>
              <c:numRef>
                <c:f>'PPS-12''15'!$AK$5:$AK$8</c:f>
                <c:numCache>
                  <c:formatCode>General</c:formatCode>
                  <c:ptCount val="4"/>
                  <c:pt idx="0">
                    <c:v>17.0</c:v>
                  </c:pt>
                  <c:pt idx="1">
                    <c:v>38.0</c:v>
                  </c:pt>
                  <c:pt idx="2">
                    <c:v>36.0</c:v>
                  </c:pt>
                  <c:pt idx="3">
                    <c:v>33.0</c:v>
                  </c:pt>
                </c:numCache>
              </c:numRef>
            </c:minus>
            <c:spPr>
              <a:ln>
                <a:solidFill>
                  <a:schemeClr val="tx1"/>
                </a:solidFill>
                <a:prstDash val="dash"/>
              </a:ln>
            </c:spPr>
          </c:errBars>
          <c:cat>
            <c:numRef>
              <c:f>'PPS-12''15'!$AC$5:$AC$8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cat>
          <c:val>
            <c:numRef>
              <c:f>'PPS-12''15'!$AF$5:$AF$8</c:f>
              <c:numCache>
                <c:formatCode>0.0</c:formatCode>
                <c:ptCount val="4"/>
                <c:pt idx="0">
                  <c:v>91.25</c:v>
                </c:pt>
                <c:pt idx="1">
                  <c:v>233.0</c:v>
                </c:pt>
                <c:pt idx="2">
                  <c:v>330.3</c:v>
                </c:pt>
                <c:pt idx="3">
                  <c:v>374.4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'PPS-12''15'!$AH$4</c:f>
              <c:strCache>
                <c:ptCount val="1"/>
                <c:pt idx="0">
                  <c:v>MPS-PPS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ymbol val="triangle"/>
            <c:size val="9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1"/>
            <c:plus>
              <c:numRef>
                <c:f>'PPS-12''15'!$AL$5:$AL$8</c:f>
                <c:numCache>
                  <c:formatCode>General</c:formatCode>
                  <c:ptCount val="4"/>
                  <c:pt idx="0">
                    <c:v>41.0</c:v>
                  </c:pt>
                  <c:pt idx="1">
                    <c:v>28.0</c:v>
                  </c:pt>
                  <c:pt idx="2">
                    <c:v>49.0</c:v>
                  </c:pt>
                  <c:pt idx="3">
                    <c:v>76.0</c:v>
                  </c:pt>
                </c:numCache>
              </c:numRef>
            </c:plus>
            <c:minus>
              <c:numRef>
                <c:f>'PPS-12''15'!$AL$5:$AL$8</c:f>
                <c:numCache>
                  <c:formatCode>General</c:formatCode>
                  <c:ptCount val="4"/>
                  <c:pt idx="0">
                    <c:v>41.0</c:v>
                  </c:pt>
                  <c:pt idx="1">
                    <c:v>28.0</c:v>
                  </c:pt>
                  <c:pt idx="2">
                    <c:v>49.0</c:v>
                  </c:pt>
                  <c:pt idx="3">
                    <c:v>76.0</c:v>
                  </c:pt>
                </c:numCache>
              </c:numRef>
            </c:minus>
            <c:spPr>
              <a:ln w="3175" cmpd="sng">
                <a:solidFill>
                  <a:schemeClr val="tx1"/>
                </a:solidFill>
                <a:prstDash val="sysDot"/>
              </a:ln>
            </c:spPr>
          </c:errBars>
          <c:cat>
            <c:numRef>
              <c:f>'PPS-12''15'!$AC$5:$AC$8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cat>
          <c:val>
            <c:numRef>
              <c:f>'PPS-12''15'!$AH$5:$AH$8</c:f>
              <c:numCache>
                <c:formatCode>0.0</c:formatCode>
                <c:ptCount val="4"/>
                <c:pt idx="0">
                  <c:v>198.0</c:v>
                </c:pt>
                <c:pt idx="1">
                  <c:v>360.4</c:v>
                </c:pt>
                <c:pt idx="2">
                  <c:v>301.7</c:v>
                </c:pt>
                <c:pt idx="3">
                  <c:v>197.9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86533656"/>
        <c:axId val="-2097397096"/>
      </c:lineChart>
      <c:catAx>
        <c:axId val="-2086533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>
                    <a:latin typeface="Arial"/>
                    <a:cs typeface="Arial"/>
                  </a:defRPr>
                </a:pPr>
                <a:r>
                  <a:rPr lang="en-US" sz="1400">
                    <a:latin typeface="Arial"/>
                    <a:cs typeface="Arial"/>
                  </a:rPr>
                  <a:t>Days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200" baseline="0">
                <a:latin typeface="Arial"/>
              </a:defRPr>
            </a:pPr>
            <a:endParaRPr lang="en-US"/>
          </a:p>
        </c:txPr>
        <c:crossAx val="-2097397096"/>
        <c:crossesAt val="0.0"/>
        <c:auto val="1"/>
        <c:lblAlgn val="ctr"/>
        <c:lblOffset val="100"/>
        <c:noMultiLvlLbl val="0"/>
      </c:catAx>
      <c:valAx>
        <c:axId val="-2097397096"/>
        <c:scaling>
          <c:orientation val="minMax"/>
          <c:max val="45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/>
                  </a:defRPr>
                </a:pPr>
                <a:r>
                  <a:rPr lang="en-US" sz="1200" dirty="0">
                    <a:latin typeface="Arial"/>
                  </a:rPr>
                  <a:t>Sum of Daily Latencies (sec)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000" baseline="0">
                <a:latin typeface="Arial"/>
              </a:defRPr>
            </a:pPr>
            <a:endParaRPr lang="en-US"/>
          </a:p>
        </c:txPr>
        <c:crossAx val="-2086533656"/>
        <c:crosses val="autoZero"/>
        <c:crossBetween val="between"/>
        <c:majorUnit val="100.0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ADC37-7F9F-3043-8EB8-A6BEE02000CB}" type="datetimeFigureOut">
              <a:rPr lang="en-US" smtClean="0"/>
              <a:t>2/5/18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735EA-A276-6E4B-BA09-4BFB100E6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6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735EA-A276-6E4B-BA09-4BFB100E63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4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1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2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0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5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7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7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12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83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1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8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1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41FD-6945-8641-8600-A1508BB05455}" type="datetimeFigureOut">
              <a:rPr lang="en-US" smtClean="0"/>
              <a:t>2/5/18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31AEB-8D56-1E42-B6C0-241789F48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8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jpeg"/><Relationship Id="rId20" Type="http://schemas.microsoft.com/office/2007/relationships/hdphoto" Target="../media/hdphoto9.wdp"/><Relationship Id="rId21" Type="http://schemas.openxmlformats.org/officeDocument/2006/relationships/image" Target="../media/image10.jpeg"/><Relationship Id="rId22" Type="http://schemas.microsoft.com/office/2007/relationships/hdphoto" Target="../media/hdphoto10.wdp"/><Relationship Id="rId23" Type="http://schemas.openxmlformats.org/officeDocument/2006/relationships/image" Target="../media/image11.jpeg"/><Relationship Id="rId24" Type="http://schemas.microsoft.com/office/2007/relationships/hdphoto" Target="../media/hdphoto11.wdp"/><Relationship Id="rId25" Type="http://schemas.openxmlformats.org/officeDocument/2006/relationships/image" Target="../media/image12.jpeg"/><Relationship Id="rId26" Type="http://schemas.microsoft.com/office/2007/relationships/hdphoto" Target="../media/hdphoto12.wdp"/><Relationship Id="rId10" Type="http://schemas.microsoft.com/office/2007/relationships/hdphoto" Target="../media/hdphoto4.wdp"/><Relationship Id="rId11" Type="http://schemas.openxmlformats.org/officeDocument/2006/relationships/image" Target="../media/image5.jpeg"/><Relationship Id="rId12" Type="http://schemas.microsoft.com/office/2007/relationships/hdphoto" Target="../media/hdphoto5.wdp"/><Relationship Id="rId13" Type="http://schemas.openxmlformats.org/officeDocument/2006/relationships/image" Target="../media/image6.jpeg"/><Relationship Id="rId14" Type="http://schemas.microsoft.com/office/2007/relationships/hdphoto" Target="../media/hdphoto6.wdp"/><Relationship Id="rId15" Type="http://schemas.openxmlformats.org/officeDocument/2006/relationships/image" Target="../media/image7.jpeg"/><Relationship Id="rId16" Type="http://schemas.microsoft.com/office/2007/relationships/hdphoto" Target="../media/hdphoto7.wdp"/><Relationship Id="rId17" Type="http://schemas.openxmlformats.org/officeDocument/2006/relationships/image" Target="../media/image8.jpeg"/><Relationship Id="rId18" Type="http://schemas.microsoft.com/office/2007/relationships/hdphoto" Target="../media/hdphoto8.wdp"/><Relationship Id="rId19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5" Type="http://schemas.openxmlformats.org/officeDocument/2006/relationships/image" Target="../media/image2.jpeg"/><Relationship Id="rId6" Type="http://schemas.microsoft.com/office/2007/relationships/hdphoto" Target="../media/hdphoto2.wdp"/><Relationship Id="rId7" Type="http://schemas.openxmlformats.org/officeDocument/2006/relationships/image" Target="../media/image3.jpeg"/><Relationship Id="rId8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Relationship Id="rId3" Type="http://schemas.openxmlformats.org/officeDocument/2006/relationships/chart" Target="../charts/char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1" Type="http://schemas.microsoft.com/office/2007/relationships/hdphoto" Target="../media/hdphoto17.wdp"/><Relationship Id="rId12" Type="http://schemas.openxmlformats.org/officeDocument/2006/relationships/image" Target="../media/image18.jpeg"/><Relationship Id="rId13" Type="http://schemas.microsoft.com/office/2007/relationships/hdphoto" Target="../media/hdphoto18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microsoft.com/office/2007/relationships/hdphoto" Target="../media/hdphoto13.wdp"/><Relationship Id="rId4" Type="http://schemas.openxmlformats.org/officeDocument/2006/relationships/image" Target="../media/image14.jpeg"/><Relationship Id="rId5" Type="http://schemas.microsoft.com/office/2007/relationships/hdphoto" Target="../media/hdphoto14.wdp"/><Relationship Id="rId6" Type="http://schemas.openxmlformats.org/officeDocument/2006/relationships/image" Target="../media/image15.jpeg"/><Relationship Id="rId7" Type="http://schemas.microsoft.com/office/2007/relationships/hdphoto" Target="../media/hdphoto15.wdp"/><Relationship Id="rId8" Type="http://schemas.openxmlformats.org/officeDocument/2006/relationships/image" Target="../media/image16.jpeg"/><Relationship Id="rId9" Type="http://schemas.microsoft.com/office/2007/relationships/hdphoto" Target="../media/hdphoto16.wdp"/><Relationship Id="rId10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jpeg"/><Relationship Id="rId12" Type="http://schemas.microsoft.com/office/2007/relationships/hdphoto" Target="../media/hdphoto23.wdp"/><Relationship Id="rId13" Type="http://schemas.openxmlformats.org/officeDocument/2006/relationships/image" Target="../media/image25.jpeg"/><Relationship Id="rId14" Type="http://schemas.microsoft.com/office/2007/relationships/hdphoto" Target="../media/hdphoto24.wdp"/><Relationship Id="rId15" Type="http://schemas.openxmlformats.org/officeDocument/2006/relationships/image" Target="../media/image26.jpeg"/><Relationship Id="rId16" Type="http://schemas.microsoft.com/office/2007/relationships/hdphoto" Target="../media/hdphoto2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microsoft.com/office/2007/relationships/hdphoto" Target="../media/hdphoto19.wdp"/><Relationship Id="rId4" Type="http://schemas.openxmlformats.org/officeDocument/2006/relationships/image" Target="../media/image20.png"/><Relationship Id="rId5" Type="http://schemas.openxmlformats.org/officeDocument/2006/relationships/image" Target="../media/image21.jpeg"/><Relationship Id="rId6" Type="http://schemas.microsoft.com/office/2007/relationships/hdphoto" Target="../media/hdphoto20.wdp"/><Relationship Id="rId7" Type="http://schemas.openxmlformats.org/officeDocument/2006/relationships/image" Target="../media/image22.jpeg"/><Relationship Id="rId8" Type="http://schemas.microsoft.com/office/2007/relationships/hdphoto" Target="../media/hdphoto21.wdp"/><Relationship Id="rId9" Type="http://schemas.openxmlformats.org/officeDocument/2006/relationships/image" Target="../media/image23.jpeg"/><Relationship Id="rId10" Type="http://schemas.microsoft.com/office/2007/relationships/hdphoto" Target="../media/hdphoto22.wdp"/></Relationships>
</file>

<file path=ppt/slides/_rels/slide5.xml.rels><?xml version="1.0" encoding="UTF-8" standalone="yes"?>
<Relationships xmlns="http://schemas.openxmlformats.org/package/2006/relationships"><Relationship Id="rId11" Type="http://schemas.microsoft.com/office/2007/relationships/hdphoto" Target="../media/hdphoto30.wdp"/><Relationship Id="rId12" Type="http://schemas.openxmlformats.org/officeDocument/2006/relationships/image" Target="../media/image32.jpeg"/><Relationship Id="rId13" Type="http://schemas.microsoft.com/office/2007/relationships/hdphoto" Target="../media/hdphoto3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Relationship Id="rId3" Type="http://schemas.microsoft.com/office/2007/relationships/hdphoto" Target="../media/hdphoto26.wdp"/><Relationship Id="rId4" Type="http://schemas.openxmlformats.org/officeDocument/2006/relationships/image" Target="../media/image28.jpeg"/><Relationship Id="rId5" Type="http://schemas.microsoft.com/office/2007/relationships/hdphoto" Target="../media/hdphoto27.wdp"/><Relationship Id="rId6" Type="http://schemas.openxmlformats.org/officeDocument/2006/relationships/image" Target="../media/image29.jpeg"/><Relationship Id="rId7" Type="http://schemas.microsoft.com/office/2007/relationships/hdphoto" Target="../media/hdphoto28.wdp"/><Relationship Id="rId8" Type="http://schemas.openxmlformats.org/officeDocument/2006/relationships/image" Target="../media/image30.jpeg"/><Relationship Id="rId9" Type="http://schemas.microsoft.com/office/2007/relationships/hdphoto" Target="../media/hdphoto29.wdp"/><Relationship Id="rId10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11" Type="http://schemas.microsoft.com/office/2007/relationships/hdphoto" Target="../media/hdphoto36.wdp"/><Relationship Id="rId12" Type="http://schemas.openxmlformats.org/officeDocument/2006/relationships/image" Target="../media/image38.jpeg"/><Relationship Id="rId13" Type="http://schemas.microsoft.com/office/2007/relationships/hdphoto" Target="../media/hdphoto37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Relationship Id="rId3" Type="http://schemas.microsoft.com/office/2007/relationships/hdphoto" Target="../media/hdphoto32.wdp"/><Relationship Id="rId4" Type="http://schemas.openxmlformats.org/officeDocument/2006/relationships/image" Target="../media/image34.jpeg"/><Relationship Id="rId5" Type="http://schemas.microsoft.com/office/2007/relationships/hdphoto" Target="../media/hdphoto33.wdp"/><Relationship Id="rId6" Type="http://schemas.openxmlformats.org/officeDocument/2006/relationships/image" Target="../media/image35.jpeg"/><Relationship Id="rId7" Type="http://schemas.microsoft.com/office/2007/relationships/hdphoto" Target="../media/hdphoto34.wdp"/><Relationship Id="rId8" Type="http://schemas.openxmlformats.org/officeDocument/2006/relationships/image" Target="../media/image36.jpeg"/><Relationship Id="rId9" Type="http://schemas.microsoft.com/office/2007/relationships/hdphoto" Target="../media/hdphoto35.wdp"/><Relationship Id="rId10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4" Type="http://schemas.openxmlformats.org/officeDocument/2006/relationships/image" Target="../media/image40.png"/><Relationship Id="rId5" Type="http://schemas.microsoft.com/office/2007/relationships/hdphoto" Target="../media/hdphoto39.wdp"/><Relationship Id="rId6" Type="http://schemas.openxmlformats.org/officeDocument/2006/relationships/image" Target="../media/image41.png"/><Relationship Id="rId7" Type="http://schemas.microsoft.com/office/2007/relationships/hdphoto" Target="../media/hdphoto40.wdp"/><Relationship Id="rId8" Type="http://schemas.openxmlformats.org/officeDocument/2006/relationships/image" Target="../media/image42.png"/><Relationship Id="rId9" Type="http://schemas.microsoft.com/office/2007/relationships/hdphoto" Target="../media/hdphoto4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jpeg"/><Relationship Id="rId12" Type="http://schemas.microsoft.com/office/2007/relationships/hdphoto" Target="../media/hdphoto46.wdp"/><Relationship Id="rId13" Type="http://schemas.openxmlformats.org/officeDocument/2006/relationships/image" Target="../media/image49.jpeg"/><Relationship Id="rId14" Type="http://schemas.microsoft.com/office/2007/relationships/hdphoto" Target="../media/hdphoto47.wdp"/><Relationship Id="rId15" Type="http://schemas.openxmlformats.org/officeDocument/2006/relationships/image" Target="../media/image50.jpeg"/><Relationship Id="rId16" Type="http://schemas.microsoft.com/office/2007/relationships/hdphoto" Target="../media/hdphoto48.wdp"/><Relationship Id="rId17" Type="http://schemas.openxmlformats.org/officeDocument/2006/relationships/image" Target="../media/image51.jpeg"/><Relationship Id="rId18" Type="http://schemas.microsoft.com/office/2007/relationships/hdphoto" Target="../media/hdphoto49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tiff"/><Relationship Id="rId3" Type="http://schemas.openxmlformats.org/officeDocument/2006/relationships/image" Target="../media/image44.jpeg"/><Relationship Id="rId4" Type="http://schemas.microsoft.com/office/2007/relationships/hdphoto" Target="../media/hdphoto42.wdp"/><Relationship Id="rId5" Type="http://schemas.openxmlformats.org/officeDocument/2006/relationships/image" Target="../media/image45.jpeg"/><Relationship Id="rId6" Type="http://schemas.microsoft.com/office/2007/relationships/hdphoto" Target="../media/hdphoto43.wdp"/><Relationship Id="rId7" Type="http://schemas.openxmlformats.org/officeDocument/2006/relationships/image" Target="../media/image46.jpeg"/><Relationship Id="rId8" Type="http://schemas.microsoft.com/office/2007/relationships/hdphoto" Target="../media/hdphoto44.wdp"/><Relationship Id="rId9" Type="http://schemas.openxmlformats.org/officeDocument/2006/relationships/image" Target="../media/image47.jpeg"/><Relationship Id="rId10" Type="http://schemas.microsoft.com/office/2007/relationships/hdphoto" Target="../media/hdphoto45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n2.JP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saturation sat="86000"/>
                    </a14:imgEffect>
                    <a14:imgEffect>
                      <a14:brightnessContrast bright="24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57" t="35502" r="9566" b="8842"/>
          <a:stretch/>
        </p:blipFill>
        <p:spPr>
          <a:xfrm>
            <a:off x="664630" y="254001"/>
            <a:ext cx="1926167" cy="1371600"/>
          </a:xfrm>
          <a:prstGeom prst="rect">
            <a:avLst/>
          </a:prstGeom>
        </p:spPr>
      </p:pic>
      <p:pic>
        <p:nvPicPr>
          <p:cNvPr id="64" name="Picture 63" descr="icv.JPG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21" t="44727" r="9844" b="1"/>
          <a:stretch/>
        </p:blipFill>
        <p:spPr>
          <a:xfrm>
            <a:off x="2662238" y="1706034"/>
            <a:ext cx="1921933" cy="1367561"/>
          </a:xfrm>
          <a:prstGeom prst="rect">
            <a:avLst/>
          </a:prstGeom>
        </p:spPr>
      </p:pic>
      <p:pic>
        <p:nvPicPr>
          <p:cNvPr id="4" name="Picture 3" descr="06164607.JPG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48" t="5182" r="10801" b="27815"/>
          <a:stretch/>
        </p:blipFill>
        <p:spPr>
          <a:xfrm>
            <a:off x="2646363" y="7649634"/>
            <a:ext cx="1926167" cy="1371600"/>
          </a:xfrm>
          <a:prstGeom prst="rect">
            <a:avLst/>
          </a:prstGeom>
        </p:spPr>
      </p:pic>
      <p:pic>
        <p:nvPicPr>
          <p:cNvPr id="5" name="Picture 4" descr="06160651.JPG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0"/>
                    </a14:imgEffect>
                    <a14:imgEffect>
                      <a14:brightnessContrast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403" t="-414" r="22795" b="33478"/>
          <a:stretch/>
        </p:blipFill>
        <p:spPr>
          <a:xfrm>
            <a:off x="673099" y="6196858"/>
            <a:ext cx="1921934" cy="1370226"/>
          </a:xfrm>
          <a:prstGeom prst="rect">
            <a:avLst/>
          </a:prstGeom>
        </p:spPr>
      </p:pic>
      <p:pic>
        <p:nvPicPr>
          <p:cNvPr id="6" name="Picture 5" descr="06172616.JPG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95000"/>
                    </a14:imgEffect>
                    <a14:imgEffect>
                      <a14:saturation sat="173000"/>
                    </a14:imgEffect>
                    <a14:imgEffect>
                      <a14:brightnessContrast bright="-4000" contras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055" b="32992"/>
          <a:stretch/>
        </p:blipFill>
        <p:spPr>
          <a:xfrm>
            <a:off x="669039" y="7649527"/>
            <a:ext cx="1925994" cy="1371707"/>
          </a:xfrm>
          <a:prstGeom prst="rect">
            <a:avLst/>
          </a:prstGeom>
        </p:spPr>
      </p:pic>
      <p:pic>
        <p:nvPicPr>
          <p:cNvPr id="7" name="Picture 6" descr="28121154.JPG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0"/>
                    </a14:imgEffect>
                    <a14:imgEffect>
                      <a14:brightnessContrast bright="20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26" t="15244" r="28872" b="17753"/>
          <a:stretch/>
        </p:blipFill>
        <p:spPr>
          <a:xfrm>
            <a:off x="2658536" y="6197599"/>
            <a:ext cx="1921934" cy="1371601"/>
          </a:xfrm>
          <a:prstGeom prst="rect">
            <a:avLst/>
          </a:prstGeom>
        </p:spPr>
      </p:pic>
      <p:pic>
        <p:nvPicPr>
          <p:cNvPr id="8" name="Picture 7" descr="h2.JPG"/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100000"/>
                    </a14:imgEffect>
                    <a14:imgEffect>
                      <a14:saturation sat="78000"/>
                    </a14:imgEffect>
                    <a14:imgEffect>
                      <a14:brightnessContrast bright="11000" contras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183" t="9553" b="34968"/>
          <a:stretch/>
        </p:blipFill>
        <p:spPr>
          <a:xfrm>
            <a:off x="2667000" y="258234"/>
            <a:ext cx="1927232" cy="1369483"/>
          </a:xfrm>
          <a:prstGeom prst="rect">
            <a:avLst/>
          </a:prstGeom>
        </p:spPr>
      </p:pic>
      <p:pic>
        <p:nvPicPr>
          <p:cNvPr id="10" name="Picture 9" descr="25a.JPG"/>
          <p:cNvPicPr>
            <a:picLocks noChangeAspect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harpenSoften amount="100000"/>
                    </a14:imgEffect>
                    <a14:imgEffect>
                      <a14:saturation sat="92000"/>
                    </a14:imgEffect>
                    <a14:imgEffect>
                      <a14:brightnessContrast bright="39000" contrast="-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76" t="-1" r="-418" b="44647"/>
          <a:stretch/>
        </p:blipFill>
        <p:spPr>
          <a:xfrm>
            <a:off x="673100" y="1704975"/>
            <a:ext cx="1924050" cy="1368425"/>
          </a:xfrm>
          <a:prstGeom prst="rect">
            <a:avLst/>
          </a:prstGeom>
        </p:spPr>
      </p:pic>
      <p:pic>
        <p:nvPicPr>
          <p:cNvPr id="14" name="Picture 13" descr="10162339.JPG"/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100000"/>
                    </a14:imgEffect>
                    <a14:imgEffect>
                      <a14:saturation sat="200000"/>
                    </a14:imgEffect>
                    <a14:imgEffect>
                      <a14:brightnessContrast bright="24000" contras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53" b="53666"/>
          <a:stretch/>
        </p:blipFill>
        <p:spPr>
          <a:xfrm>
            <a:off x="2656417" y="3223052"/>
            <a:ext cx="1921960" cy="1370116"/>
          </a:xfrm>
          <a:prstGeom prst="rect">
            <a:avLst/>
          </a:prstGeom>
        </p:spPr>
      </p:pic>
      <p:pic>
        <p:nvPicPr>
          <p:cNvPr id="15" name="Picture 14" descr="n2.JPG"/>
          <p:cNvPicPr>
            <a:picLocks noChangeAspect="1"/>
          </p:cNvPicPr>
          <p:nvPr/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100000"/>
                    </a14:imgEffect>
                    <a14:imgEffect>
                      <a14:brightnessContrast brigh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76" t="11053" r="44673" b="46206"/>
          <a:stretch/>
        </p:blipFill>
        <p:spPr>
          <a:xfrm>
            <a:off x="664633" y="3214176"/>
            <a:ext cx="1926167" cy="1370523"/>
          </a:xfrm>
          <a:prstGeom prst="rect">
            <a:avLst/>
          </a:prstGeom>
        </p:spPr>
      </p:pic>
      <p:pic>
        <p:nvPicPr>
          <p:cNvPr id="16" name="Picture 15" descr="25a.JPG"/>
          <p:cNvPicPr>
            <a:picLocks noChangeAspect="1"/>
          </p:cNvPicPr>
          <p:nvPr/>
        </p:nvPicPr>
        <p:blipFill rotWithShape="1"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harpenSoften amount="100000"/>
                    </a14:imgEffect>
                    <a14:imgEffect>
                      <a14:saturation sat="235000"/>
                    </a14:imgEffect>
                    <a14:imgEffect>
                      <a14:brightnessContrast bright="27000" contras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01" r="27482" b="57431"/>
          <a:stretch/>
        </p:blipFill>
        <p:spPr>
          <a:xfrm>
            <a:off x="673100" y="4680716"/>
            <a:ext cx="1915428" cy="1364484"/>
          </a:xfrm>
          <a:prstGeom prst="rect">
            <a:avLst/>
          </a:prstGeom>
        </p:spPr>
      </p:pic>
      <p:pic>
        <p:nvPicPr>
          <p:cNvPr id="17" name="Picture 16" descr="992-2.JPG"/>
          <p:cNvPicPr>
            <a:picLocks noChangeAspect="1"/>
          </p:cNvPicPr>
          <p:nvPr/>
        </p:nvPicPr>
        <p:blipFill rotWithShape="1"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harpenSoften amount="100000"/>
                    </a14:imgEffect>
                    <a14:imgEffect>
                      <a14:saturation sat="108000"/>
                    </a14:imgEffect>
                    <a14:imgEffect>
                      <a14:brightnessContrast bright="33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619" t="3502" r="9508" b="53188"/>
          <a:stretch/>
        </p:blipFill>
        <p:spPr>
          <a:xfrm>
            <a:off x="2659063" y="4678602"/>
            <a:ext cx="1924250" cy="13687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79961" y="237202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                                              B</a:t>
            </a:r>
          </a:p>
          <a:p>
            <a:endParaRPr lang="en-US" sz="1200" b="1" dirty="0" smtClean="0">
              <a:latin typeface="Arial"/>
              <a:cs typeface="Arial"/>
            </a:endParaRPr>
          </a:p>
          <a:p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6591" y="1662547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C                                              D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2358" y="3180311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E                                              F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7454" y="4634490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G                                             H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2550" y="6164870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I                                               J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646" y="7635982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K                                              L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3024525" y="4313002"/>
            <a:ext cx="6964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Liver                                                             Kidney                                                          Spleen                     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</a:t>
            </a:r>
            <a:endParaRPr lang="en-US" dirty="0"/>
          </a:p>
        </p:txBody>
      </p:sp>
      <p:grpSp>
        <p:nvGrpSpPr>
          <p:cNvPr id="86" name="Group 85"/>
          <p:cNvGrpSpPr/>
          <p:nvPr/>
        </p:nvGrpSpPr>
        <p:grpSpPr>
          <a:xfrm>
            <a:off x="2150683" y="2837394"/>
            <a:ext cx="2468786" cy="204288"/>
            <a:chOff x="2154916" y="2837394"/>
            <a:chExt cx="2468786" cy="204288"/>
          </a:xfrm>
        </p:grpSpPr>
        <p:grpSp>
          <p:nvGrpSpPr>
            <p:cNvPr id="75" name="Group 74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65" name="Straight Connector 64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4195380" y="2841627"/>
              <a:ext cx="428322" cy="200055"/>
              <a:chOff x="4910661" y="3197228"/>
              <a:chExt cx="428322" cy="200055"/>
            </a:xfrm>
          </p:grpSpPr>
          <p:cxnSp>
            <p:nvCxnSpPr>
              <p:cNvPr id="77" name="Straight Connector 76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2159146" y="4395260"/>
            <a:ext cx="2468786" cy="204288"/>
            <a:chOff x="2154916" y="2837394"/>
            <a:chExt cx="2468786" cy="204288"/>
          </a:xfrm>
        </p:grpSpPr>
        <p:grpSp>
          <p:nvGrpSpPr>
            <p:cNvPr id="88" name="Group 87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4195380" y="2841627"/>
              <a:ext cx="428322" cy="200055"/>
              <a:chOff x="4910661" y="3197228"/>
              <a:chExt cx="428322" cy="200055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grpSp>
        <p:nvGrpSpPr>
          <p:cNvPr id="94" name="Group 93"/>
          <p:cNvGrpSpPr/>
          <p:nvPr/>
        </p:nvGrpSpPr>
        <p:grpSpPr>
          <a:xfrm>
            <a:off x="2163380" y="1431927"/>
            <a:ext cx="2468786" cy="204288"/>
            <a:chOff x="2154916" y="2837394"/>
            <a:chExt cx="2468786" cy="204288"/>
          </a:xfrm>
        </p:grpSpPr>
        <p:grpSp>
          <p:nvGrpSpPr>
            <p:cNvPr id="95" name="Group 94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96" name="Group 95"/>
            <p:cNvGrpSpPr/>
            <p:nvPr/>
          </p:nvGrpSpPr>
          <p:grpSpPr>
            <a:xfrm>
              <a:off x="4195380" y="2841627"/>
              <a:ext cx="428322" cy="200055"/>
              <a:chOff x="4910661" y="3197228"/>
              <a:chExt cx="428322" cy="200055"/>
            </a:xfrm>
          </p:grpSpPr>
          <p:cxnSp>
            <p:nvCxnSpPr>
              <p:cNvPr id="97" name="Straight Connector 96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2154908" y="7379760"/>
            <a:ext cx="2468786" cy="204288"/>
            <a:chOff x="2154916" y="2837394"/>
            <a:chExt cx="2468786" cy="204288"/>
          </a:xfrm>
        </p:grpSpPr>
        <p:grpSp>
          <p:nvGrpSpPr>
            <p:cNvPr id="102" name="Group 101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TextBox 106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4195380" y="2841627"/>
              <a:ext cx="428322" cy="200055"/>
              <a:chOff x="4910661" y="3197228"/>
              <a:chExt cx="428322" cy="200055"/>
            </a:xfrm>
          </p:grpSpPr>
          <p:cxnSp>
            <p:nvCxnSpPr>
              <p:cNvPr id="104" name="Straight Connector 103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grpSp>
        <p:nvGrpSpPr>
          <p:cNvPr id="108" name="Group 107"/>
          <p:cNvGrpSpPr/>
          <p:nvPr/>
        </p:nvGrpSpPr>
        <p:grpSpPr>
          <a:xfrm>
            <a:off x="2167609" y="5843060"/>
            <a:ext cx="2455962" cy="204288"/>
            <a:chOff x="2154916" y="2837394"/>
            <a:chExt cx="2455962" cy="204288"/>
          </a:xfrm>
        </p:grpSpPr>
        <p:grpSp>
          <p:nvGrpSpPr>
            <p:cNvPr id="109" name="Group 108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4195380" y="2841627"/>
              <a:ext cx="415498" cy="200055"/>
              <a:chOff x="4910661" y="3197228"/>
              <a:chExt cx="415498" cy="200055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111"/>
              <p:cNvSpPr txBox="1"/>
              <p:nvPr/>
            </p:nvSpPr>
            <p:spPr>
              <a:xfrm>
                <a:off x="4910661" y="3197228"/>
                <a:ext cx="41549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>
                    <a:latin typeface="Symbol" charset="2"/>
                    <a:cs typeface="Symbol" charset="2"/>
                  </a:rPr>
                  <a:t>25m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2154905" y="8827562"/>
            <a:ext cx="2468786" cy="204288"/>
            <a:chOff x="2154916" y="2837394"/>
            <a:chExt cx="2468786" cy="204288"/>
          </a:xfrm>
        </p:grpSpPr>
        <p:grpSp>
          <p:nvGrpSpPr>
            <p:cNvPr id="116" name="Group 115"/>
            <p:cNvGrpSpPr/>
            <p:nvPr/>
          </p:nvGrpSpPr>
          <p:grpSpPr>
            <a:xfrm>
              <a:off x="2154916" y="2837394"/>
              <a:ext cx="428322" cy="200055"/>
              <a:chOff x="4910661" y="3197228"/>
              <a:chExt cx="428322" cy="200055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4195380" y="2841627"/>
              <a:ext cx="428322" cy="200055"/>
              <a:chOff x="4910661" y="3197228"/>
              <a:chExt cx="428322" cy="200055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 flipV="1">
                <a:off x="4994270" y="3362324"/>
                <a:ext cx="273303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4910661" y="3197228"/>
                <a:ext cx="42832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/>
                  <a:t>25 </a:t>
                </a:r>
                <a:r>
                  <a:rPr lang="en-US" sz="7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700" b="1" dirty="0" smtClean="0"/>
                  <a:t>m</a:t>
                </a:r>
                <a:endParaRPr lang="en-US" sz="700" b="1" dirty="0"/>
              </a:p>
            </p:txBody>
          </p:sp>
        </p:grpSp>
      </p:grpSp>
      <p:sp>
        <p:nvSpPr>
          <p:cNvPr id="18" name="Notched Right Arrow 17"/>
          <p:cNvSpPr/>
          <p:nvPr/>
        </p:nvSpPr>
        <p:spPr>
          <a:xfrm rot="9889419">
            <a:off x="4388630" y="572579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0" name="Notched Right Arrow 69"/>
          <p:cNvSpPr/>
          <p:nvPr/>
        </p:nvSpPr>
        <p:spPr>
          <a:xfrm rot="7389596">
            <a:off x="3773734" y="891134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1" name="Notched Right Arrow 70"/>
          <p:cNvSpPr>
            <a:spLocks/>
          </p:cNvSpPr>
          <p:nvPr/>
        </p:nvSpPr>
        <p:spPr>
          <a:xfrm rot="9889419">
            <a:off x="4254222" y="1275311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72" name="Notched Right Arrow 71"/>
          <p:cNvSpPr/>
          <p:nvPr/>
        </p:nvSpPr>
        <p:spPr>
          <a:xfrm rot="9889419">
            <a:off x="4222470" y="7195630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4" name="Notched Right Arrow 73"/>
          <p:cNvSpPr/>
          <p:nvPr/>
        </p:nvSpPr>
        <p:spPr>
          <a:xfrm rot="9889419">
            <a:off x="3762098" y="6325682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9" name="Notched Right Arrow 78"/>
          <p:cNvSpPr/>
          <p:nvPr/>
        </p:nvSpPr>
        <p:spPr>
          <a:xfrm rot="9889419">
            <a:off x="4004456" y="3461830"/>
            <a:ext cx="107950" cy="64007"/>
          </a:xfrm>
          <a:prstGeom prst="notchedRightArrow">
            <a:avLst/>
          </a:prstGeom>
          <a:solidFill>
            <a:schemeClr val="tx1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0" name="Notched Right Arrow 79"/>
          <p:cNvSpPr/>
          <p:nvPr/>
        </p:nvSpPr>
        <p:spPr>
          <a:xfrm rot="9889419">
            <a:off x="3272086" y="7158589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1" name="Notched Right Arrow 80"/>
          <p:cNvSpPr/>
          <p:nvPr/>
        </p:nvSpPr>
        <p:spPr>
          <a:xfrm rot="9889419">
            <a:off x="4328305" y="4201605"/>
            <a:ext cx="107950" cy="64007"/>
          </a:xfrm>
          <a:prstGeom prst="notchedRightArrow">
            <a:avLst/>
          </a:prstGeom>
          <a:solidFill>
            <a:schemeClr val="tx1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2" name="Notched Right Arrow 81"/>
          <p:cNvSpPr/>
          <p:nvPr/>
        </p:nvSpPr>
        <p:spPr>
          <a:xfrm rot="9889419">
            <a:off x="3267856" y="3874581"/>
            <a:ext cx="107950" cy="64007"/>
          </a:xfrm>
          <a:prstGeom prst="notchedRightArrow">
            <a:avLst/>
          </a:prstGeom>
          <a:solidFill>
            <a:srgbClr val="000000"/>
          </a:solidFill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99567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6200000">
            <a:off x="-273398" y="1541845"/>
            <a:ext cx="21245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Marbles Buried In 30 Min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29608" y="671334"/>
            <a:ext cx="2749978" cy="2253754"/>
            <a:chOff x="801661" y="991664"/>
            <a:chExt cx="3211540" cy="2375611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90846924"/>
                </p:ext>
              </p:extLst>
            </p:nvPr>
          </p:nvGraphicFramePr>
          <p:xfrm>
            <a:off x="801661" y="991664"/>
            <a:ext cx="3211539" cy="2362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3406048" y="1867079"/>
              <a:ext cx="288323" cy="421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rial"/>
                  <a:cs typeface="Arial"/>
                </a:rPr>
                <a:t>*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0754" y="2972116"/>
              <a:ext cx="2462601" cy="3951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en-US" sz="1100" b="1" dirty="0" smtClean="0">
                  <a:latin typeface="Arial"/>
                  <a:cs typeface="Arial"/>
                </a:rPr>
                <a:t>Wild Type    MPS IIIA         G1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1385880" y="3077174"/>
              <a:ext cx="2627321" cy="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08642" y="2250429"/>
              <a:ext cx="0" cy="521015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692234" y="1406480"/>
              <a:ext cx="0" cy="58742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575610" y="2129226"/>
              <a:ext cx="0" cy="642218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6038494" y="25400"/>
            <a:ext cx="79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10</a:t>
            </a:r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6258865"/>
              </p:ext>
            </p:extLst>
          </p:nvPr>
        </p:nvGraphicFramePr>
        <p:xfrm>
          <a:off x="648157" y="3877421"/>
          <a:ext cx="4879589" cy="3004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5555" y="550333"/>
            <a:ext cx="41558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A.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B.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591868" y="4209805"/>
            <a:ext cx="1733720" cy="0"/>
          </a:xfrm>
          <a:prstGeom prst="line">
            <a:avLst/>
          </a:prstGeom>
          <a:ln w="1905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07463" y="3932806"/>
            <a:ext cx="2097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Learning                 Testing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325588" y="4209805"/>
            <a:ext cx="848479" cy="0"/>
          </a:xfrm>
          <a:prstGeom prst="line">
            <a:avLst/>
          </a:prstGeom>
          <a:ln w="28575" cmpd="sng">
            <a:solidFill>
              <a:srgbClr val="0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2441" y="4769888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334934" y="4402667"/>
            <a:ext cx="0" cy="110063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270922" y="4404129"/>
            <a:ext cx="57998" cy="694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279389" y="5500660"/>
            <a:ext cx="57998" cy="522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63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8770" y="380998"/>
            <a:ext cx="2241550" cy="283634"/>
          </a:xfrm>
        </p:spPr>
        <p:txBody>
          <a:bodyPr>
            <a:norm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Tissue Vacuolization Scoring</a:t>
            </a:r>
            <a:endParaRPr lang="en-US" sz="1100" b="1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9730817"/>
              </p:ext>
            </p:extLst>
          </p:nvPr>
        </p:nvGraphicFramePr>
        <p:xfrm>
          <a:off x="984250" y="670560"/>
          <a:ext cx="4832350" cy="108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658"/>
                <a:gridCol w="1040910"/>
                <a:gridCol w="1047143"/>
                <a:gridCol w="966114"/>
                <a:gridCol w="1011525"/>
              </a:tblGrid>
              <a:tr h="273050">
                <a:tc>
                  <a:txBody>
                    <a:bodyPr/>
                    <a:lstStyle/>
                    <a:p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Wild Type</a:t>
                      </a:r>
                      <a:r>
                        <a:rPr lang="en-US" sz="110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Untreated</a:t>
                      </a:r>
                      <a:r>
                        <a:rPr lang="en-US" sz="110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Group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1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Group 2</a:t>
                      </a:r>
                      <a:endParaRPr lang="en-US" sz="11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448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/>
                          <a:cs typeface="Arial"/>
                        </a:rPr>
                        <a:t>Spleen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4.56+/-0.53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1.67+/-0.50*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1.89+/-0.33*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/>
                          <a:cs typeface="Arial"/>
                        </a:rPr>
                        <a:t>Kidney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3.78+/-0.44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1.33+/-0.50*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2.11+/-0.33*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latin typeface="Arial"/>
                          <a:cs typeface="Arial"/>
                        </a:rPr>
                        <a:t>Liver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4.67+/-0.50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1.11+/-0.33*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Arial"/>
                          <a:cs typeface="Arial"/>
                        </a:rPr>
                        <a:t>1.67+/-0.44*</a:t>
                      </a:r>
                      <a:endParaRPr lang="en-US" sz="11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339822" y="0"/>
            <a:ext cx="51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457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0042362"/>
              </p:ext>
            </p:extLst>
          </p:nvPr>
        </p:nvGraphicFramePr>
        <p:xfrm>
          <a:off x="956734" y="397933"/>
          <a:ext cx="4851400" cy="284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198424" y="1658293"/>
            <a:ext cx="14542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Symbol" charset="2"/>
                <a:cs typeface="Symbol" charset="2"/>
              </a:rPr>
              <a:t>m</a:t>
            </a:r>
            <a:r>
              <a:rPr lang="en-US" sz="1100" b="1" dirty="0" smtClean="0">
                <a:latin typeface="Arial"/>
                <a:cs typeface="Arial"/>
              </a:rPr>
              <a:t>g GAG/mg Tissue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3069" y="3077633"/>
            <a:ext cx="42730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WT Un  G1  G2               WT Un  G1 G2               WT  Un G1  G2</a:t>
            </a:r>
          </a:p>
          <a:p>
            <a:r>
              <a:rPr lang="en-US" sz="1100" b="1" dirty="0">
                <a:latin typeface="Arial"/>
                <a:cs typeface="Arial"/>
              </a:rPr>
              <a:t> </a:t>
            </a:r>
            <a:r>
              <a:rPr lang="en-US" sz="1100" b="1" dirty="0" smtClean="0">
                <a:latin typeface="Arial"/>
                <a:cs typeface="Arial"/>
              </a:rPr>
              <a:t>       Liver                              Kidney                            Spleen 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43699" y="2746066"/>
            <a:ext cx="0" cy="192534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76166" y="2784166"/>
            <a:ext cx="0" cy="18339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95933" y="2784167"/>
            <a:ext cx="0" cy="174245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01932" y="1031562"/>
            <a:ext cx="0" cy="439414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484166" y="980764"/>
            <a:ext cx="0" cy="31140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955932" y="891863"/>
            <a:ext cx="0" cy="31140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14166" y="815660"/>
            <a:ext cx="0" cy="40283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230166" y="802952"/>
            <a:ext cx="0" cy="475982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733933" y="942654"/>
            <a:ext cx="0" cy="37540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8400" y="1222052"/>
            <a:ext cx="0" cy="402835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62167" y="2149151"/>
            <a:ext cx="0" cy="37540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008167" y="2377749"/>
            <a:ext cx="0" cy="33882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68927" y="2128378"/>
            <a:ext cx="24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*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22927" y="1912478"/>
            <a:ext cx="246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*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9822" y="0"/>
            <a:ext cx="51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S.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323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Box 150"/>
          <p:cNvSpPr txBox="1"/>
          <p:nvPr/>
        </p:nvSpPr>
        <p:spPr>
          <a:xfrm>
            <a:off x="587889" y="2092418"/>
            <a:ext cx="64633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16  24  32      16  24 32       16  24 32  32* ICV                      16  24 32       16  24 32       16  24 32 32*  ICV</a:t>
            </a:r>
          </a:p>
          <a:p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Wild Type      MPS IIIA</a:t>
            </a:r>
            <a:endParaRPr lang="en-US" sz="900" b="1" dirty="0">
              <a:latin typeface="Arial"/>
              <a:cs typeface="Arial"/>
            </a:endParaRPr>
          </a:p>
          <a:p>
            <a:r>
              <a:rPr lang="en-US" sz="900" b="1" dirty="0">
                <a:latin typeface="Arial"/>
                <a:cs typeface="Arial"/>
              </a:rPr>
              <a:t>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3636065" y="2230999"/>
            <a:ext cx="2474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Wild Type       MPS IIIA            G1     G2</a:t>
            </a:r>
          </a:p>
          <a:p>
            <a:pPr algn="ctr"/>
            <a:r>
              <a:rPr lang="en-US" sz="900" b="1" dirty="0" smtClean="0">
                <a:latin typeface="Arial"/>
                <a:cs typeface="Arial"/>
              </a:rPr>
              <a:t>                                             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 flipH="1">
            <a:off x="-135523" y="1276530"/>
            <a:ext cx="852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Symbol" charset="2"/>
                <a:cs typeface="Symbol" charset="2"/>
              </a:rPr>
              <a:t>(</a:t>
            </a:r>
            <a:r>
              <a:rPr lang="en-US" sz="1200" dirty="0" err="1" smtClean="0">
                <a:latin typeface="Arial"/>
                <a:cs typeface="Arial"/>
              </a:rPr>
              <a:t>pg</a:t>
            </a:r>
            <a:r>
              <a:rPr lang="en-US" sz="1200" dirty="0" smtClean="0">
                <a:latin typeface="Arial"/>
                <a:cs typeface="Arial"/>
              </a:rPr>
              <a:t>/ml)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3204290" y="2745932"/>
            <a:ext cx="2588645" cy="1692213"/>
            <a:chOff x="253626" y="349212"/>
            <a:chExt cx="2534024" cy="1665627"/>
          </a:xfrm>
        </p:grpSpPr>
        <p:graphicFrame>
          <p:nvGraphicFramePr>
            <p:cNvPr id="10" name="Chart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54514521"/>
                </p:ext>
              </p:extLst>
            </p:nvPr>
          </p:nvGraphicFramePr>
          <p:xfrm>
            <a:off x="363114" y="349212"/>
            <a:ext cx="2424536" cy="16656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74" name="Group 73"/>
            <p:cNvGrpSpPr/>
            <p:nvPr/>
          </p:nvGrpSpPr>
          <p:grpSpPr>
            <a:xfrm>
              <a:off x="253626" y="521094"/>
              <a:ext cx="2465426" cy="1255182"/>
              <a:chOff x="253626" y="521094"/>
              <a:chExt cx="2465426" cy="1255182"/>
            </a:xfrm>
          </p:grpSpPr>
          <p:sp>
            <p:nvSpPr>
              <p:cNvPr id="5" name="TextBox 4"/>
              <p:cNvSpPr txBox="1"/>
              <p:nvPr/>
            </p:nvSpPr>
            <p:spPr>
              <a:xfrm rot="16200000" flipH="1">
                <a:off x="-37070" y="1022926"/>
                <a:ext cx="852545" cy="271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Symbol" charset="2"/>
                    <a:cs typeface="Symbol" charset="2"/>
                  </a:rPr>
                  <a:t>(</a:t>
                </a:r>
                <a:r>
                  <a:rPr lang="en-US" sz="1200" dirty="0" err="1" smtClean="0">
                    <a:latin typeface="Arial"/>
                    <a:cs typeface="Arial"/>
                  </a:rPr>
                  <a:t>pg</a:t>
                </a:r>
                <a:r>
                  <a:rPr lang="en-US" sz="1200" dirty="0" smtClean="0">
                    <a:latin typeface="Arial"/>
                    <a:cs typeface="Arial"/>
                  </a:rPr>
                  <a:t>/ml)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flipH="1">
                <a:off x="773254" y="521094"/>
                <a:ext cx="910432" cy="272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IL-1</a:t>
                </a:r>
                <a:r>
                  <a:rPr lang="en-US" sz="1200" b="1" dirty="0" smtClean="0">
                    <a:latin typeface="Symbol" charset="2"/>
                    <a:cs typeface="Symbol" charset="2"/>
                  </a:rPr>
                  <a:t>a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2204139" y="1440453"/>
                <a:ext cx="0" cy="13610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372218" y="1198522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527625" y="919574"/>
                <a:ext cx="0" cy="18743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695784" y="740564"/>
                <a:ext cx="0" cy="15710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849884" y="1714837"/>
                <a:ext cx="0" cy="61439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186327" y="1634789"/>
                <a:ext cx="0" cy="61439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018106" y="1606086"/>
                <a:ext cx="0" cy="96436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868276" y="537762"/>
                <a:ext cx="0" cy="15710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407627" y="1441565"/>
                <a:ext cx="0" cy="168765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2463740" y="1253201"/>
                <a:ext cx="98399" cy="272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294623" y="1028566"/>
                <a:ext cx="98399" cy="272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130075" y="1265126"/>
                <a:ext cx="98399" cy="272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2695998" y="1373439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2542166" y="1435314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2620653" y="1217539"/>
                <a:ext cx="98399" cy="272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</p:grpSp>
      <p:grpSp>
        <p:nvGrpSpPr>
          <p:cNvPr id="73" name="Group 72"/>
          <p:cNvGrpSpPr>
            <a:grpSpLocks/>
          </p:cNvGrpSpPr>
          <p:nvPr/>
        </p:nvGrpSpPr>
        <p:grpSpPr>
          <a:xfrm>
            <a:off x="277057" y="576230"/>
            <a:ext cx="2499926" cy="1723071"/>
            <a:chOff x="3290566" y="2360494"/>
            <a:chExt cx="2397177" cy="1885982"/>
          </a:xfrm>
        </p:grpSpPr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8710104"/>
                </p:ext>
              </p:extLst>
            </p:nvPr>
          </p:nvGraphicFramePr>
          <p:xfrm>
            <a:off x="3290566" y="2360494"/>
            <a:ext cx="2397177" cy="188598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 flipH="1">
              <a:off x="3733365" y="2583876"/>
              <a:ext cx="910432" cy="303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G-CSF</a:t>
              </a:r>
              <a:endParaRPr lang="en-US" sz="1200" b="1" dirty="0">
                <a:latin typeface="Symbol" charset="2"/>
                <a:cs typeface="Symbol" charset="2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3949335" y="3841361"/>
              <a:ext cx="0" cy="80104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114829" y="3847342"/>
              <a:ext cx="0" cy="13843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784030" y="3944134"/>
              <a:ext cx="0" cy="96435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440407" y="3711239"/>
              <a:ext cx="0" cy="136103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609514" y="3335014"/>
              <a:ext cx="0" cy="222169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4777639" y="2663137"/>
              <a:ext cx="0" cy="44342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5442233" y="3166205"/>
              <a:ext cx="0" cy="161105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5271270" y="3519074"/>
              <a:ext cx="0" cy="136103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>
              <a:off x="5630992" y="3261209"/>
              <a:ext cx="0" cy="23343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194179" y="3322184"/>
              <a:ext cx="98399" cy="303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63076" y="2964644"/>
              <a:ext cx="98399" cy="303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551835" y="3068900"/>
              <a:ext cx="98399" cy="303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>
              <a:off x="5107336" y="3895994"/>
              <a:ext cx="0" cy="13843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153267" y="2739317"/>
            <a:ext cx="2584599" cy="1922227"/>
            <a:chOff x="217299" y="2413979"/>
            <a:chExt cx="2502449" cy="1940515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93106423"/>
                </p:ext>
              </p:extLst>
            </p:nvPr>
          </p:nvGraphicFramePr>
          <p:xfrm>
            <a:off x="1001854" y="3475761"/>
            <a:ext cx="1333774" cy="8787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7" name="Chart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54813151"/>
                </p:ext>
              </p:extLst>
            </p:nvPr>
          </p:nvGraphicFramePr>
          <p:xfrm>
            <a:off x="363114" y="2413979"/>
            <a:ext cx="2356634" cy="17057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14" name="Straight Connector 13"/>
            <p:cNvCxnSpPr/>
            <p:nvPr/>
          </p:nvCxnSpPr>
          <p:spPr>
            <a:xfrm>
              <a:off x="2147211" y="3717384"/>
              <a:ext cx="0" cy="13610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492782" y="3520658"/>
              <a:ext cx="0" cy="13610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661361" y="2941532"/>
              <a:ext cx="0" cy="264424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823430" y="2602295"/>
              <a:ext cx="0" cy="296313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318895" y="3413506"/>
              <a:ext cx="0" cy="189764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474400" y="3407029"/>
              <a:ext cx="0" cy="215428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flipH="1">
              <a:off x="766159" y="2597414"/>
              <a:ext cx="910432" cy="27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MCP-1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844115" y="3764534"/>
              <a:ext cx="0" cy="80104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168668" y="3697625"/>
              <a:ext cx="0" cy="13843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002931" y="3641263"/>
              <a:ext cx="0" cy="13843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 flipH="1">
              <a:off x="-74876" y="3121377"/>
              <a:ext cx="852545" cy="268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Symbol" charset="2"/>
                  <a:cs typeface="Symbol" charset="2"/>
                </a:rPr>
                <a:t>(</a:t>
              </a:r>
              <a:r>
                <a:rPr lang="en-US" sz="1200" dirty="0" err="1" smtClean="0">
                  <a:latin typeface="Arial"/>
                  <a:cs typeface="Arial"/>
                </a:rPr>
                <a:t>pg</a:t>
              </a:r>
              <a:r>
                <a:rPr lang="en-US" sz="1200" dirty="0" smtClean="0">
                  <a:latin typeface="Arial"/>
                  <a:cs typeface="Arial"/>
                </a:rPr>
                <a:t>/ml)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79150" y="3196211"/>
              <a:ext cx="98399" cy="27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073419" y="3544307"/>
              <a:ext cx="98399" cy="27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43646" y="3247134"/>
              <a:ext cx="98399" cy="27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89" name="Straight Connector 88"/>
            <p:cNvCxnSpPr/>
            <p:nvPr/>
          </p:nvCxnSpPr>
          <p:spPr>
            <a:xfrm>
              <a:off x="2658845" y="3381387"/>
              <a:ext cx="0" cy="215428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2399060" y="3228815"/>
              <a:ext cx="98399" cy="279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*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089474" y="614330"/>
            <a:ext cx="3714893" cy="1678367"/>
            <a:chOff x="2694686" y="2320258"/>
            <a:chExt cx="5275766" cy="1705798"/>
          </a:xfrm>
        </p:grpSpPr>
        <p:graphicFrame>
          <p:nvGraphicFramePr>
            <p:cNvPr id="53" name="Chart 5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38477062"/>
                </p:ext>
              </p:extLst>
            </p:nvPr>
          </p:nvGraphicFramePr>
          <p:xfrm>
            <a:off x="4535055" y="2320258"/>
            <a:ext cx="3435397" cy="17057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54" name="Group 53"/>
            <p:cNvGrpSpPr/>
            <p:nvPr/>
          </p:nvGrpSpPr>
          <p:grpSpPr>
            <a:xfrm>
              <a:off x="2694686" y="2461912"/>
              <a:ext cx="5194349" cy="1340936"/>
              <a:chOff x="2694686" y="2461912"/>
              <a:chExt cx="5194349" cy="1340936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7116689" y="3392724"/>
                <a:ext cx="0" cy="168765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 flipH="1">
                <a:off x="5010452" y="2478293"/>
                <a:ext cx="1326451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MIP-1</a:t>
                </a:r>
                <a:r>
                  <a:rPr lang="en-US" sz="1200" b="1" dirty="0" smtClean="0">
                    <a:latin typeface="Symbol" charset="2"/>
                    <a:cs typeface="Symbol" charset="2"/>
                  </a:rPr>
                  <a:t>a</a:t>
                </a:r>
                <a:endParaRPr lang="en-US" sz="1200" b="1" dirty="0">
                  <a:latin typeface="Symbol" charset="2"/>
                  <a:cs typeface="Symbol" charset="2"/>
                </a:endParaRP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5142466" y="3714470"/>
                <a:ext cx="0" cy="86326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632597" y="3670784"/>
                <a:ext cx="0" cy="86326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392712" y="3683613"/>
                <a:ext cx="0" cy="9176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6126200" y="3146329"/>
                <a:ext cx="0" cy="13610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6370162" y="2658048"/>
                <a:ext cx="0" cy="29709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6620409" y="2461912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7364428" y="3117297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7858162" y="3082286"/>
                <a:ext cx="0" cy="21542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 rot="16200000" flipH="1">
                <a:off x="4048979" y="2940811"/>
                <a:ext cx="852546" cy="3933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Symbol" charset="2"/>
                    <a:cs typeface="Symbol" charset="2"/>
                  </a:rPr>
                  <a:t>(</a:t>
                </a:r>
                <a:r>
                  <a:rPr lang="en-US" sz="1200" dirty="0" err="1" smtClean="0">
                    <a:latin typeface="Arial"/>
                    <a:cs typeface="Arial"/>
                  </a:rPr>
                  <a:t>pg</a:t>
                </a:r>
                <a:r>
                  <a:rPr lang="en-US" sz="1200" dirty="0" smtClean="0">
                    <a:latin typeface="Arial"/>
                    <a:cs typeface="Arial"/>
                  </a:rPr>
                  <a:t>/ml)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511349" y="2974294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243300" y="2918803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694686" y="3521322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727782" y="3129185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7008935" y="3224771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745673" y="2891614"/>
                <a:ext cx="143362" cy="281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*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76" name="Rectangle 75"/>
          <p:cNvSpPr/>
          <p:nvPr/>
        </p:nvSpPr>
        <p:spPr>
          <a:xfrm>
            <a:off x="2649803" y="1468068"/>
            <a:ext cx="114028" cy="657173"/>
          </a:xfrm>
          <a:prstGeom prst="rect">
            <a:avLst/>
          </a:prstGeom>
          <a:pattFill prst="ltVert">
            <a:fgClr>
              <a:schemeClr val="bg1"/>
            </a:fgClr>
            <a:bgClr>
              <a:schemeClr val="tx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5648682" y="3921438"/>
            <a:ext cx="104884" cy="350103"/>
          </a:xfrm>
          <a:prstGeom prst="rect">
            <a:avLst/>
          </a:prstGeom>
          <a:pattFill prst="ltVert">
            <a:fgClr>
              <a:schemeClr val="bg1"/>
            </a:fgClr>
            <a:bgClr>
              <a:schemeClr val="tx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5664759" y="1499425"/>
            <a:ext cx="114028" cy="625817"/>
          </a:xfrm>
          <a:prstGeom prst="rect">
            <a:avLst/>
          </a:prstGeom>
          <a:pattFill prst="ltVert">
            <a:fgClr>
              <a:schemeClr val="bg1"/>
            </a:fgClr>
            <a:bgClr>
              <a:schemeClr val="tx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2611791" y="3792220"/>
            <a:ext cx="123117" cy="476588"/>
          </a:xfrm>
          <a:prstGeom prst="rect">
            <a:avLst/>
          </a:prstGeom>
          <a:pattFill prst="ltVert">
            <a:fgClr>
              <a:schemeClr val="bg1"/>
            </a:fgClr>
            <a:bgClr>
              <a:schemeClr val="tx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598020" y="4187837"/>
            <a:ext cx="58794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900" dirty="0" smtClean="0">
                <a:latin typeface="Arial"/>
                <a:cs typeface="Arial"/>
              </a:rPr>
              <a:t>16  24  32      16  24 32      16  24 32  32* ICV                      16  24 32       16  24 32       16  24 32 32* ICV</a:t>
            </a:r>
          </a:p>
          <a:p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Wild Type      MPS IIIA </a:t>
            </a:r>
            <a:endParaRPr lang="en-US" sz="900" b="1" dirty="0">
              <a:latin typeface="Arial"/>
              <a:cs typeface="Arial"/>
            </a:endParaRPr>
          </a:p>
          <a:p>
            <a:r>
              <a:rPr lang="en-US" sz="900" b="1" dirty="0">
                <a:latin typeface="Arial"/>
                <a:cs typeface="Arial"/>
              </a:rPr>
              <a:t> 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700655" y="2128852"/>
            <a:ext cx="240021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724766" y="2125240"/>
            <a:ext cx="2299593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00655" y="4265189"/>
            <a:ext cx="2381889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720102" y="4271539"/>
            <a:ext cx="2386584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97195" y="4397827"/>
            <a:ext cx="684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smtClean="0">
                <a:latin typeface="Arial"/>
                <a:cs typeface="Arial"/>
              </a:rPr>
              <a:t>G1      G2 </a:t>
            </a:r>
          </a:p>
          <a:p>
            <a:pPr algn="ctr"/>
            <a:r>
              <a:rPr lang="en-US" sz="900" b="1" dirty="0" smtClean="0">
                <a:latin typeface="Arial"/>
                <a:cs typeface="Arial"/>
              </a:rPr>
              <a:t> 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64651" y="4379268"/>
            <a:ext cx="3011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Wild Type      MPS IIIA             G1    G2 </a:t>
            </a:r>
          </a:p>
          <a:p>
            <a:pPr algn="ctr"/>
            <a:r>
              <a:rPr lang="en-US" sz="900" b="1" dirty="0" smtClean="0">
                <a:latin typeface="Arial"/>
                <a:cs typeface="Arial"/>
              </a:rPr>
              <a:t>                  </a:t>
            </a:r>
            <a:r>
              <a:rPr lang="en-US" sz="900" b="1" dirty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     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2871495" y="1290252"/>
            <a:ext cx="118248" cy="838600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934514" y="2224157"/>
            <a:ext cx="9415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 smtClean="0">
                <a:latin typeface="Arial"/>
                <a:cs typeface="Arial"/>
              </a:rPr>
              <a:t>         G1     G2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5881182" y="1128194"/>
            <a:ext cx="118473" cy="1000658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2825785" y="3384583"/>
            <a:ext cx="118473" cy="874771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5881182" y="3261522"/>
            <a:ext cx="118473" cy="1010019"/>
          </a:xfrm>
          <a:prstGeom prst="rect">
            <a:avLst/>
          </a:prstGeom>
          <a:pattFill prst="dashVert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94267" y="5647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1" name="TextBox 160"/>
          <p:cNvSpPr txBox="1"/>
          <p:nvPr/>
        </p:nvSpPr>
        <p:spPr>
          <a:xfrm>
            <a:off x="23749943" y="18440400"/>
            <a:ext cx="7514026" cy="3070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940"/>
              </a:lnSpc>
            </a:pPr>
            <a:r>
              <a:rPr lang="en-US" sz="1200" b="1" dirty="0" smtClean="0">
                <a:latin typeface="Arial"/>
                <a:cs typeface="Arial"/>
              </a:rPr>
              <a:t>Plasma Pro-inflammatory cytokines</a:t>
            </a:r>
            <a:r>
              <a:rPr lang="en-US" sz="1200" dirty="0">
                <a:latin typeface="Arial"/>
                <a:cs typeface="Arial"/>
              </a:rPr>
              <a:t>: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I</a:t>
            </a:r>
            <a:r>
              <a:rPr lang="en-US" sz="1200" dirty="0" smtClean="0">
                <a:latin typeface="Arial"/>
                <a:cs typeface="Arial"/>
              </a:rPr>
              <a:t>nterleukin 1-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 and </a:t>
            </a:r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 (IL-1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 and </a:t>
            </a:r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, macrophage </a:t>
            </a:r>
            <a:r>
              <a:rPr lang="en-US" sz="1200" dirty="0" err="1" smtClean="0">
                <a:latin typeface="Arial"/>
                <a:cs typeface="Arial"/>
              </a:rPr>
              <a:t>chemoattractant</a:t>
            </a:r>
            <a:r>
              <a:rPr lang="en-US" sz="1200" dirty="0" smtClean="0">
                <a:latin typeface="Arial"/>
                <a:cs typeface="Arial"/>
              </a:rPr>
              <a:t> protein-1 (MCP-1), macrophage inflammatory protein-1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 (MIP-1</a:t>
            </a:r>
            <a:r>
              <a:rPr lang="en-US" sz="1200" dirty="0" smtClean="0">
                <a:latin typeface="Symbol" charset="2"/>
                <a:cs typeface="Symbol" charset="2"/>
              </a:rPr>
              <a:t>a</a:t>
            </a:r>
            <a:r>
              <a:rPr lang="en-US" sz="1200" dirty="0" smtClean="0">
                <a:latin typeface="Arial"/>
                <a:cs typeface="Arial"/>
              </a:rPr>
              <a:t>) and granulocyte </a:t>
            </a:r>
            <a:r>
              <a:rPr lang="en-US" sz="1200" dirty="0">
                <a:latin typeface="Arial"/>
                <a:cs typeface="Arial"/>
              </a:rPr>
              <a:t>colony stimulating </a:t>
            </a:r>
            <a:r>
              <a:rPr lang="en-US" sz="1200" dirty="0" smtClean="0">
                <a:latin typeface="Arial"/>
                <a:cs typeface="Arial"/>
              </a:rPr>
              <a:t>factor (G-CSF) were measured in the plasma of wild type, untreated and PPS-treated MPS IIIA mice at various intervals post-treatment. MPS IIIA mice were treated weekly with 25 mg/kg of PPS SQ beginning at 1 week of age for 32 weeks. PPS significantly reduced all inflammatory cytokines in the MPS IIIA mice.</a:t>
            </a:r>
          </a:p>
          <a:p>
            <a:pPr algn="just">
              <a:lnSpc>
                <a:spcPts val="3940"/>
              </a:lnSpc>
            </a:pPr>
            <a:r>
              <a:rPr lang="en-US" sz="1200" dirty="0" smtClean="0">
                <a:latin typeface="Arial"/>
                <a:cs typeface="Arial"/>
              </a:rPr>
              <a:t> N = 10 animal/group. * </a:t>
            </a:r>
            <a:r>
              <a:rPr lang="en-US" sz="1200" i="1" dirty="0" smtClean="0">
                <a:latin typeface="Arial"/>
                <a:cs typeface="Arial"/>
              </a:rPr>
              <a:t>P</a:t>
            </a:r>
            <a:r>
              <a:rPr lang="en-US" sz="1200" dirty="0" smtClean="0">
                <a:latin typeface="Arial"/>
                <a:cs typeface="Arial"/>
              </a:rPr>
              <a:t> &lt; 0.01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2100116" y="2286347"/>
            <a:ext cx="501768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138916" y="2286347"/>
            <a:ext cx="501768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2079320" y="4429039"/>
            <a:ext cx="501768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21186" y="4429039"/>
            <a:ext cx="501768" cy="0"/>
          </a:xfrm>
          <a:prstGeom prst="line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178194" y="86278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2</a:t>
            </a:r>
            <a:endParaRPr lang="en-US" dirty="0"/>
          </a:p>
        </p:txBody>
      </p:sp>
      <p:cxnSp>
        <p:nvCxnSpPr>
          <p:cNvPr id="106" name="Straight Connector 105"/>
          <p:cNvCxnSpPr/>
          <p:nvPr/>
        </p:nvCxnSpPr>
        <p:spPr>
          <a:xfrm flipH="1">
            <a:off x="2926420" y="1176582"/>
            <a:ext cx="0" cy="18565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5942670" y="967032"/>
            <a:ext cx="0" cy="21309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5936320" y="3195885"/>
            <a:ext cx="0" cy="1307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2888320" y="3246682"/>
            <a:ext cx="0" cy="18565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59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4858" y="1340655"/>
            <a:ext cx="629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GFAP</a:t>
            </a:r>
            <a:endParaRPr lang="en-US" dirty="0"/>
          </a:p>
        </p:txBody>
      </p:sp>
      <p:pic>
        <p:nvPicPr>
          <p:cNvPr id="5" name="Picture 4" descr="908ct20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5651"/>
                    </a14:imgEffect>
                    <a14:imgEffect>
                      <a14:saturation sat="7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182" y="898568"/>
            <a:ext cx="1886851" cy="1415139"/>
          </a:xfrm>
          <a:prstGeom prst="rect">
            <a:avLst/>
          </a:prstGeom>
        </p:spPr>
      </p:pic>
      <p:pic>
        <p:nvPicPr>
          <p:cNvPr id="7" name="Picture 6" descr="908hip10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9000"/>
                    </a14:imgEffect>
                    <a14:imgEffect>
                      <a14:brightnessContrast bright="11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303" y="901538"/>
            <a:ext cx="1882893" cy="1412169"/>
          </a:xfrm>
          <a:prstGeom prst="rect">
            <a:avLst/>
          </a:prstGeom>
        </p:spPr>
      </p:pic>
      <p:pic>
        <p:nvPicPr>
          <p:cNvPr id="9" name="Picture 8" descr="908Thalamus10Xa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83" y="898569"/>
            <a:ext cx="1882893" cy="141216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 rot="16200000">
            <a:off x="-77892" y="1488611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MPS IIIA</a:t>
            </a:r>
            <a:endParaRPr lang="en-US" sz="1100" b="1" dirty="0"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35068" y="2428734"/>
            <a:ext cx="5868453" cy="1423167"/>
            <a:chOff x="321439" y="3678162"/>
            <a:chExt cx="5868453" cy="1423166"/>
          </a:xfrm>
        </p:grpSpPr>
        <p:pic>
          <p:nvPicPr>
            <p:cNvPr id="3" name="Picture 2" descr="18143404.JPG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00000"/>
                      </a14:imgEffect>
                      <a14:imgEffect>
                        <a14:saturation sat="48000"/>
                      </a14:imgEffect>
                      <a14:imgEffect>
                        <a14:brightnessContrast bright="27000" contras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439" y="3684008"/>
              <a:ext cx="1889760" cy="1417320"/>
            </a:xfrm>
            <a:prstGeom prst="rect">
              <a:avLst/>
            </a:prstGeom>
          </p:spPr>
        </p:pic>
        <p:pic>
          <p:nvPicPr>
            <p:cNvPr id="28" name="Picture 27" descr="18144024.JPG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100000"/>
                      </a14:imgEffect>
                      <a14:imgEffect>
                        <a14:colorTemperature colorTemp="6509"/>
                      </a14:imgEffect>
                      <a14:imgEffect>
                        <a14:saturation sat="54000"/>
                      </a14:imgEffect>
                      <a14:imgEffect>
                        <a14:brightnessContrast bright="8000" contrast="3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132" y="3678162"/>
              <a:ext cx="1889760" cy="1417320"/>
            </a:xfrm>
            <a:prstGeom prst="rect">
              <a:avLst/>
            </a:prstGeom>
          </p:spPr>
        </p:pic>
        <p:pic>
          <p:nvPicPr>
            <p:cNvPr id="31" name="Picture 30" descr="18142451.JPG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100000"/>
                      </a14:imgEffect>
                      <a14:imgEffect>
                        <a14:colorTemperature colorTemp="5300"/>
                      </a14:imgEffect>
                      <a14:imgEffect>
                        <a14:saturation sat="57000"/>
                      </a14:imgEffect>
                      <a14:imgEffect>
                        <a14:brightnessContrast bright="32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437" y="3684008"/>
              <a:ext cx="1889760" cy="1417320"/>
            </a:xfrm>
            <a:prstGeom prst="rect">
              <a:avLst/>
            </a:prstGeom>
          </p:spPr>
        </p:pic>
      </p:grpSp>
      <p:sp>
        <p:nvSpPr>
          <p:cNvPr id="42" name="TextBox 41"/>
          <p:cNvSpPr txBox="1"/>
          <p:nvPr/>
        </p:nvSpPr>
        <p:spPr>
          <a:xfrm rot="16200000">
            <a:off x="-73843" y="2988135"/>
            <a:ext cx="7254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Group 1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4450" y="614046"/>
            <a:ext cx="510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Thalamus                                 Cortex                              Hippocampus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9183" y="876138"/>
            <a:ext cx="494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100" b="1" dirty="0" smtClean="0">
                <a:latin typeface="Arial"/>
                <a:cs typeface="Arial"/>
              </a:rPr>
              <a:t>A                                                B                                                 C</a:t>
            </a:r>
            <a:endParaRPr lang="en-US" sz="1200" b="1" dirty="0" smtClean="0">
              <a:latin typeface="Arial"/>
              <a:cs typeface="Arial"/>
            </a:endParaRPr>
          </a:p>
          <a:p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2380" y="2451583"/>
            <a:ext cx="4945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100" b="1" dirty="0" smtClean="0">
                <a:latin typeface="Arial"/>
                <a:cs typeface="Arial"/>
              </a:rPr>
              <a:t>D                                                E                                                 F</a:t>
            </a:r>
            <a:endParaRPr lang="en-US" sz="1200" b="1" dirty="0" smtClean="0">
              <a:latin typeface="Arial"/>
              <a:cs typeface="Arial"/>
            </a:endParaRPr>
          </a:p>
          <a:p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3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021413" y="2032005"/>
            <a:ext cx="4311426" cy="162352"/>
            <a:chOff x="2021413" y="2032005"/>
            <a:chExt cx="4311426" cy="162352"/>
          </a:xfrm>
        </p:grpSpPr>
        <p:grpSp>
          <p:nvGrpSpPr>
            <p:cNvPr id="56" name="Group 55"/>
            <p:cNvGrpSpPr/>
            <p:nvPr/>
          </p:nvGrpSpPr>
          <p:grpSpPr>
            <a:xfrm>
              <a:off x="4019550" y="2040469"/>
              <a:ext cx="344791" cy="153888"/>
              <a:chOff x="4622800" y="5019675"/>
              <a:chExt cx="344791" cy="153888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988048" y="2032005"/>
              <a:ext cx="344791" cy="153888"/>
              <a:chOff x="4622800" y="5019675"/>
              <a:chExt cx="344791" cy="153888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2021413" y="2036236"/>
              <a:ext cx="344791" cy="153888"/>
              <a:chOff x="4622800" y="5019675"/>
              <a:chExt cx="344791" cy="153888"/>
            </a:xfrm>
          </p:grpSpPr>
          <p:cxnSp>
            <p:nvCxnSpPr>
              <p:cNvPr id="63" name="Straight Connector 62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021409" y="3564473"/>
            <a:ext cx="4311426" cy="162352"/>
            <a:chOff x="2021413" y="2032005"/>
            <a:chExt cx="4311426" cy="162352"/>
          </a:xfrm>
        </p:grpSpPr>
        <p:grpSp>
          <p:nvGrpSpPr>
            <p:cNvPr id="66" name="Group 65"/>
            <p:cNvGrpSpPr/>
            <p:nvPr/>
          </p:nvGrpSpPr>
          <p:grpSpPr>
            <a:xfrm>
              <a:off x="4019550" y="2040469"/>
              <a:ext cx="344791" cy="153888"/>
              <a:chOff x="4622800" y="5019675"/>
              <a:chExt cx="344791" cy="153888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988048" y="2032005"/>
              <a:ext cx="344791" cy="153888"/>
              <a:chOff x="4622800" y="5019675"/>
              <a:chExt cx="344791" cy="153888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2021413" y="2036236"/>
              <a:ext cx="344791" cy="153888"/>
              <a:chOff x="4622800" y="5019675"/>
              <a:chExt cx="344791" cy="153888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 flipV="1">
                <a:off x="4719108" y="5133975"/>
                <a:ext cx="136144" cy="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>
              <a:xfrm>
                <a:off x="4622800" y="5019675"/>
                <a:ext cx="344791" cy="153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" b="1" dirty="0" smtClean="0"/>
                  <a:t>100 </a:t>
                </a:r>
                <a:r>
                  <a:rPr lang="en-US" sz="400" b="1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400" b="1" dirty="0" smtClean="0"/>
                  <a:t>m</a:t>
                </a:r>
                <a:endParaRPr lang="en-US" sz="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4967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5307"/>
                    </a14:imgEffect>
                    <a14:imgEffect>
                      <a14:saturation sat="88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8457" t="46731" r="48413" b="10254"/>
          <a:stretch/>
        </p:blipFill>
        <p:spPr>
          <a:xfrm flipH="1">
            <a:off x="2900363" y="3776133"/>
            <a:ext cx="1824567" cy="137186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5304"/>
                    </a14:imgEffect>
                    <a14:imgEffect>
                      <a14:saturation sat="90000"/>
                    </a14:imgEffect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rcRect t="13905" r="33589"/>
          <a:stretch/>
        </p:blipFill>
        <p:spPr>
          <a:xfrm flipH="1">
            <a:off x="944563" y="3780113"/>
            <a:ext cx="1824565" cy="1369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colorTemperature colorTemp="7261"/>
                    </a14:imgEffect>
                    <a14:imgEffect>
                      <a14:saturation sat="110000"/>
                    </a14:imgEffect>
                    <a14:imgEffect>
                      <a14:brightnessContrast bright="1000" contrast="1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00363" y="5435600"/>
            <a:ext cx="1827751" cy="1371600"/>
          </a:xfrm>
          <a:prstGeom prst="rect">
            <a:avLst/>
          </a:prstGeom>
        </p:spPr>
      </p:pic>
      <p:pic>
        <p:nvPicPr>
          <p:cNvPr id="10" name="Picture 9" descr="06114923.JP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colorTemperature colorTemp="5900"/>
                    </a14:imgEffect>
                    <a14:imgEffect>
                      <a14:saturation sat="113000"/>
                    </a14:imgEffect>
                    <a14:imgEffect>
                      <a14:brightnessContrast bright="26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22" y="2093045"/>
            <a:ext cx="1828800" cy="1371600"/>
          </a:xfrm>
          <a:prstGeom prst="rect">
            <a:avLst/>
          </a:prstGeom>
        </p:spPr>
      </p:pic>
      <p:pic>
        <p:nvPicPr>
          <p:cNvPr id="11" name="Picture 10" descr="06114938.JPG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0"/>
                    </a14:imgEffect>
                    <a14:imgEffect>
                      <a14:colorTemperature colorTemp="5900"/>
                    </a14:imgEffect>
                    <a14:imgEffect>
                      <a14:brightnessContrast bright="31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908" y="2097278"/>
            <a:ext cx="1828800" cy="1371600"/>
          </a:xfrm>
          <a:prstGeom prst="rect">
            <a:avLst/>
          </a:prstGeom>
        </p:spPr>
      </p:pic>
      <p:pic>
        <p:nvPicPr>
          <p:cNvPr id="12" name="Picture 11" descr="06114118.JP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colorTemperature colorTemp="5900"/>
                    </a14:imgEffect>
                    <a14:imgEffect>
                      <a14:brightnessContrast bright="7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22" y="403945"/>
            <a:ext cx="1828800" cy="1371600"/>
          </a:xfrm>
          <a:prstGeom prst="rect">
            <a:avLst/>
          </a:prstGeom>
        </p:spPr>
      </p:pic>
      <p:pic>
        <p:nvPicPr>
          <p:cNvPr id="13" name="Picture 12" descr="06114318.JPG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441" y="403945"/>
            <a:ext cx="1828800" cy="1371600"/>
          </a:xfrm>
          <a:prstGeom prst="rect">
            <a:avLst/>
          </a:prstGeom>
        </p:spPr>
      </p:pic>
      <p:pic>
        <p:nvPicPr>
          <p:cNvPr id="2" name="Picture 1" descr="09180838.JPG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100000"/>
                    </a14:imgEffect>
                    <a14:imgEffect>
                      <a14:colorTemperature colorTemp="5895"/>
                    </a14:imgEffect>
                    <a14:imgEffect>
                      <a14:saturation sat="131000"/>
                    </a14:imgEffect>
                    <a14:imgEffect>
                      <a14:brightnessContrast bright="8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73" y="5430584"/>
            <a:ext cx="1828800" cy="1371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89214" y="1056934"/>
            <a:ext cx="14129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MPS IIIA ( 32 weeks)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51352" y="2672839"/>
            <a:ext cx="6762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Group 1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453314" y="5991008"/>
            <a:ext cx="6906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ICV PPS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3891" y="412411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                                            B</a:t>
            </a:r>
          </a:p>
          <a:p>
            <a:endParaRPr lang="en-US" sz="1200" b="1" dirty="0" smtClean="0">
              <a:latin typeface="Arial"/>
              <a:cs typeface="Arial"/>
            </a:endParaRPr>
          </a:p>
          <a:p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4723" y="2082124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C                                           D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71021" y="3829107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E                                           F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02045" y="4333507"/>
            <a:ext cx="13773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MPS IIIA (16 weeks)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6727" y="5437756"/>
            <a:ext cx="385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G                                           H</a:t>
            </a:r>
          </a:p>
          <a:p>
            <a:endParaRPr lang="en-US" sz="1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377271" y="5017551"/>
            <a:ext cx="319544" cy="153888"/>
            <a:chOff x="4622800" y="5019675"/>
            <a:chExt cx="319544" cy="153888"/>
          </a:xfrm>
        </p:grpSpPr>
        <p:cxnSp>
          <p:nvCxnSpPr>
            <p:cNvPr id="26" name="Straight Connector 25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408769" y="5011201"/>
            <a:ext cx="344791" cy="153888"/>
            <a:chOff x="4622800" y="5019675"/>
            <a:chExt cx="344791" cy="153888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419338" y="6636780"/>
            <a:ext cx="344791" cy="153888"/>
            <a:chOff x="4622800" y="5019675"/>
            <a:chExt cx="344791" cy="153888"/>
          </a:xfrm>
        </p:grpSpPr>
        <p:cxnSp>
          <p:nvCxnSpPr>
            <p:cNvPr id="32" name="Straight Connector 31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212135" y="6643130"/>
            <a:ext cx="319544" cy="153888"/>
            <a:chOff x="4622800" y="5019675"/>
            <a:chExt cx="319544" cy="153888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429933" y="3304745"/>
            <a:ext cx="344791" cy="153888"/>
            <a:chOff x="4622800" y="5019675"/>
            <a:chExt cx="344791" cy="153888"/>
          </a:xfrm>
        </p:grpSpPr>
        <p:cxnSp>
          <p:nvCxnSpPr>
            <p:cNvPr id="38" name="Straight Connector 37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67853" y="3304745"/>
            <a:ext cx="319544" cy="153888"/>
            <a:chOff x="4622800" y="5019675"/>
            <a:chExt cx="319544" cy="153888"/>
          </a:xfrm>
        </p:grpSpPr>
        <p:cxnSp>
          <p:nvCxnSpPr>
            <p:cNvPr id="41" name="Straight Connector 40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494368" y="999067"/>
            <a:ext cx="452966" cy="423334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2429933" y="1615645"/>
            <a:ext cx="344791" cy="153888"/>
            <a:chOff x="4622800" y="5019675"/>
            <a:chExt cx="344791" cy="153888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367853" y="1615645"/>
            <a:ext cx="319544" cy="153888"/>
            <a:chOff x="4622800" y="5019675"/>
            <a:chExt cx="319544" cy="153888"/>
          </a:xfrm>
        </p:grpSpPr>
        <p:cxnSp>
          <p:nvCxnSpPr>
            <p:cNvPr id="54" name="Straight Connector 53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1828802" y="2421467"/>
            <a:ext cx="452966" cy="423334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1376893" y="4415346"/>
            <a:ext cx="452966" cy="423334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955802" y="6311880"/>
            <a:ext cx="452966" cy="423334"/>
          </a:xfrm>
          <a:prstGeom prst="rect">
            <a:avLst/>
          </a:prstGeom>
          <a:noFill/>
          <a:ln w="63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72200" y="6007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89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Box 219"/>
          <p:cNvSpPr txBox="1"/>
          <p:nvPr/>
        </p:nvSpPr>
        <p:spPr>
          <a:xfrm>
            <a:off x="1366448" y="5336286"/>
            <a:ext cx="87247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" b="1" dirty="0">
              <a:latin typeface="Arial"/>
              <a:cs typeface="Arial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21367" y="221252"/>
            <a:ext cx="6809653" cy="2790170"/>
            <a:chOff x="221367" y="90029"/>
            <a:chExt cx="6809653" cy="2790170"/>
          </a:xfrm>
        </p:grpSpPr>
        <p:sp>
          <p:nvSpPr>
            <p:cNvPr id="221" name="TextBox 220"/>
            <p:cNvSpPr txBox="1"/>
            <p:nvPr/>
          </p:nvSpPr>
          <p:spPr>
            <a:xfrm>
              <a:off x="977285" y="90029"/>
              <a:ext cx="60537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Cortex                              </a:t>
              </a:r>
              <a:r>
                <a:rPr lang="en-US" sz="1000" b="1" dirty="0" smtClean="0">
                  <a:latin typeface="Arial"/>
                  <a:cs typeface="Arial"/>
                </a:rPr>
                <a:t>   </a:t>
              </a:r>
              <a:r>
                <a:rPr lang="en-US" sz="1000" b="1" dirty="0">
                  <a:latin typeface="Arial"/>
                  <a:cs typeface="Arial"/>
                </a:rPr>
                <a:t>Thalamus                              Hippocampus       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21367" y="285756"/>
              <a:ext cx="5559767" cy="2594443"/>
              <a:chOff x="221367" y="285756"/>
              <a:chExt cx="5559767" cy="2594443"/>
            </a:xfrm>
          </p:grpSpPr>
          <p:grpSp>
            <p:nvGrpSpPr>
              <p:cNvPr id="224" name="Group 223"/>
              <p:cNvGrpSpPr>
                <a:grpSpLocks noChangeAspect="1"/>
              </p:cNvGrpSpPr>
              <p:nvPr/>
            </p:nvGrpSpPr>
            <p:grpSpPr>
              <a:xfrm>
                <a:off x="468333" y="334854"/>
                <a:ext cx="5312801" cy="2545345"/>
                <a:chOff x="468332" y="334853"/>
                <a:chExt cx="5312801" cy="2545344"/>
              </a:xfrm>
            </p:grpSpPr>
            <p:sp>
              <p:nvSpPr>
                <p:cNvPr id="170" name="TextBox 169"/>
                <p:cNvSpPr txBox="1"/>
                <p:nvPr/>
              </p:nvSpPr>
              <p:spPr>
                <a:xfrm>
                  <a:off x="5596467" y="2125133"/>
                  <a:ext cx="18466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dirty="0"/>
                </a:p>
              </p:txBody>
            </p:sp>
            <p:pic>
              <p:nvPicPr>
                <p:cNvPr id="213" name="Picture 212" descr="ctx766.JPG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100000"/>
                          </a14:imgEffect>
                          <a14:imgEffect>
                            <a14:brightnessContrast contrast="54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72" t="9679" r="18322" b="15299"/>
                <a:stretch/>
              </p:blipFill>
              <p:spPr>
                <a:xfrm>
                  <a:off x="2176503" y="1653878"/>
                  <a:ext cx="1607586" cy="1212175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14" name="Picture 213" descr="ctx799.JPG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25000"/>
                          </a14:imgEffect>
                          <a14:imgEffect>
                            <a14:brightnessContrast contrast="7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6146" t="9395" r="8560" b="15732"/>
                <a:stretch/>
              </p:blipFill>
              <p:spPr>
                <a:xfrm>
                  <a:off x="2173505" y="336463"/>
                  <a:ext cx="1603395" cy="1213140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15" name="Picture 214" descr="ht40x766.JP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harpenSoften amount="63000"/>
                          </a14:imgEffect>
                          <a14:imgEffect>
                            <a14:saturation sat="104000"/>
                          </a14:imgEffect>
                          <a14:imgEffect>
                            <a14:brightnessContrast bright="11000" contrast="3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285" t="1998" r="6570" b="22005"/>
                <a:stretch/>
              </p:blipFill>
              <p:spPr>
                <a:xfrm>
                  <a:off x="468332" y="1653878"/>
                  <a:ext cx="1606157" cy="1219709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16" name="Picture 215" descr="ht40x807.JPG"/>
                <p:cNvPicPr>
                  <a:picLocks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87000"/>
                          </a14:imgEffect>
                          <a14:imgEffect>
                            <a14:brightnessContrast bright="11000" contrast="15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101" t="14132" r="10712" b="19598"/>
                <a:stretch/>
              </p:blipFill>
              <p:spPr>
                <a:xfrm>
                  <a:off x="469285" y="336464"/>
                  <a:ext cx="1604582" cy="1211084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17" name="Picture 216" descr="hip40x80.JPG"/>
                <p:cNvPicPr>
                  <a:picLocks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harpenSoften amount="100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619" b="15205"/>
                <a:stretch/>
              </p:blipFill>
              <p:spPr>
                <a:xfrm>
                  <a:off x="3886204" y="334853"/>
                  <a:ext cx="1603329" cy="121117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18" name="Picture 217" descr="hip4x766.JPG"/>
                <p:cNvPicPr>
                  <a:picLocks noChangeAspect="1"/>
                </p:cNvPicPr>
                <p:nvPr/>
              </p:nvPicPr>
              <p:blipFill rotWithShape="1">
                <a:blip r:embed="rId12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100000"/>
                          </a14:imgEffect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363" t="349" r="3667" b="15367"/>
                <a:stretch/>
              </p:blipFill>
              <p:spPr>
                <a:xfrm>
                  <a:off x="3886198" y="1666069"/>
                  <a:ext cx="1608667" cy="121412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19" name="TextBox 218"/>
              <p:cNvSpPr txBox="1"/>
              <p:nvPr/>
            </p:nvSpPr>
            <p:spPr>
              <a:xfrm rot="16200000">
                <a:off x="-774728" y="1319952"/>
                <a:ext cx="22384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Group 1                      MPS IIIA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431388" y="285756"/>
                <a:ext cx="385233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A                                             B                                               C</a:t>
                </a:r>
              </a:p>
              <a:p>
                <a:endParaRPr lang="en-US" sz="1000" b="1" dirty="0" smtClean="0">
                  <a:latin typeface="Arial"/>
                  <a:cs typeface="Arial"/>
                </a:endParaRPr>
              </a:p>
              <a:p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429513" y="1619507"/>
                <a:ext cx="385233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D                                             E                                               F</a:t>
                </a:r>
              </a:p>
              <a:p>
                <a:endParaRPr lang="en-US" sz="1000" b="1" dirty="0" smtClean="0">
                  <a:latin typeface="Arial"/>
                  <a:cs typeface="Arial"/>
                </a:endParaRPr>
              </a:p>
              <a:p>
                <a:endParaRPr lang="en-US" sz="1000" b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234" name="TextBox 233"/>
          <p:cNvSpPr txBox="1"/>
          <p:nvPr/>
        </p:nvSpPr>
        <p:spPr>
          <a:xfrm>
            <a:off x="4857234" y="354331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35" name="Group 234"/>
          <p:cNvGrpSpPr/>
          <p:nvPr/>
        </p:nvGrpSpPr>
        <p:grpSpPr>
          <a:xfrm>
            <a:off x="1798643" y="2860673"/>
            <a:ext cx="319544" cy="153888"/>
            <a:chOff x="4622800" y="5019675"/>
            <a:chExt cx="319544" cy="153888"/>
          </a:xfrm>
        </p:grpSpPr>
        <p:cxnSp>
          <p:nvCxnSpPr>
            <p:cNvPr id="236" name="Straight Connector 235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36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50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513141" y="1535641"/>
            <a:ext cx="319544" cy="153888"/>
            <a:chOff x="4622800" y="5019675"/>
            <a:chExt cx="319544" cy="153888"/>
          </a:xfrm>
        </p:grpSpPr>
        <p:cxnSp>
          <p:nvCxnSpPr>
            <p:cNvPr id="239" name="Straight Connector 238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xtBox 239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41" name="Group 240"/>
          <p:cNvGrpSpPr/>
          <p:nvPr/>
        </p:nvGrpSpPr>
        <p:grpSpPr>
          <a:xfrm>
            <a:off x="5214948" y="1537018"/>
            <a:ext cx="319544" cy="153888"/>
            <a:chOff x="4622800" y="5019675"/>
            <a:chExt cx="319544" cy="153888"/>
          </a:xfrm>
        </p:grpSpPr>
        <p:cxnSp>
          <p:nvCxnSpPr>
            <p:cNvPr id="242" name="Straight Connector 241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242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50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517371" y="2853893"/>
            <a:ext cx="319544" cy="153888"/>
            <a:chOff x="4622800" y="5019675"/>
            <a:chExt cx="319544" cy="153888"/>
          </a:xfrm>
        </p:grpSpPr>
        <p:cxnSp>
          <p:nvCxnSpPr>
            <p:cNvPr id="245" name="Straight Connector 244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TextBox 245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50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5219176" y="2856442"/>
            <a:ext cx="319544" cy="153888"/>
            <a:chOff x="4622800" y="5019675"/>
            <a:chExt cx="319544" cy="153888"/>
          </a:xfrm>
        </p:grpSpPr>
        <p:cxnSp>
          <p:nvCxnSpPr>
            <p:cNvPr id="248" name="Straight Connector 247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TextBox 248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50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1800758" y="1533525"/>
            <a:ext cx="319544" cy="153888"/>
            <a:chOff x="4622800" y="5019675"/>
            <a:chExt cx="319544" cy="153888"/>
          </a:xfrm>
        </p:grpSpPr>
        <p:cxnSp>
          <p:nvCxnSpPr>
            <p:cNvPr id="251" name="Straight Connector 250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TextBox 251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035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61684" y="334433"/>
            <a:ext cx="3967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                         Amygdala                                        Cortex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65066" y="173012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MPS IIIA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6987" y="4059342"/>
            <a:ext cx="7254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Group 1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6" name="Picture 5" descr="920amy40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6717"/>
                    </a14:imgEffect>
                    <a14:imgEffect>
                      <a14:saturation sat="110000"/>
                    </a14:imgEffect>
                    <a14:imgEffect>
                      <a14:brightnessContrast bright="19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50" t="108" r="10331" b="13265"/>
          <a:stretch/>
        </p:blipFill>
        <p:spPr>
          <a:xfrm rot="10800000" flipH="1" flipV="1">
            <a:off x="590550" y="609600"/>
            <a:ext cx="2146300" cy="2184401"/>
          </a:xfrm>
          <a:prstGeom prst="rect">
            <a:avLst/>
          </a:prstGeom>
          <a:ln w="12700" cap="sq" cmpd="sng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950amy40.JPG"/>
          <p:cNvPicPr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colorTemperature colorTemp="8239"/>
                    </a14:imgEffect>
                    <a14:imgEffect>
                      <a14:saturation sat="126000"/>
                    </a14:imgEffect>
                    <a14:imgEffect>
                      <a14:brightnessContrast bright="-1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262" t="3168" r="14701" b="10059"/>
          <a:stretch/>
        </p:blipFill>
        <p:spPr>
          <a:xfrm rot="10800000" flipH="1" flipV="1">
            <a:off x="585529" y="3067049"/>
            <a:ext cx="2144971" cy="2184401"/>
          </a:xfrm>
          <a:prstGeom prst="rect">
            <a:avLst/>
          </a:prstGeom>
          <a:ln w="12700" cmpd="sng">
            <a:noFill/>
          </a:ln>
        </p:spPr>
      </p:pic>
      <p:pic>
        <p:nvPicPr>
          <p:cNvPr id="35" name="Picture 34" descr="vctx807.JP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100000"/>
                    </a14:imgEffect>
                    <a14:imgEffect>
                      <a14:colorTemperature colorTemp="7200"/>
                    </a14:imgEffect>
                    <a14:imgEffect>
                      <a14:brightnessContrast bright="16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44" t="167" r="37859" b="36853"/>
          <a:stretch/>
        </p:blipFill>
        <p:spPr>
          <a:xfrm>
            <a:off x="2882900" y="609600"/>
            <a:ext cx="2146299" cy="2179319"/>
          </a:xfrm>
          <a:prstGeom prst="rect">
            <a:avLst/>
          </a:prstGeom>
        </p:spPr>
      </p:pic>
      <p:pic>
        <p:nvPicPr>
          <p:cNvPr id="36" name="Picture 35" descr="26131824.JPG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100000"/>
                    </a14:imgEffect>
                    <a14:imgEffect>
                      <a14:colorTemperature colorTemp="6503"/>
                    </a14:imgEffect>
                    <a14:imgEffect>
                      <a14:saturation sat="65000"/>
                    </a14:imgEffect>
                    <a14:imgEffect>
                      <a14:brightnessContrast bright="15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587" t="22191" r="16688"/>
          <a:stretch/>
        </p:blipFill>
        <p:spPr>
          <a:xfrm flipV="1">
            <a:off x="2895599" y="3067050"/>
            <a:ext cx="2145243" cy="21834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6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2184" y="604037"/>
            <a:ext cx="4509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100" b="1" dirty="0" smtClean="0">
                <a:latin typeface="Arial"/>
                <a:cs typeface="Arial"/>
              </a:rPr>
              <a:t>A                                                        B                                          </a:t>
            </a:r>
            <a:endParaRPr lang="en-US" sz="1200" b="1" dirty="0" smtClean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84257" y="7737905"/>
            <a:ext cx="3064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MPS IIIA                                             ICV PPS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28" name="Picture 27" descr="26151813.JPG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100000"/>
                    </a14:imgEffect>
                    <a14:imgEffect>
                      <a14:colorTemperature colorTemp="7152"/>
                    </a14:imgEffect>
                    <a14:imgEffect>
                      <a14:brightnessContrast bright="38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61" r="10846" b="10869"/>
          <a:stretch/>
        </p:blipFill>
        <p:spPr>
          <a:xfrm>
            <a:off x="2880783" y="5581769"/>
            <a:ext cx="2148417" cy="2178181"/>
          </a:xfrm>
          <a:prstGeom prst="rect">
            <a:avLst/>
          </a:prstGeom>
        </p:spPr>
      </p:pic>
      <p:pic>
        <p:nvPicPr>
          <p:cNvPr id="30" name="Picture 29" descr="873amy20.JPG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100000"/>
                    </a14:imgEffect>
                    <a14:imgEffect>
                      <a14:colorTemperature colorTemp="5739"/>
                    </a14:imgEffect>
                    <a14:imgEffect>
                      <a14:brightnessContrast bright="30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85" t="23662" r="35676" b="32564"/>
          <a:stretch/>
        </p:blipFill>
        <p:spPr>
          <a:xfrm>
            <a:off x="590549" y="5581650"/>
            <a:ext cx="2146417" cy="2177837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 rot="16200000">
            <a:off x="-133349" y="6512919"/>
            <a:ext cx="1127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      Amygdala                                                     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2184" y="3036087"/>
            <a:ext cx="4509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100" b="1" dirty="0">
                <a:latin typeface="Arial"/>
                <a:cs typeface="Arial"/>
              </a:rPr>
              <a:t>C</a:t>
            </a:r>
            <a:r>
              <a:rPr lang="en-US" sz="1100" b="1" dirty="0" smtClean="0">
                <a:latin typeface="Arial"/>
                <a:cs typeface="Arial"/>
              </a:rPr>
              <a:t>                                                        D                                          </a:t>
            </a:r>
            <a:endParaRPr lang="en-US" sz="1200" b="1" dirty="0" smtClean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0608" y="5575400"/>
            <a:ext cx="4509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100" b="1" dirty="0" smtClean="0">
                <a:latin typeface="Arial"/>
                <a:cs typeface="Arial"/>
              </a:rPr>
              <a:t>E                                                        F</a:t>
            </a:r>
            <a:endParaRPr lang="en-US" sz="1200" b="1" dirty="0" smtClean="0">
              <a:latin typeface="Arial"/>
              <a:cs typeface="Arial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685776" y="2621492"/>
            <a:ext cx="344791" cy="153888"/>
            <a:chOff x="4622800" y="5019675"/>
            <a:chExt cx="344791" cy="153888"/>
          </a:xfrm>
        </p:grpSpPr>
        <p:cxnSp>
          <p:nvCxnSpPr>
            <p:cNvPr id="42" name="Straight Connector 41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393426" y="2627842"/>
            <a:ext cx="319544" cy="153888"/>
            <a:chOff x="4622800" y="5019675"/>
            <a:chExt cx="319544" cy="153888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692126" y="5097992"/>
            <a:ext cx="344791" cy="153888"/>
            <a:chOff x="4622800" y="5019675"/>
            <a:chExt cx="344791" cy="153888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380726" y="5091642"/>
            <a:ext cx="307947" cy="153888"/>
            <a:chOff x="4622800" y="5019675"/>
            <a:chExt cx="307947" cy="153888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4622800" y="5019675"/>
              <a:ext cx="307947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50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374376" y="7593542"/>
            <a:ext cx="319544" cy="153888"/>
            <a:chOff x="4622800" y="5019675"/>
            <a:chExt cx="319544" cy="153888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698476" y="7593542"/>
            <a:ext cx="319544" cy="153888"/>
            <a:chOff x="4622800" y="5019675"/>
            <a:chExt cx="319544" cy="153888"/>
          </a:xfrm>
        </p:grpSpPr>
        <p:cxnSp>
          <p:nvCxnSpPr>
            <p:cNvPr id="58" name="Straight Connector 57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30714" y="279061"/>
            <a:ext cx="3852336" cy="590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  <a:p>
            <a:endParaRPr lang="en-US" sz="1400" b="1" dirty="0" smtClean="0">
              <a:latin typeface="Arial"/>
              <a:cs typeface="Arial"/>
            </a:endParaRPr>
          </a:p>
          <a:p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471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80068" y="1051601"/>
            <a:ext cx="3623632" cy="2498049"/>
            <a:chOff x="580069" y="1527426"/>
            <a:chExt cx="2270797" cy="1871281"/>
          </a:xfrm>
        </p:grpSpPr>
        <p:pic>
          <p:nvPicPr>
            <p:cNvPr id="150" name="Picture 149" descr="hip0hom.JPG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72000"/>
                      </a14:imgEffect>
                      <a14:imgEffect>
                        <a14:brightnessContrast bright="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4"/>
            <a:stretch/>
          </p:blipFill>
          <p:spPr>
            <a:xfrm>
              <a:off x="1771989" y="1527426"/>
              <a:ext cx="1076100" cy="912702"/>
            </a:xfrm>
            <a:prstGeom prst="rect">
              <a:avLst/>
            </a:prstGeom>
            <a:ln w="12700" cmpd="sng">
              <a:noFill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584907" y="1527426"/>
              <a:ext cx="1077764" cy="912702"/>
              <a:chOff x="13029945" y="27841961"/>
              <a:chExt cx="4115055" cy="3086288"/>
            </a:xfrm>
          </p:grpSpPr>
          <p:pic>
            <p:nvPicPr>
              <p:cNvPr id="152" name="Picture 151" descr="hip20hom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73000"/>
                        </a14:imgEffect>
                        <a14:imgEffect>
                          <a14:brightnessContrast bright="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29945" y="27841961"/>
                <a:ext cx="4115055" cy="3086288"/>
              </a:xfrm>
              <a:prstGeom prst="rect">
                <a:avLst/>
              </a:prstGeom>
              <a:ln w="12700" cmpd="sng">
                <a:noFill/>
              </a:ln>
            </p:spPr>
          </p:pic>
          <p:sp>
            <p:nvSpPr>
              <p:cNvPr id="154" name="Rectangle 153"/>
              <p:cNvSpPr/>
              <p:nvPr/>
            </p:nvSpPr>
            <p:spPr>
              <a:xfrm>
                <a:off x="15222210" y="29604789"/>
                <a:ext cx="964466" cy="830511"/>
              </a:xfrm>
              <a:prstGeom prst="rect">
                <a:avLst/>
              </a:prstGeom>
              <a:noFill/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80069" y="2486005"/>
              <a:ext cx="1077764" cy="912702"/>
              <a:chOff x="13029945" y="30432724"/>
              <a:chExt cx="4115055" cy="3086288"/>
            </a:xfrm>
          </p:grpSpPr>
          <p:pic>
            <p:nvPicPr>
              <p:cNvPr id="153" name="Picture 152" descr="hip20pp1.JPG"/>
              <p:cNvPicPr>
                <a:picLocks noChangeAspect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69000"/>
                        </a14:imgEffect>
                        <a14:imgEffect>
                          <a14:brightnessContrast bright="1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29945" y="30432724"/>
                <a:ext cx="4115055" cy="3086288"/>
              </a:xfrm>
              <a:prstGeom prst="rect">
                <a:avLst/>
              </a:prstGeom>
              <a:ln w="12700" cmpd="sng">
                <a:noFill/>
              </a:ln>
            </p:spPr>
          </p:pic>
          <p:sp>
            <p:nvSpPr>
              <p:cNvPr id="155" name="Rectangle 154"/>
              <p:cNvSpPr/>
              <p:nvPr/>
            </p:nvSpPr>
            <p:spPr>
              <a:xfrm>
                <a:off x="14351733" y="31786556"/>
                <a:ext cx="964466" cy="830512"/>
              </a:xfrm>
              <a:prstGeom prst="rect">
                <a:avLst/>
              </a:prstGeom>
              <a:noFill/>
              <a:ln w="63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7" name="Picture 156" descr="hip40p.JP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72000"/>
                      </a14:imgEffect>
                      <a14:imgEffect>
                        <a14:brightnessContrast bright="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15"/>
            <a:stretch/>
          </p:blipFill>
          <p:spPr>
            <a:xfrm>
              <a:off x="1773102" y="2486005"/>
              <a:ext cx="1077764" cy="912702"/>
            </a:xfrm>
            <a:prstGeom prst="rect">
              <a:avLst/>
            </a:prstGeom>
            <a:ln w="12700" cmpd="sng">
              <a:noFill/>
            </a:ln>
          </p:spPr>
        </p:pic>
      </p:grpSp>
      <p:sp>
        <p:nvSpPr>
          <p:cNvPr id="2" name="TextBox 1"/>
          <p:cNvSpPr txBox="1"/>
          <p:nvPr/>
        </p:nvSpPr>
        <p:spPr>
          <a:xfrm rot="16200000">
            <a:off x="-518522" y="2158722"/>
            <a:ext cx="1968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Group 1                      MPS IIIA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7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3501" y="1044211"/>
            <a:ext cx="3852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A                                                    B</a:t>
            </a:r>
          </a:p>
          <a:p>
            <a:endParaRPr lang="en-US" sz="1000" b="1" dirty="0" smtClean="0">
              <a:latin typeface="Arial"/>
              <a:cs typeface="Arial"/>
            </a:endParaRPr>
          </a:p>
          <a:p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7931" y="2335840"/>
            <a:ext cx="38523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cs typeface="Arial"/>
              </a:rPr>
              <a:t>C                                                    D</a:t>
            </a:r>
          </a:p>
          <a:p>
            <a:endParaRPr lang="en-US" sz="10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US" sz="10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2001005" y="2011891"/>
            <a:ext cx="344791" cy="153888"/>
            <a:chOff x="4622800" y="5019675"/>
            <a:chExt cx="344791" cy="153888"/>
          </a:xfrm>
        </p:grpSpPr>
        <p:cxnSp>
          <p:nvCxnSpPr>
            <p:cNvPr id="54" name="Straight Connector 53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889071" y="2011892"/>
            <a:ext cx="319544" cy="153888"/>
            <a:chOff x="4622800" y="5019675"/>
            <a:chExt cx="319544" cy="153888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979834" y="3281894"/>
            <a:ext cx="344791" cy="153888"/>
            <a:chOff x="4622800" y="5019675"/>
            <a:chExt cx="344791" cy="153888"/>
          </a:xfrm>
        </p:grpSpPr>
        <p:cxnSp>
          <p:nvCxnSpPr>
            <p:cNvPr id="60" name="Straight Connector 59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22932" y="3290361"/>
            <a:ext cx="319544" cy="153888"/>
            <a:chOff x="4622800" y="5019675"/>
            <a:chExt cx="319544" cy="153888"/>
          </a:xfrm>
        </p:grpSpPr>
        <p:cxnSp>
          <p:nvCxnSpPr>
            <p:cNvPr id="63" name="Straight Connector 62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4622800" y="5019675"/>
              <a:ext cx="31954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/>
                <a:t>5</a:t>
              </a:r>
              <a:r>
                <a:rPr lang="en-US" sz="400" b="1" dirty="0" smtClean="0"/>
                <a:t>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31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titled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24" t="20223" r="22221" b="9108"/>
          <a:stretch/>
        </p:blipFill>
        <p:spPr>
          <a:xfrm>
            <a:off x="946150" y="5324477"/>
            <a:ext cx="954575" cy="1277451"/>
          </a:xfrm>
          <a:prstGeom prst="rect">
            <a:avLst/>
          </a:prstGeom>
          <a:ln w="12700" cmpd="sng">
            <a:solidFill>
              <a:srgbClr val="000000"/>
            </a:solidFill>
          </a:ln>
        </p:spPr>
      </p:pic>
      <p:grpSp>
        <p:nvGrpSpPr>
          <p:cNvPr id="8" name="Group 7"/>
          <p:cNvGrpSpPr>
            <a:grpSpLocks noChangeAspect="1"/>
          </p:cNvGrpSpPr>
          <p:nvPr/>
        </p:nvGrpSpPr>
        <p:grpSpPr>
          <a:xfrm rot="5400000" flipV="1">
            <a:off x="1852723" y="309675"/>
            <a:ext cx="3806992" cy="5691325"/>
            <a:chOff x="29890167" y="28186083"/>
            <a:chExt cx="5019989" cy="7579986"/>
          </a:xfrm>
        </p:grpSpPr>
        <p:pic>
          <p:nvPicPr>
            <p:cNvPr id="9" name="Picture 8" descr="1131ct20.JPG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96000"/>
                      </a14:imgEffect>
                      <a14:imgEffect>
                        <a14:brightnessContrast bright="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1756" y="30097430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0" name="Picture 9" descr="1130hi10.JPG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94000"/>
                      </a14:imgEffect>
                      <a14:imgEffect>
                        <a14:brightnessContrast bright="28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0167" y="32020210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1" name="Picture 10" descr="1133hi10.JPG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100000"/>
                      </a14:imgEffect>
                      <a14:imgEffect>
                        <a14:brightnessContrast bright="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1756" y="32020210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2" name="Picture 11" descr="1182ct20.JPG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100000"/>
                      </a14:imgEffect>
                      <a14:imgEffect>
                        <a14:brightnessContrast bright="20000" contrast="-1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0169" y="30097432"/>
              <a:ext cx="2438399" cy="1828799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3" name="Picture 12" descr="1130ls10.JPG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100000"/>
                      </a14:imgEffect>
                      <a14:imgEffect>
                        <a14:brightnessContrast brigh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0167" y="33937268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4" name="Picture 13" descr="1136ls10.JPG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100000"/>
                      </a14:imgEffect>
                      <a14:imgEffect>
                        <a14:colorTemperature colorTemp="6490"/>
                      </a14:imgEffect>
                      <a14:imgEffect>
                        <a14:saturation sat="96000"/>
                      </a14:imgEffect>
                      <a14:imgEffect>
                        <a14:brightnessContrast bright="4000" contrast="1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1756" y="33937269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5" name="Picture 14" descr="1130ve4x.JPG"/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100000"/>
                      </a14:imgEffect>
                      <a14:imgEffect>
                        <a14:saturation sat="174000"/>
                      </a14:imgEffect>
                      <a14:imgEffect>
                        <a14:brightnessContrast bright="4000" contrast="-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90168" y="28186085"/>
              <a:ext cx="2438399" cy="1828799"/>
            </a:xfrm>
            <a:prstGeom prst="rect">
              <a:avLst/>
            </a:prstGeom>
            <a:ln w="12700" cmpd="sng">
              <a:noFill/>
            </a:ln>
          </p:spPr>
        </p:pic>
        <p:pic>
          <p:nvPicPr>
            <p:cNvPr id="16" name="Picture 15" descr="1136vn4x.JPG"/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harpenSoften amount="100000"/>
                      </a14:imgEffect>
                      <a14:imgEffect>
                        <a14:saturation sat="226000"/>
                      </a14:imgEffect>
                      <a14:imgEffect>
                        <a14:brightnessContrast bright="-2000" contrast="1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1756" y="28186083"/>
              <a:ext cx="2438400" cy="1828800"/>
            </a:xfrm>
            <a:prstGeom prst="rect">
              <a:avLst/>
            </a:prstGeom>
            <a:ln w="12700" cmpd="sng">
              <a:noFill/>
            </a:ln>
          </p:spPr>
        </p:pic>
      </p:grpSp>
      <p:sp>
        <p:nvSpPr>
          <p:cNvPr id="17" name="TextBox 16"/>
          <p:cNvSpPr txBox="1"/>
          <p:nvPr/>
        </p:nvSpPr>
        <p:spPr>
          <a:xfrm rot="16200000">
            <a:off x="-725308" y="2725973"/>
            <a:ext cx="3008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ICV  PPS                                  MPS IIIA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95918" y="957910"/>
            <a:ext cx="5662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 Ventricle                          Cortex                          Hippocampus               Lateral Septum    </a:t>
            </a:r>
            <a:r>
              <a:rPr lang="en-US" sz="1200" dirty="0" smtClean="0">
                <a:latin typeface="Arial"/>
                <a:cs typeface="Arial"/>
              </a:rPr>
              <a:t>     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8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89128" y="1217130"/>
            <a:ext cx="587997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943100" algn="l"/>
                <a:tab pos="3943350" algn="l"/>
              </a:tabLst>
            </a:pPr>
            <a:r>
              <a:rPr lang="en-US" sz="1000" b="1" dirty="0" smtClean="0">
                <a:latin typeface="Arial"/>
                <a:cs typeface="Arial"/>
              </a:rPr>
              <a:t>A                                      B                                       C                                      D</a:t>
            </a: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r>
              <a:rPr lang="en-US" sz="1000" b="1" dirty="0" smtClean="0">
                <a:latin typeface="Arial"/>
                <a:cs typeface="Arial"/>
              </a:rPr>
              <a:t>E                                      F                                       G                                      H</a:t>
            </a: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r>
              <a:rPr lang="en-US" sz="1000" b="1" dirty="0" smtClean="0">
                <a:latin typeface="Arial"/>
                <a:cs typeface="Arial"/>
              </a:rPr>
              <a:t>                                                     </a:t>
            </a:r>
            <a:endParaRPr lang="en-US" sz="1000" b="1" dirty="0">
              <a:latin typeface="Arial"/>
              <a:cs typeface="Arial"/>
            </a:endParaRPr>
          </a:p>
          <a:p>
            <a:pPr>
              <a:tabLst>
                <a:tab pos="1943100" algn="l"/>
                <a:tab pos="3943350" algn="l"/>
              </a:tabLst>
            </a:pPr>
            <a:endParaRPr lang="en-US" sz="1000" b="1" dirty="0" smtClean="0">
              <a:latin typeface="Arial"/>
              <a:cs typeface="Arial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920571" y="2872943"/>
            <a:ext cx="344791" cy="153888"/>
            <a:chOff x="4622800" y="5019675"/>
            <a:chExt cx="344791" cy="153888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376839" y="2868711"/>
            <a:ext cx="344791" cy="153888"/>
            <a:chOff x="4622800" y="5019675"/>
            <a:chExt cx="344791" cy="153888"/>
          </a:xfrm>
        </p:grpSpPr>
        <p:cxnSp>
          <p:nvCxnSpPr>
            <p:cNvPr id="59" name="Straight Connector 58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811934" y="2868931"/>
            <a:ext cx="344791" cy="153888"/>
            <a:chOff x="4622800" y="5019675"/>
            <a:chExt cx="344791" cy="153888"/>
          </a:xfrm>
        </p:grpSpPr>
        <p:cxnSp>
          <p:nvCxnSpPr>
            <p:cNvPr id="62" name="Straight Connector 61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263969" y="2868714"/>
            <a:ext cx="344791" cy="153888"/>
            <a:chOff x="4622800" y="5019675"/>
            <a:chExt cx="344791" cy="153888"/>
          </a:xfrm>
        </p:grpSpPr>
        <p:cxnSp>
          <p:nvCxnSpPr>
            <p:cNvPr id="65" name="Straight Connector 64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920571" y="4832979"/>
            <a:ext cx="344791" cy="153888"/>
            <a:chOff x="4622800" y="5019675"/>
            <a:chExt cx="344791" cy="153888"/>
          </a:xfrm>
        </p:grpSpPr>
        <p:cxnSp>
          <p:nvCxnSpPr>
            <p:cNvPr id="68" name="Straight Connector 67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376839" y="4828747"/>
            <a:ext cx="344791" cy="153888"/>
            <a:chOff x="4622800" y="5019675"/>
            <a:chExt cx="344791" cy="153888"/>
          </a:xfrm>
        </p:grpSpPr>
        <p:cxnSp>
          <p:nvCxnSpPr>
            <p:cNvPr id="71" name="Straight Connector 70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4811934" y="4828967"/>
            <a:ext cx="344791" cy="153888"/>
            <a:chOff x="4622800" y="5019675"/>
            <a:chExt cx="344791" cy="153888"/>
          </a:xfrm>
        </p:grpSpPr>
        <p:cxnSp>
          <p:nvCxnSpPr>
            <p:cNvPr id="74" name="Straight Connector 73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263969" y="4828750"/>
            <a:ext cx="344791" cy="153888"/>
            <a:chOff x="4622800" y="5019675"/>
            <a:chExt cx="344791" cy="153888"/>
          </a:xfrm>
        </p:grpSpPr>
        <p:cxnSp>
          <p:nvCxnSpPr>
            <p:cNvPr id="77" name="Straight Connector 76"/>
            <p:cNvCxnSpPr/>
            <p:nvPr/>
          </p:nvCxnSpPr>
          <p:spPr>
            <a:xfrm flipV="1">
              <a:off x="4719108" y="5133975"/>
              <a:ext cx="136144" cy="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4622800" y="5019675"/>
              <a:ext cx="344791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b="1" dirty="0" smtClean="0"/>
                <a:t>100 </a:t>
              </a:r>
              <a:r>
                <a:rPr lang="en-US" sz="400" b="1" dirty="0" smtClean="0">
                  <a:latin typeface="Symbol" charset="2"/>
                  <a:cs typeface="Symbol" charset="2"/>
                </a:rPr>
                <a:t>m</a:t>
              </a:r>
              <a:r>
                <a:rPr lang="en-US" sz="400" b="1" dirty="0" smtClean="0"/>
                <a:t>m</a:t>
              </a:r>
              <a:endParaRPr lang="en-US" sz="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067918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 txBox="1">
            <a:spLocks noGrp="1"/>
          </p:cNvSpPr>
          <p:nvPr>
            <p:ph idx="1"/>
          </p:nvPr>
        </p:nvSpPr>
        <p:spPr>
          <a:xfrm rot="16200000">
            <a:off x="890060" y="3743361"/>
            <a:ext cx="1211791" cy="1130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000" b="1" dirty="0" smtClean="0">
                <a:latin typeface="Arial"/>
                <a:cs typeface="Arial"/>
              </a:rPr>
              <a:t>Cortex</a:t>
            </a:r>
            <a:endParaRPr lang="en-US" sz="1000" b="1" dirty="0">
              <a:latin typeface="Arial"/>
              <a:cs typeface="Arial"/>
            </a:endParaRPr>
          </a:p>
          <a:p>
            <a:pPr marL="0" indent="0" algn="r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000" b="1" dirty="0" smtClean="0">
                <a:latin typeface="Arial"/>
                <a:cs typeface="Arial"/>
              </a:rPr>
              <a:t>Hippocampus</a:t>
            </a:r>
          </a:p>
          <a:p>
            <a:pPr marL="0" indent="0" algn="r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000" b="1" dirty="0" smtClean="0">
                <a:latin typeface="Arial"/>
                <a:cs typeface="Arial"/>
              </a:rPr>
              <a:t>Thalamus </a:t>
            </a:r>
          </a:p>
          <a:p>
            <a:pPr marL="0" indent="0" algn="r">
              <a:lnSpc>
                <a:spcPts val="1600"/>
              </a:lnSpc>
              <a:spcBef>
                <a:spcPts val="0"/>
              </a:spcBef>
              <a:buNone/>
            </a:pPr>
            <a:r>
              <a:rPr lang="en-US" sz="1000" b="1" dirty="0" smtClean="0">
                <a:latin typeface="Arial"/>
                <a:cs typeface="Arial"/>
              </a:rPr>
              <a:t>   </a:t>
            </a:r>
            <a:endParaRPr lang="en-US" sz="1000" b="1" dirty="0">
              <a:latin typeface="Arial"/>
              <a:cs typeface="Arial"/>
            </a:endParaRPr>
          </a:p>
          <a:p>
            <a:pPr marL="0" indent="0" algn="r">
              <a:lnSpc>
                <a:spcPts val="1600"/>
              </a:lnSpc>
              <a:spcBef>
                <a:spcPts val="0"/>
              </a:spcBef>
              <a:buNone/>
            </a:pPr>
            <a:endParaRPr lang="en-US" sz="1800" b="1" dirty="0" smtClean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5472" y="2846429"/>
            <a:ext cx="459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HS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9526" y="3028778"/>
            <a:ext cx="587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P-Tau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09523" y="2404534"/>
            <a:ext cx="680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GFAP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90454" y="2748834"/>
            <a:ext cx="607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GM3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0653" y="1711968"/>
            <a:ext cx="8822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Limp-2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15231" y="7281302"/>
            <a:ext cx="6111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IL-B4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35319" y="6733874"/>
            <a:ext cx="607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GM3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07922" y="6988175"/>
            <a:ext cx="8822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Limp-2</a:t>
            </a:r>
            <a:endParaRPr lang="en-US" sz="1000" b="1" dirty="0">
              <a:latin typeface="Arial"/>
              <a:cs typeface="Arial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444910" y="6797317"/>
            <a:ext cx="0" cy="450203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183456" y="6570863"/>
            <a:ext cx="0" cy="44625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159287" y="6231095"/>
            <a:ext cx="0" cy="471156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105027" y="5735017"/>
            <a:ext cx="0" cy="496395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794760" y="5842701"/>
            <a:ext cx="0" cy="496395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133600" y="5833499"/>
            <a:ext cx="0" cy="681329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6483670"/>
              </p:ext>
            </p:extLst>
          </p:nvPr>
        </p:nvGraphicFramePr>
        <p:xfrm>
          <a:off x="596901" y="5401733"/>
          <a:ext cx="392429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" name="Content Placeholder 3"/>
          <p:cNvSpPr txBox="1">
            <a:spLocks/>
          </p:cNvSpPr>
          <p:nvPr/>
        </p:nvSpPr>
        <p:spPr>
          <a:xfrm rot="16200000">
            <a:off x="1180746" y="7557922"/>
            <a:ext cx="1211791" cy="196036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28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Ventricle </a:t>
            </a:r>
          </a:p>
          <a:p>
            <a:pPr marL="0" indent="0" algn="r">
              <a:lnSpc>
                <a:spcPts val="28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Cortex</a:t>
            </a:r>
          </a:p>
          <a:p>
            <a:pPr marL="0" indent="0" algn="r">
              <a:lnSpc>
                <a:spcPts val="28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Hippocampus</a:t>
            </a:r>
          </a:p>
          <a:p>
            <a:pPr marL="0" indent="0" algn="r">
              <a:lnSpc>
                <a:spcPct val="2000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Lateral Septum  </a:t>
            </a:r>
          </a:p>
          <a:p>
            <a:pPr marL="0" indent="0" algn="r">
              <a:lnSpc>
                <a:spcPct val="200000"/>
              </a:lnSpc>
              <a:spcBef>
                <a:spcPts val="0"/>
              </a:spcBef>
              <a:buFont typeface="Arial"/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0" indent="0" algn="r">
              <a:lnSpc>
                <a:spcPts val="1400"/>
              </a:lnSpc>
              <a:spcBef>
                <a:spcPts val="0"/>
              </a:spcBef>
              <a:buFont typeface="Arial"/>
              <a:buNone/>
            </a:pPr>
            <a:endParaRPr lang="en-US" sz="1000" b="1" dirty="0" smtClean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2977728" y="7790666"/>
            <a:ext cx="1258525" cy="1524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ts val="1400"/>
              </a:lnSpc>
            </a:pP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lvl="0" algn="r">
              <a:lnSpc>
                <a:spcPts val="14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Arial"/>
                <a:cs typeface="Arial"/>
              </a:rPr>
              <a:t>Amygdala</a:t>
            </a:r>
          </a:p>
          <a:p>
            <a:pPr lvl="0" algn="r">
              <a:lnSpc>
                <a:spcPts val="14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lvl="0" algn="r">
              <a:lnSpc>
                <a:spcPts val="1400"/>
              </a:lnSpc>
            </a:pP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lvl="0" algn="r">
              <a:lnSpc>
                <a:spcPts val="1400"/>
              </a:lnSpc>
            </a:pP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lvl="0" algn="r">
              <a:lnSpc>
                <a:spcPts val="1400"/>
              </a:lnSpc>
            </a:pPr>
            <a:r>
              <a:rPr lang="en-US" sz="1000" b="1" dirty="0">
                <a:solidFill>
                  <a:prstClr val="black"/>
                </a:solidFill>
                <a:latin typeface="Arial"/>
                <a:cs typeface="Arial"/>
              </a:rPr>
              <a:t>  </a:t>
            </a:r>
          </a:p>
          <a:p>
            <a:pPr lvl="0" algn="r">
              <a:lnSpc>
                <a:spcPts val="1400"/>
              </a:lnSpc>
            </a:pP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  <a:p>
            <a:pPr lvl="0" algn="r">
              <a:lnSpc>
                <a:spcPts val="1400"/>
              </a:lnSpc>
            </a:pPr>
            <a:r>
              <a:rPr lang="en-US" sz="1000" b="1" dirty="0" smtClean="0">
                <a:solidFill>
                  <a:prstClr val="black"/>
                </a:solidFill>
                <a:latin typeface="Arial"/>
                <a:cs typeface="Arial"/>
              </a:rPr>
              <a:t>Hippocampus</a:t>
            </a:r>
            <a:endParaRPr lang="en-US" sz="10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-665570" y="6677056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% Reduction Compared To MPS IIIA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78194" y="0"/>
            <a:ext cx="67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9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-690969" y="2206655"/>
            <a:ext cx="23647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% Reduction Compared To MPS IIIA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3889" y="499532"/>
            <a:ext cx="415586" cy="5232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A.</a:t>
            </a: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sz="2800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B.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71500" y="660400"/>
            <a:ext cx="4572000" cy="3194050"/>
            <a:chOff x="571500" y="412750"/>
            <a:chExt cx="4572000" cy="3441700"/>
          </a:xfrm>
        </p:grpSpPr>
        <p:grpSp>
          <p:nvGrpSpPr>
            <p:cNvPr id="27" name="Group 26"/>
            <p:cNvGrpSpPr/>
            <p:nvPr/>
          </p:nvGrpSpPr>
          <p:grpSpPr>
            <a:xfrm>
              <a:off x="1020763" y="782017"/>
              <a:ext cx="3843164" cy="2125103"/>
              <a:chOff x="1020763" y="782017"/>
              <a:chExt cx="3843164" cy="2125103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1020763" y="1899220"/>
                <a:ext cx="0" cy="100790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187991" y="2106812"/>
                <a:ext cx="0" cy="58341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961805" y="1426316"/>
                <a:ext cx="0" cy="452868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243579" y="1443291"/>
                <a:ext cx="0" cy="102947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2831399" y="952500"/>
                <a:ext cx="701" cy="540555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473995" y="1799149"/>
                <a:ext cx="0" cy="72486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152543" y="2176676"/>
                <a:ext cx="0" cy="70957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050545" y="782017"/>
                <a:ext cx="0" cy="496395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280961" y="1744869"/>
                <a:ext cx="0" cy="496395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863927" y="1141291"/>
                <a:ext cx="0" cy="43444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3805615"/>
                </p:ext>
              </p:extLst>
            </p:nvPr>
          </p:nvGraphicFramePr>
          <p:xfrm>
            <a:off x="571500" y="412750"/>
            <a:ext cx="4572000" cy="34417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" name="Group 1"/>
          <p:cNvGrpSpPr/>
          <p:nvPr/>
        </p:nvGrpSpPr>
        <p:grpSpPr>
          <a:xfrm>
            <a:off x="1811309" y="3711047"/>
            <a:ext cx="1785059" cy="1220258"/>
            <a:chOff x="1811309" y="3711047"/>
            <a:chExt cx="1785059" cy="1220258"/>
          </a:xfrm>
        </p:grpSpPr>
        <p:sp>
          <p:nvSpPr>
            <p:cNvPr id="48" name="Content Placeholder 3"/>
            <p:cNvSpPr txBox="1">
              <a:spLocks/>
            </p:cNvSpPr>
            <p:nvPr/>
          </p:nvSpPr>
          <p:spPr>
            <a:xfrm rot="16200000">
              <a:off x="1555082" y="3967274"/>
              <a:ext cx="1211791" cy="69933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endParaRPr lang="en-US" sz="800" b="1" dirty="0" smtClean="0">
                <a:latin typeface="Arial"/>
                <a:cs typeface="Arial"/>
              </a:endParaRP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Hippocampus</a:t>
              </a: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 </a:t>
              </a:r>
              <a:r>
                <a:rPr lang="en-US" sz="900" b="1" dirty="0" smtClean="0">
                  <a:latin typeface="Arial"/>
                  <a:cs typeface="Arial"/>
                </a:rPr>
                <a:t>     </a:t>
              </a:r>
            </a:p>
          </p:txBody>
        </p:sp>
        <p:sp>
          <p:nvSpPr>
            <p:cNvPr id="52" name="Content Placeholder 3"/>
            <p:cNvSpPr txBox="1">
              <a:spLocks/>
            </p:cNvSpPr>
            <p:nvPr/>
          </p:nvSpPr>
          <p:spPr>
            <a:xfrm rot="16200000">
              <a:off x="2435620" y="3770557"/>
              <a:ext cx="1211791" cy="110970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 </a:t>
              </a:r>
              <a:r>
                <a:rPr lang="en-US" sz="900" b="1" dirty="0" smtClean="0">
                  <a:latin typeface="Arial"/>
                  <a:cs typeface="Arial"/>
                </a:rPr>
                <a:t>   </a:t>
              </a: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Cortex</a:t>
              </a: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Thalamus</a:t>
              </a: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r>
                <a:rPr lang="en-US" sz="1000" b="1" dirty="0" smtClean="0">
                  <a:latin typeface="Arial"/>
                  <a:cs typeface="Arial"/>
                </a:rPr>
                <a:t>Hippocampus</a:t>
              </a:r>
            </a:p>
            <a:p>
              <a:pPr marL="0" indent="0" algn="r">
                <a:lnSpc>
                  <a:spcPts val="1600"/>
                </a:lnSpc>
                <a:spcBef>
                  <a:spcPts val="0"/>
                </a:spcBef>
                <a:buFont typeface="Arial"/>
                <a:buNone/>
              </a:pPr>
              <a:endParaRPr lang="en-US" sz="1000" b="1" dirty="0" smtClean="0">
                <a:latin typeface="Arial"/>
                <a:cs typeface="Arial"/>
              </a:endParaRPr>
            </a:p>
          </p:txBody>
        </p:sp>
      </p:grpSp>
      <p:sp>
        <p:nvSpPr>
          <p:cNvPr id="53" name="Content Placeholder 3"/>
          <p:cNvSpPr txBox="1">
            <a:spLocks/>
          </p:cNvSpPr>
          <p:nvPr/>
        </p:nvSpPr>
        <p:spPr>
          <a:xfrm rot="16200000">
            <a:off x="3443151" y="3866264"/>
            <a:ext cx="1211791" cy="904521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endParaRPr lang="en-US" sz="1000" b="1" dirty="0" smtClean="0">
              <a:latin typeface="Arial"/>
              <a:cs typeface="Arial"/>
            </a:endParaRPr>
          </a:p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Amygdala </a:t>
            </a:r>
          </a:p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Cortex</a:t>
            </a:r>
          </a:p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  </a:t>
            </a:r>
          </a:p>
        </p:txBody>
      </p:sp>
      <p:sp>
        <p:nvSpPr>
          <p:cNvPr id="55" name="Content Placeholder 3"/>
          <p:cNvSpPr txBox="1">
            <a:spLocks/>
          </p:cNvSpPr>
          <p:nvPr/>
        </p:nvSpPr>
        <p:spPr>
          <a:xfrm rot="16200000">
            <a:off x="4230545" y="3977324"/>
            <a:ext cx="1211791" cy="69933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endParaRPr lang="en-US" sz="800" b="1" dirty="0" smtClean="0">
              <a:latin typeface="Arial"/>
              <a:cs typeface="Arial"/>
            </a:endParaRPr>
          </a:p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Hippocampus</a:t>
            </a:r>
          </a:p>
          <a:p>
            <a:pPr marL="0" indent="0" algn="r">
              <a:lnSpc>
                <a:spcPts val="1600"/>
              </a:lnSpc>
              <a:spcBef>
                <a:spcPts val="0"/>
              </a:spcBef>
              <a:buFont typeface="Arial"/>
              <a:buNone/>
            </a:pPr>
            <a:r>
              <a:rPr lang="en-US" sz="1000" b="1" dirty="0" smtClean="0">
                <a:latin typeface="Arial"/>
                <a:cs typeface="Arial"/>
              </a:rPr>
              <a:t> </a:t>
            </a:r>
            <a:r>
              <a:rPr lang="en-US" sz="900" b="1" dirty="0" smtClean="0">
                <a:latin typeface="Arial"/>
                <a:cs typeface="Arial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831624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87899</TotalTime>
  <Words>673</Words>
  <Application>Microsoft Macintosh PowerPoint</Application>
  <PresentationFormat>On-screen Show (4:3)</PresentationFormat>
  <Paragraphs>287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Tissue Vacuolization Scoring</vt:lpstr>
      <vt:lpstr>PowerPoint Presentation</vt:lpstr>
    </vt:vector>
  </TitlesOfParts>
  <Company>MSSM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Calogera Simonaro</dc:creator>
  <cp:lastModifiedBy>Calogera Simonaro</cp:lastModifiedBy>
  <cp:revision>249</cp:revision>
  <cp:lastPrinted>2018-02-02T16:29:49Z</cp:lastPrinted>
  <dcterms:created xsi:type="dcterms:W3CDTF">2017-04-07T14:42:15Z</dcterms:created>
  <dcterms:modified xsi:type="dcterms:W3CDTF">2018-02-05T15:56:07Z</dcterms:modified>
</cp:coreProperties>
</file>