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4" r:id="rId2"/>
    <p:sldId id="265" r:id="rId3"/>
    <p:sldId id="266" r:id="rId4"/>
  </p:sldIdLst>
  <p:sldSz cx="144002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7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山口真奈子" initials="山口真奈子" lastIdx="2" clrIdx="0">
    <p:extLst>
      <p:ext uri="{19B8F6BF-5375-455C-9EA6-DF929625EA0E}">
        <p15:presenceInfo xmlns:p15="http://schemas.microsoft.com/office/powerpoint/2012/main" userId="6d9062d13f4e385c" providerId="Windows Live"/>
      </p:ext>
    </p:extLst>
  </p:cmAuthor>
  <p:cmAuthor id="2" name="H SJB" initials="HS" lastIdx="2" clrIdx="1">
    <p:extLst>
      <p:ext uri="{19B8F6BF-5375-455C-9EA6-DF929625EA0E}">
        <p15:presenceInfo xmlns:p15="http://schemas.microsoft.com/office/powerpoint/2012/main" userId="3a3a191b0681df2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80000" autoAdjust="0"/>
  </p:normalViewPr>
  <p:slideViewPr>
    <p:cSldViewPr snapToGrid="0" showGuides="1">
      <p:cViewPr varScale="1">
        <p:scale>
          <a:sx n="58" d="100"/>
          <a:sy n="58" d="100"/>
        </p:scale>
        <p:origin x="726" y="-30"/>
      </p:cViewPr>
      <p:guideLst>
        <p:guide orient="horz" pos="2857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706829800597735E-2"/>
          <c:y val="3.1115301724137932E-2"/>
          <c:w val="0.92076902345011535"/>
          <c:h val="0.763987761901529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'table2 (B)'!$C$28</c:f>
              <c:strCache>
                <c:ptCount val="1"/>
                <c:pt idx="0">
                  <c:v>Unvaccinated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'table2 (B)'!$J$32:$J$44</c:f>
                <c:numCache>
                  <c:formatCode>General</c:formatCode>
                  <c:ptCount val="13"/>
                  <c:pt idx="0">
                    <c:v>1.6570806100217866E-2</c:v>
                  </c:pt>
                  <c:pt idx="1">
                    <c:v>1.1642701525054467E-2</c:v>
                  </c:pt>
                  <c:pt idx="2">
                    <c:v>1.4106753812636166E-2</c:v>
                  </c:pt>
                  <c:pt idx="3">
                    <c:v>1.1642701525054467E-2</c:v>
                  </c:pt>
                  <c:pt idx="4">
                    <c:v>7.0000000000000001E-3</c:v>
                  </c:pt>
                  <c:pt idx="5">
                    <c:v>1.4106753812636166E-2</c:v>
                  </c:pt>
                  <c:pt idx="6">
                    <c:v>1.1642701525054467E-2</c:v>
                  </c:pt>
                  <c:pt idx="7">
                    <c:v>1.4928104575163399E-2</c:v>
                  </c:pt>
                  <c:pt idx="8">
                    <c:v>2.1962962962962962E-2</c:v>
                  </c:pt>
                  <c:pt idx="9">
                    <c:v>1.8213507625272331E-2</c:v>
                  </c:pt>
                  <c:pt idx="10">
                    <c:v>1.7392156862745096E-2</c:v>
                  </c:pt>
                  <c:pt idx="11">
                    <c:v>1.328540305010893E-2</c:v>
                  </c:pt>
                  <c:pt idx="12">
                    <c:v>1.2464052287581698E-2</c:v>
                  </c:pt>
                </c:numCache>
              </c:numRef>
            </c:plus>
            <c:minus>
              <c:numRef>
                <c:f>'table2 (B)'!$I$32:$I$44</c:f>
                <c:numCache>
                  <c:formatCode>General</c:formatCode>
                  <c:ptCount val="13"/>
                  <c:pt idx="0">
                    <c:v>9.4291938997821366E-3</c:v>
                  </c:pt>
                  <c:pt idx="1">
                    <c:v>3.3572984749455342E-3</c:v>
                  </c:pt>
                  <c:pt idx="2">
                    <c:v>6.893246187363835E-3</c:v>
                  </c:pt>
                  <c:pt idx="3">
                    <c:v>3.3572984749455342E-3</c:v>
                  </c:pt>
                  <c:pt idx="4">
                    <c:v>0</c:v>
                  </c:pt>
                  <c:pt idx="5">
                    <c:v>6.893246187363835E-3</c:v>
                  </c:pt>
                  <c:pt idx="6">
                    <c:v>3.3572984749455342E-3</c:v>
                  </c:pt>
                  <c:pt idx="7">
                    <c:v>8.0718954248366025E-3</c:v>
                  </c:pt>
                  <c:pt idx="8">
                    <c:v>1.5037037037037036E-2</c:v>
                  </c:pt>
                  <c:pt idx="9">
                    <c:v>1.178649237472767E-2</c:v>
                  </c:pt>
                  <c:pt idx="10">
                    <c:v>1.0607843137254902E-2</c:v>
                  </c:pt>
                  <c:pt idx="11">
                    <c:v>6.7145969498910683E-3</c:v>
                  </c:pt>
                  <c:pt idx="12">
                    <c:v>5.5359477124183008E-3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'table2 (B)'!$B$32:$B$44</c:f>
              <c:numCache>
                <c:formatCode>General</c:formatCode>
                <c:ptCount val="13"/>
                <c:pt idx="0">
                  <c:v>16</c:v>
                </c:pt>
                <c:pt idx="1">
                  <c:v>18</c:v>
                </c:pt>
                <c:pt idx="2">
                  <c:v>31</c:v>
                </c:pt>
                <c:pt idx="3">
                  <c:v>33</c:v>
                </c:pt>
                <c:pt idx="4">
                  <c:v>35</c:v>
                </c:pt>
                <c:pt idx="5">
                  <c:v>39</c:v>
                </c:pt>
                <c:pt idx="6">
                  <c:v>45</c:v>
                </c:pt>
                <c:pt idx="7">
                  <c:v>51</c:v>
                </c:pt>
                <c:pt idx="8">
                  <c:v>52</c:v>
                </c:pt>
                <c:pt idx="9">
                  <c:v>56</c:v>
                </c:pt>
                <c:pt idx="10">
                  <c:v>58</c:v>
                </c:pt>
                <c:pt idx="11">
                  <c:v>59</c:v>
                </c:pt>
                <c:pt idx="12">
                  <c:v>68</c:v>
                </c:pt>
              </c:numCache>
            </c:numRef>
          </c:cat>
          <c:val>
            <c:numRef>
              <c:f>'table2 (B)'!$D$32:$D$44</c:f>
              <c:numCache>
                <c:formatCode>0.0%</c:formatCode>
                <c:ptCount val="13"/>
                <c:pt idx="0">
                  <c:v>1.7429193899782137E-2</c:v>
                </c:pt>
                <c:pt idx="1">
                  <c:v>4.3572984749455342E-3</c:v>
                </c:pt>
                <c:pt idx="2">
                  <c:v>1.0893246187363835E-2</c:v>
                </c:pt>
                <c:pt idx="3">
                  <c:v>4.3572984749455342E-3</c:v>
                </c:pt>
                <c:pt idx="4">
                  <c:v>0</c:v>
                </c:pt>
                <c:pt idx="5">
                  <c:v>1.0893246187363835E-2</c:v>
                </c:pt>
                <c:pt idx="6">
                  <c:v>4.3572984749455342E-3</c:v>
                </c:pt>
                <c:pt idx="7">
                  <c:v>1.3071895424836602E-2</c:v>
                </c:pt>
                <c:pt idx="8">
                  <c:v>3.7037037037037035E-2</c:v>
                </c:pt>
                <c:pt idx="9">
                  <c:v>2.178649237472767E-2</c:v>
                </c:pt>
                <c:pt idx="10">
                  <c:v>1.9607843137254902E-2</c:v>
                </c:pt>
                <c:pt idx="11">
                  <c:v>8.7145969498910684E-3</c:v>
                </c:pt>
                <c:pt idx="12">
                  <c:v>6.5359477124183009E-3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7B-43DB-B6E5-BA7A91F56DCF}"/>
            </c:ext>
          </c:extLst>
        </c:ser>
        <c:ser>
          <c:idx val="1"/>
          <c:order val="1"/>
          <c:tx>
            <c:strRef>
              <c:f>'table2 (B)'!$L$28</c:f>
              <c:strCache>
                <c:ptCount val="1"/>
                <c:pt idx="0">
                  <c:v>Vaccinated (at least one dose)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'table2 (B)'!$S$32:$S$44</c:f>
                <c:numCache>
                  <c:formatCode>General</c:formatCode>
                  <c:ptCount val="13"/>
                  <c:pt idx="0">
                    <c:v>3.785977859778598E-3</c:v>
                  </c:pt>
                  <c:pt idx="1">
                    <c:v>2E-3</c:v>
                  </c:pt>
                  <c:pt idx="2">
                    <c:v>3.785977859778598E-3</c:v>
                  </c:pt>
                  <c:pt idx="3">
                    <c:v>5.8339483394833939E-3</c:v>
                  </c:pt>
                  <c:pt idx="4">
                    <c:v>5.3099630996309953E-3</c:v>
                  </c:pt>
                  <c:pt idx="5">
                    <c:v>7.4538745387453878E-3</c:v>
                  </c:pt>
                  <c:pt idx="6">
                    <c:v>3.2619926199261994E-3</c:v>
                  </c:pt>
                  <c:pt idx="7">
                    <c:v>6.9298892988929883E-3</c:v>
                  </c:pt>
                  <c:pt idx="8">
                    <c:v>9.6457564575645784E-3</c:v>
                  </c:pt>
                  <c:pt idx="9">
                    <c:v>9.6457564575645784E-3</c:v>
                  </c:pt>
                  <c:pt idx="10">
                    <c:v>9.0738007380073808E-3</c:v>
                  </c:pt>
                  <c:pt idx="11">
                    <c:v>8.2398523985239853E-3</c:v>
                  </c:pt>
                  <c:pt idx="12">
                    <c:v>6.1439114391143908E-3</c:v>
                  </c:pt>
                </c:numCache>
              </c:numRef>
            </c:plus>
            <c:minus>
              <c:numRef>
                <c:f>'table2 (B)'!$R$32:$R$44</c:f>
                <c:numCache>
                  <c:formatCode>General</c:formatCode>
                  <c:ptCount val="13"/>
                  <c:pt idx="0">
                    <c:v>2.2140221402214021E-3</c:v>
                  </c:pt>
                  <c:pt idx="1">
                    <c:v>0</c:v>
                  </c:pt>
                  <c:pt idx="2">
                    <c:v>2.2140221402214021E-3</c:v>
                  </c:pt>
                  <c:pt idx="3">
                    <c:v>3.1660516605166054E-3</c:v>
                  </c:pt>
                  <c:pt idx="4">
                    <c:v>2.6900369003690036E-3</c:v>
                  </c:pt>
                  <c:pt idx="5">
                    <c:v>5.5461254612546125E-3</c:v>
                  </c:pt>
                  <c:pt idx="6">
                    <c:v>7.3800738007380072E-4</c:v>
                  </c:pt>
                  <c:pt idx="7">
                    <c:v>5.0701107011070102E-3</c:v>
                  </c:pt>
                  <c:pt idx="8">
                    <c:v>7.3542435424354229E-3</c:v>
                  </c:pt>
                  <c:pt idx="9">
                    <c:v>7.3542435424354229E-3</c:v>
                  </c:pt>
                  <c:pt idx="10">
                    <c:v>6.9261992619926212E-3</c:v>
                  </c:pt>
                  <c:pt idx="11">
                    <c:v>5.760147601476015E-3</c:v>
                  </c:pt>
                  <c:pt idx="12">
                    <c:v>3.8560885608856085E-3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'table2 (B)'!$B$32:$B$44</c:f>
              <c:numCache>
                <c:formatCode>General</c:formatCode>
                <c:ptCount val="13"/>
                <c:pt idx="0">
                  <c:v>16</c:v>
                </c:pt>
                <c:pt idx="1">
                  <c:v>18</c:v>
                </c:pt>
                <c:pt idx="2">
                  <c:v>31</c:v>
                </c:pt>
                <c:pt idx="3">
                  <c:v>33</c:v>
                </c:pt>
                <c:pt idx="4">
                  <c:v>35</c:v>
                </c:pt>
                <c:pt idx="5">
                  <c:v>39</c:v>
                </c:pt>
                <c:pt idx="6">
                  <c:v>45</c:v>
                </c:pt>
                <c:pt idx="7">
                  <c:v>51</c:v>
                </c:pt>
                <c:pt idx="8">
                  <c:v>52</c:v>
                </c:pt>
                <c:pt idx="9">
                  <c:v>56</c:v>
                </c:pt>
                <c:pt idx="10">
                  <c:v>58</c:v>
                </c:pt>
                <c:pt idx="11">
                  <c:v>59</c:v>
                </c:pt>
                <c:pt idx="12">
                  <c:v>68</c:v>
                </c:pt>
              </c:numCache>
            </c:numRef>
          </c:cat>
          <c:val>
            <c:numRef>
              <c:f>'table2 (B)'!$M$32:$M$44</c:f>
              <c:numCache>
                <c:formatCode>0.0%</c:formatCode>
                <c:ptCount val="13"/>
                <c:pt idx="0">
                  <c:v>2.2140221402214021E-3</c:v>
                </c:pt>
                <c:pt idx="1">
                  <c:v>0</c:v>
                </c:pt>
                <c:pt idx="2">
                  <c:v>2.2140221402214021E-3</c:v>
                </c:pt>
                <c:pt idx="3">
                  <c:v>5.1660516605166054E-3</c:v>
                </c:pt>
                <c:pt idx="4">
                  <c:v>3.6900369003690036E-3</c:v>
                </c:pt>
                <c:pt idx="5">
                  <c:v>1.2546125461254613E-2</c:v>
                </c:pt>
                <c:pt idx="6">
                  <c:v>7.3800738007380072E-4</c:v>
                </c:pt>
                <c:pt idx="7">
                  <c:v>1.107011070110701E-2</c:v>
                </c:pt>
                <c:pt idx="8">
                  <c:v>2.4354243542435424E-2</c:v>
                </c:pt>
                <c:pt idx="9">
                  <c:v>2.4354243542435424E-2</c:v>
                </c:pt>
                <c:pt idx="10">
                  <c:v>1.9926199261992621E-2</c:v>
                </c:pt>
                <c:pt idx="11">
                  <c:v>1.4760147601476014E-2</c:v>
                </c:pt>
                <c:pt idx="12">
                  <c:v>8.8560885608856086E-3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27B-43DB-B6E5-BA7A91F56D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4710280"/>
        <c:axId val="674706344"/>
      </c:barChart>
      <c:catAx>
        <c:axId val="674710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674706344"/>
        <c:crosses val="autoZero"/>
        <c:auto val="1"/>
        <c:lblAlgn val="ctr"/>
        <c:lblOffset val="100"/>
        <c:noMultiLvlLbl val="0"/>
      </c:catAx>
      <c:valAx>
        <c:axId val="674706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674710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74D30-649D-4AEA-93E4-D8094BEF3FCC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81F9A-42C8-4255-B264-C2B43540007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06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3006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1pPr>
    <a:lvl2pPr marL="561504" algn="l" defTabSz="1123006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2pPr>
    <a:lvl3pPr marL="1123006" algn="l" defTabSz="1123006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3pPr>
    <a:lvl4pPr marL="1684512" algn="l" defTabSz="1123006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4pPr>
    <a:lvl5pPr marL="2246015" algn="l" defTabSz="1123006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5pPr>
    <a:lvl6pPr marL="2807519" algn="l" defTabSz="1123006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6pPr>
    <a:lvl7pPr marL="3369022" algn="l" defTabSz="1123006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7pPr>
    <a:lvl8pPr marL="3930526" algn="l" defTabSz="1123006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8pPr>
    <a:lvl9pPr marL="4492031" algn="l" defTabSz="1123006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*In 2010, the Ministry of Health, Labor and Welfare (MHLW) initiated an expedited promotion project for HPV vaccination, where national government would cover 50% of the total cost, if local government also paid 50%. Public aid was gradually introduced in each municipality for girls aged 12 to 16yrs. Niigata city, Nagaoka city, </a:t>
            </a:r>
            <a:r>
              <a:rPr kumimoji="1" lang="en-US" altLang="ja-JP" dirty="0" err="1"/>
              <a:t>Joetsu</a:t>
            </a:r>
            <a:r>
              <a:rPr kumimoji="1" lang="en-US" altLang="ja-JP" dirty="0"/>
              <a:t> city, Shibata city and </a:t>
            </a:r>
            <a:r>
              <a:rPr kumimoji="1" lang="en-US" altLang="ja-JP" dirty="0" err="1"/>
              <a:t>Mitsuke</a:t>
            </a:r>
            <a:r>
              <a:rPr kumimoji="1" lang="en-US" altLang="ja-JP" dirty="0"/>
              <a:t> city began public aid in 2010 for girls born in 1994 or later. Sanjo city began it in 2012 for girls born in 1996 or later.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81F9A-42C8-4255-B264-C2B43540007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699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flow chart shows how vaccination status was classified in our study.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DF4FA-D40E-4CA4-8A06-5C37583B10F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610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81F9A-42C8-4255-B264-C2B43540007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085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472842"/>
            <a:ext cx="10800160" cy="3133172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4726842"/>
            <a:ext cx="10800160" cy="2172804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52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35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79142"/>
            <a:ext cx="3105046" cy="762669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79142"/>
            <a:ext cx="9135135" cy="762669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13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48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2243636"/>
            <a:ext cx="12420184" cy="3743557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6022609"/>
            <a:ext cx="12420184" cy="1968648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874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2395710"/>
            <a:ext cx="6120091" cy="571012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2395710"/>
            <a:ext cx="6120091" cy="571012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18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479143"/>
            <a:ext cx="12420184" cy="173949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2206137"/>
            <a:ext cx="6091965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3287331"/>
            <a:ext cx="6091965" cy="48351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2206137"/>
            <a:ext cx="6121966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3287331"/>
            <a:ext cx="6121966" cy="48351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4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42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1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99969"/>
            <a:ext cx="4644443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295767"/>
            <a:ext cx="7290108" cy="639550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699862"/>
            <a:ext cx="4644443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638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99969"/>
            <a:ext cx="4644443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295767"/>
            <a:ext cx="7290108" cy="639550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699862"/>
            <a:ext cx="4644443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6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79143"/>
            <a:ext cx="12420184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395710"/>
            <a:ext cx="12420184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8341239"/>
            <a:ext cx="324004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D872E-7598-41B8-8C67-59C82B31B59D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8341239"/>
            <a:ext cx="4860072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8341239"/>
            <a:ext cx="324004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25812-A454-4489-904B-1ED40115A9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81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kumimoji="1"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kumimoji="1"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EE98725B-564F-48DC-9005-D3C28E45DF94}"/>
              </a:ext>
            </a:extLst>
          </p:cNvPr>
          <p:cNvSpPr/>
          <p:nvPr/>
        </p:nvSpPr>
        <p:spPr>
          <a:xfrm>
            <a:off x="6848330" y="2111446"/>
            <a:ext cx="4262028" cy="72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CCCE4E6-6FA7-4142-83A3-0F97A6DB27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9998241"/>
              </p:ext>
            </p:extLst>
          </p:nvPr>
        </p:nvGraphicFramePr>
        <p:xfrm>
          <a:off x="814708" y="2111446"/>
          <a:ext cx="12780000" cy="720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63989844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3249421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55452737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55963169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73556205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401059391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82523145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5366369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46374432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07784498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9989691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2009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GB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kumimoji="1" lang="ja-JP" alt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6871036"/>
                  </a:ext>
                </a:extLst>
              </a:tr>
            </a:tbl>
          </a:graphicData>
        </a:graphic>
      </p:graphicFrame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8E50E75-4CAA-404F-841F-DD946A6050CB}"/>
              </a:ext>
            </a:extLst>
          </p:cNvPr>
          <p:cNvCxnSpPr>
            <a:cxnSpLocks/>
          </p:cNvCxnSpPr>
          <p:nvPr/>
        </p:nvCxnSpPr>
        <p:spPr>
          <a:xfrm flipV="1">
            <a:off x="6859832" y="2111446"/>
            <a:ext cx="4295956" cy="1372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581EC6E-4360-4198-A97E-42FDFFBBDD2F}"/>
              </a:ext>
            </a:extLst>
          </p:cNvPr>
          <p:cNvCxnSpPr>
            <a:cxnSpLocks/>
          </p:cNvCxnSpPr>
          <p:nvPr/>
        </p:nvCxnSpPr>
        <p:spPr>
          <a:xfrm flipV="1">
            <a:off x="11220657" y="2125170"/>
            <a:ext cx="1991142" cy="1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1767B1C-B078-45CE-A2C4-532245DDCF5D}"/>
              </a:ext>
            </a:extLst>
          </p:cNvPr>
          <p:cNvGrpSpPr/>
          <p:nvPr/>
        </p:nvGrpSpPr>
        <p:grpSpPr>
          <a:xfrm>
            <a:off x="1858748" y="2851789"/>
            <a:ext cx="4355951" cy="3790181"/>
            <a:chOff x="1566491" y="1993919"/>
            <a:chExt cx="4355951" cy="3790181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55E5D34-758F-499A-BAE0-E75C7B0FE9A0}"/>
                </a:ext>
              </a:extLst>
            </p:cNvPr>
            <p:cNvSpPr txBox="1"/>
            <p:nvPr/>
          </p:nvSpPr>
          <p:spPr>
            <a:xfrm>
              <a:off x="1566491" y="2486886"/>
              <a:ext cx="3509792" cy="584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HPV vaccination with specially funded </a:t>
              </a:r>
            </a:p>
            <a:p>
              <a:pPr algn="ctr"/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program commenced Oct. 2010</a:t>
              </a:r>
              <a:endParaRPr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A33D5381-6AF6-47F1-8536-C071E031CBA9}"/>
                </a:ext>
              </a:extLst>
            </p:cNvPr>
            <p:cNvCxnSpPr>
              <a:cxnSpLocks/>
            </p:cNvCxnSpPr>
            <p:nvPr/>
          </p:nvCxnSpPr>
          <p:spPr>
            <a:xfrm>
              <a:off x="2493655" y="2272686"/>
              <a:ext cx="274270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B31641FB-DC77-4B8F-BEDC-C400F1E0677B}"/>
                </a:ext>
              </a:extLst>
            </p:cNvPr>
            <p:cNvCxnSpPr>
              <a:cxnSpLocks/>
            </p:cNvCxnSpPr>
            <p:nvPr/>
          </p:nvCxnSpPr>
          <p:spPr>
            <a:xfrm>
              <a:off x="3230730" y="2280321"/>
              <a:ext cx="0" cy="2065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F30F6600-1EF5-46BE-92E9-EAE64C0E79F3}"/>
                </a:ext>
              </a:extLst>
            </p:cNvPr>
            <p:cNvSpPr txBox="1"/>
            <p:nvPr/>
          </p:nvSpPr>
          <p:spPr>
            <a:xfrm>
              <a:off x="3810408" y="3318141"/>
              <a:ext cx="1680713" cy="107721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April 2013</a:t>
              </a:r>
            </a:p>
            <a:p>
              <a:pPr algn="ctr"/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HPV included in NIP for girls </a:t>
              </a:r>
            </a:p>
            <a:p>
              <a:pPr algn="ctr"/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12-16yrs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FB801D36-F199-4518-9856-0BD214CEB06D}"/>
                </a:ext>
              </a:extLst>
            </p:cNvPr>
            <p:cNvSpPr txBox="1"/>
            <p:nvPr/>
          </p:nvSpPr>
          <p:spPr>
            <a:xfrm>
              <a:off x="3162758" y="4706882"/>
              <a:ext cx="2759684" cy="107721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June 2013</a:t>
              </a:r>
            </a:p>
            <a:p>
              <a:pPr algn="ctr"/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Suspension of proactive recommendations for HPV vaccine</a:t>
              </a:r>
              <a:r>
                <a:rPr lang="ja-JP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by MHLW</a:t>
              </a:r>
            </a:p>
          </p:txBody>
        </p: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98A96AB7-401E-46FD-9B19-21C1D1572C93}"/>
                </a:ext>
              </a:extLst>
            </p:cNvPr>
            <p:cNvCxnSpPr/>
            <p:nvPr/>
          </p:nvCxnSpPr>
          <p:spPr>
            <a:xfrm flipV="1">
              <a:off x="5243831" y="2004546"/>
              <a:ext cx="0" cy="131359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963D56FB-9A39-4E40-9777-ED57FB5A86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74510" y="1993919"/>
              <a:ext cx="0" cy="2700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4AA221B-EBBE-44E3-A218-C3A303DC34EE}"/>
              </a:ext>
            </a:extLst>
          </p:cNvPr>
          <p:cNvGrpSpPr/>
          <p:nvPr/>
        </p:nvGrpSpPr>
        <p:grpSpPr>
          <a:xfrm>
            <a:off x="827754" y="992914"/>
            <a:ext cx="10282604" cy="1877711"/>
            <a:chOff x="535498" y="135044"/>
            <a:chExt cx="10282604" cy="1877711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C4A901C7-D83F-4DCE-A5F5-9B45181AA79E}"/>
                </a:ext>
              </a:extLst>
            </p:cNvPr>
            <p:cNvSpPr/>
            <p:nvPr/>
          </p:nvSpPr>
          <p:spPr>
            <a:xfrm>
              <a:off x="6550904" y="1198811"/>
              <a:ext cx="4267198" cy="813944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B5E2A53-8E73-40AB-B500-3845B672D63B}"/>
                </a:ext>
              </a:extLst>
            </p:cNvPr>
            <p:cNvGrpSpPr/>
            <p:nvPr/>
          </p:nvGrpSpPr>
          <p:grpSpPr>
            <a:xfrm>
              <a:off x="535498" y="135044"/>
              <a:ext cx="4007102" cy="1126493"/>
              <a:chOff x="540668" y="632360"/>
              <a:chExt cx="4007102" cy="996475"/>
            </a:xfrm>
          </p:grpSpPr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C2E1DE51-DD2E-47E9-BFA7-E2356E99C22D}"/>
                  </a:ext>
                </a:extLst>
              </p:cNvPr>
              <p:cNvSpPr txBox="1"/>
              <p:nvPr/>
            </p:nvSpPr>
            <p:spPr>
              <a:xfrm>
                <a:off x="540668" y="632361"/>
                <a:ext cx="1680713" cy="73508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October 2009</a:t>
                </a:r>
              </a:p>
              <a:p>
                <a:pPr algn="ctr"/>
                <a:r>
                  <a:rPr lang="en-US" altLang="ja-JP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Bivalent vaccine</a:t>
                </a:r>
                <a:r>
                  <a:rPr lang="ja-JP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ja-JP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approved</a:t>
                </a: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3E6A1C68-0026-4BAA-AF1B-3AB0BF72E8BC}"/>
                  </a:ext>
                </a:extLst>
              </p:cNvPr>
              <p:cNvSpPr txBox="1"/>
              <p:nvPr/>
            </p:nvSpPr>
            <p:spPr>
              <a:xfrm>
                <a:off x="2390661" y="632360"/>
                <a:ext cx="2157109" cy="73508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July 2011</a:t>
                </a:r>
              </a:p>
              <a:p>
                <a:pPr algn="ctr"/>
                <a:r>
                  <a:rPr lang="en-US" altLang="ja-JP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Quadrivalent vaccine</a:t>
                </a:r>
                <a:r>
                  <a:rPr lang="ja-JP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ja-JP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approved</a:t>
                </a:r>
              </a:p>
            </p:txBody>
          </p:sp>
          <p:cxnSp>
            <p:nvCxnSpPr>
              <p:cNvPr id="34" name="直線矢印コネクタ 33">
                <a:extLst>
                  <a:ext uri="{FF2B5EF4-FFF2-40B4-BE49-F238E27FC236}">
                    <a16:creationId xmlns:a16="http://schemas.microsoft.com/office/drawing/2014/main" id="{C9DE3224-937F-4414-8FFB-23D27A25E9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0226" y="1374075"/>
                <a:ext cx="0" cy="25475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矢印コネクタ 35">
                <a:extLst>
                  <a:ext uri="{FF2B5EF4-FFF2-40B4-BE49-F238E27FC236}">
                    <a16:creationId xmlns:a16="http://schemas.microsoft.com/office/drawing/2014/main" id="{DE5D12A1-FCCC-4AB7-8A64-D7BB68BD41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6343" y="1374076"/>
                <a:ext cx="0" cy="25475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F78227-2236-4EA8-9FC9-115CB382692C}"/>
              </a:ext>
            </a:extLst>
          </p:cNvPr>
          <p:cNvGrpSpPr/>
          <p:nvPr/>
        </p:nvGrpSpPr>
        <p:grpSpPr>
          <a:xfrm>
            <a:off x="7533344" y="2842549"/>
            <a:ext cx="2886835" cy="369332"/>
            <a:chOff x="7241085" y="1984680"/>
            <a:chExt cx="2886835" cy="369332"/>
          </a:xfrm>
        </p:grpSpPr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8C99115E-C108-4F1B-B013-54572A2EA94D}"/>
                </a:ext>
              </a:extLst>
            </p:cNvPr>
            <p:cNvCxnSpPr>
              <a:cxnSpLocks/>
            </p:cNvCxnSpPr>
            <p:nvPr/>
          </p:nvCxnSpPr>
          <p:spPr>
            <a:xfrm>
              <a:off x="7241085" y="1984680"/>
              <a:ext cx="0" cy="3693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2CA6FBF5-1FC1-499F-A417-A28CDAE3485E}"/>
                </a:ext>
              </a:extLst>
            </p:cNvPr>
            <p:cNvCxnSpPr>
              <a:cxnSpLocks/>
            </p:cNvCxnSpPr>
            <p:nvPr/>
          </p:nvCxnSpPr>
          <p:spPr>
            <a:xfrm>
              <a:off x="8684943" y="1984680"/>
              <a:ext cx="0" cy="3693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>
              <a:extLst>
                <a:ext uri="{FF2B5EF4-FFF2-40B4-BE49-F238E27FC236}">
                  <a16:creationId xmlns:a16="http://schemas.microsoft.com/office/drawing/2014/main" id="{A6CDAE8F-8B18-4AC0-8F75-3BBFA4C95D32}"/>
                </a:ext>
              </a:extLst>
            </p:cNvPr>
            <p:cNvCxnSpPr>
              <a:cxnSpLocks/>
            </p:cNvCxnSpPr>
            <p:nvPr/>
          </p:nvCxnSpPr>
          <p:spPr>
            <a:xfrm>
              <a:off x="10127920" y="1984680"/>
              <a:ext cx="0" cy="3693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2C5C150-6F93-41EA-8AB5-37DD9B8D15E2}"/>
              </a:ext>
            </a:extLst>
          </p:cNvPr>
          <p:cNvCxnSpPr>
            <a:cxnSpLocks/>
          </p:cNvCxnSpPr>
          <p:nvPr/>
        </p:nvCxnSpPr>
        <p:spPr>
          <a:xfrm>
            <a:off x="7604719" y="4824423"/>
            <a:ext cx="0" cy="3693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BC51905-F5C2-4FD9-9B27-18C3227CC17A}"/>
              </a:ext>
            </a:extLst>
          </p:cNvPr>
          <p:cNvSpPr txBox="1"/>
          <p:nvPr/>
        </p:nvSpPr>
        <p:spPr>
          <a:xfrm>
            <a:off x="7604722" y="5947818"/>
            <a:ext cx="2920747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recruited 2,197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0B2CD8F-1B54-4181-8D35-F4E83D622921}"/>
              </a:ext>
            </a:extLst>
          </p:cNvPr>
          <p:cNvSpPr/>
          <p:nvPr/>
        </p:nvSpPr>
        <p:spPr>
          <a:xfrm>
            <a:off x="164013" y="7842209"/>
            <a:ext cx="71913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Human papillomavirus (HPV) vaccination in Japan and the Niigata Study . </a:t>
            </a:r>
            <a:endParaRPr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直線矢印コネクタ 22">
            <a:extLst>
              <a:ext uri="{FF2B5EF4-FFF2-40B4-BE49-F238E27FC236}">
                <a16:creationId xmlns:a16="http://schemas.microsoft.com/office/drawing/2014/main" id="{9902AE78-FF80-4F73-A294-5B1B736F7972}"/>
              </a:ext>
            </a:extLst>
          </p:cNvPr>
          <p:cNvCxnSpPr>
            <a:cxnSpLocks/>
          </p:cNvCxnSpPr>
          <p:nvPr/>
        </p:nvCxnSpPr>
        <p:spPr>
          <a:xfrm>
            <a:off x="10420176" y="4838043"/>
            <a:ext cx="0" cy="3693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25">
            <a:extLst>
              <a:ext uri="{FF2B5EF4-FFF2-40B4-BE49-F238E27FC236}">
                <a16:creationId xmlns:a16="http://schemas.microsoft.com/office/drawing/2014/main" id="{79B3B9A7-0C8A-496B-B686-72614E722578}"/>
              </a:ext>
            </a:extLst>
          </p:cNvPr>
          <p:cNvSpPr txBox="1"/>
          <p:nvPr/>
        </p:nvSpPr>
        <p:spPr>
          <a:xfrm>
            <a:off x="6848330" y="5215962"/>
            <a:ext cx="4320000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Questionnaire, Pap Smear and HPV test</a:t>
            </a:r>
          </a:p>
        </p:txBody>
      </p:sp>
      <p:cxnSp>
        <p:nvCxnSpPr>
          <p:cNvPr id="35" name="直線矢印コネクタ 22">
            <a:extLst>
              <a:ext uri="{FF2B5EF4-FFF2-40B4-BE49-F238E27FC236}">
                <a16:creationId xmlns:a16="http://schemas.microsoft.com/office/drawing/2014/main" id="{96C33BFE-1C6A-4824-8D24-39F7A41EAC97}"/>
              </a:ext>
            </a:extLst>
          </p:cNvPr>
          <p:cNvCxnSpPr>
            <a:cxnSpLocks/>
          </p:cNvCxnSpPr>
          <p:nvPr/>
        </p:nvCxnSpPr>
        <p:spPr>
          <a:xfrm>
            <a:off x="8976759" y="4838006"/>
            <a:ext cx="0" cy="3693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22">
            <a:extLst>
              <a:ext uri="{FF2B5EF4-FFF2-40B4-BE49-F238E27FC236}">
                <a16:creationId xmlns:a16="http://schemas.microsoft.com/office/drawing/2014/main" id="{9FC5F24B-0333-4F3A-82DD-F111D028C929}"/>
              </a:ext>
            </a:extLst>
          </p:cNvPr>
          <p:cNvCxnSpPr>
            <a:cxnSpLocks/>
          </p:cNvCxnSpPr>
          <p:nvPr/>
        </p:nvCxnSpPr>
        <p:spPr>
          <a:xfrm>
            <a:off x="8972922" y="5557137"/>
            <a:ext cx="0" cy="3693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22">
            <a:extLst>
              <a:ext uri="{FF2B5EF4-FFF2-40B4-BE49-F238E27FC236}">
                <a16:creationId xmlns:a16="http://schemas.microsoft.com/office/drawing/2014/main" id="{11646314-B149-4516-A66F-514586DAD77E}"/>
              </a:ext>
            </a:extLst>
          </p:cNvPr>
          <p:cNvCxnSpPr>
            <a:cxnSpLocks/>
          </p:cNvCxnSpPr>
          <p:nvPr/>
        </p:nvCxnSpPr>
        <p:spPr>
          <a:xfrm>
            <a:off x="8974601" y="6291076"/>
            <a:ext cx="0" cy="684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25">
            <a:extLst>
              <a:ext uri="{FF2B5EF4-FFF2-40B4-BE49-F238E27FC236}">
                <a16:creationId xmlns:a16="http://schemas.microsoft.com/office/drawing/2014/main" id="{B3CDE5CC-4FB5-41CA-805A-44F6392CC714}"/>
              </a:ext>
            </a:extLst>
          </p:cNvPr>
          <p:cNvSpPr txBox="1"/>
          <p:nvPr/>
        </p:nvSpPr>
        <p:spPr>
          <a:xfrm>
            <a:off x="7604720" y="6995172"/>
            <a:ext cx="2920747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enrolled 2,073</a:t>
            </a:r>
          </a:p>
        </p:txBody>
      </p:sp>
      <p:cxnSp>
        <p:nvCxnSpPr>
          <p:cNvPr id="44" name="直線矢印コネクタ 22">
            <a:extLst>
              <a:ext uri="{FF2B5EF4-FFF2-40B4-BE49-F238E27FC236}">
                <a16:creationId xmlns:a16="http://schemas.microsoft.com/office/drawing/2014/main" id="{72137493-22A4-4FBA-A20B-E10D09E3B240}"/>
              </a:ext>
            </a:extLst>
          </p:cNvPr>
          <p:cNvCxnSpPr>
            <a:cxnSpLocks/>
          </p:cNvCxnSpPr>
          <p:nvPr/>
        </p:nvCxnSpPr>
        <p:spPr>
          <a:xfrm>
            <a:off x="8972922" y="6524095"/>
            <a:ext cx="1728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25">
            <a:extLst>
              <a:ext uri="{FF2B5EF4-FFF2-40B4-BE49-F238E27FC236}">
                <a16:creationId xmlns:a16="http://schemas.microsoft.com/office/drawing/2014/main" id="{90413B99-41BD-4B24-B67D-9681661FFA87}"/>
              </a:ext>
            </a:extLst>
          </p:cNvPr>
          <p:cNvSpPr txBox="1"/>
          <p:nvPr/>
        </p:nvSpPr>
        <p:spPr>
          <a:xfrm>
            <a:off x="10720047" y="6139376"/>
            <a:ext cx="1611996" cy="76944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Excluded 124:</a:t>
            </a:r>
          </a:p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Born 1992</a:t>
            </a:r>
            <a:r>
              <a:rPr lang="en-GB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= 29</a:t>
            </a:r>
          </a:p>
          <a:p>
            <a:r>
              <a:rPr lang="en-GB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Duplicate,   n =  95           </a:t>
            </a:r>
            <a:endParaRPr lang="en-US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コンテンツ プレースホルダー 2">
            <a:extLst>
              <a:ext uri="{FF2B5EF4-FFF2-40B4-BE49-F238E27FC236}">
                <a16:creationId xmlns:a16="http://schemas.microsoft.com/office/drawing/2014/main" id="{1B7717EF-FC91-469D-BB5F-0ED5720C3DFF}"/>
              </a:ext>
            </a:extLst>
          </p:cNvPr>
          <p:cNvSpPr txBox="1">
            <a:spLocks/>
          </p:cNvSpPr>
          <p:nvPr/>
        </p:nvSpPr>
        <p:spPr>
          <a:xfrm>
            <a:off x="164013" y="8277191"/>
            <a:ext cx="14073774" cy="1470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9999" indent="-269999" algn="l" defTabSz="1079998" rtl="0" eaLnBrk="1" latinLnBrk="0" hangingPunct="1">
              <a:lnSpc>
                <a:spcPct val="90000"/>
              </a:lnSpc>
              <a:spcBef>
                <a:spcPts val="1181"/>
              </a:spcBef>
              <a:buFont typeface="Arial" panose="020B0604020202020204" pitchFamily="34" charset="0"/>
              <a:buChar char="•"/>
              <a:defRPr kumimoji="1" sz="33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9998" indent="-269999" algn="l" defTabSz="1079998" rtl="0" eaLnBrk="1" latinLnBrk="0" hangingPunct="1">
              <a:lnSpc>
                <a:spcPct val="90000"/>
              </a:lnSpc>
              <a:spcBef>
                <a:spcPts val="591"/>
              </a:spcBef>
              <a:buFont typeface="Arial" panose="020B0604020202020204" pitchFamily="34" charset="0"/>
              <a:buChar char="•"/>
              <a:defRPr kumimoji="1" sz="28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9997" indent="-269999" algn="l" defTabSz="1079998" rtl="0" eaLnBrk="1" latinLnBrk="0" hangingPunct="1">
              <a:lnSpc>
                <a:spcPct val="90000"/>
              </a:lnSpc>
              <a:spcBef>
                <a:spcPts val="591"/>
              </a:spcBef>
              <a:buFont typeface="Arial" panose="020B0604020202020204" pitchFamily="34" charset="0"/>
              <a:buChar char="•"/>
              <a:defRPr kumimoji="1" sz="23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89996" indent="-269999" algn="l" defTabSz="1079998" rtl="0" eaLnBrk="1" latinLnBrk="0" hangingPunct="1">
              <a:lnSpc>
                <a:spcPct val="90000"/>
              </a:lnSpc>
              <a:spcBef>
                <a:spcPts val="591"/>
              </a:spcBef>
              <a:buFont typeface="Arial" panose="020B0604020202020204" pitchFamily="34" charset="0"/>
              <a:buChar char="•"/>
              <a:defRPr kumimoji="1" sz="212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29995" indent="-269999" algn="l" defTabSz="1079998" rtl="0" eaLnBrk="1" latinLnBrk="0" hangingPunct="1">
              <a:lnSpc>
                <a:spcPct val="90000"/>
              </a:lnSpc>
              <a:spcBef>
                <a:spcPts val="591"/>
              </a:spcBef>
              <a:buFont typeface="Arial" panose="020B0604020202020204" pitchFamily="34" charset="0"/>
              <a:buChar char="•"/>
              <a:defRPr kumimoji="1" sz="212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69994" indent="-269999" algn="l" defTabSz="1079998" rtl="0" eaLnBrk="1" latinLnBrk="0" hangingPunct="1">
              <a:lnSpc>
                <a:spcPct val="90000"/>
              </a:lnSpc>
              <a:spcBef>
                <a:spcPts val="591"/>
              </a:spcBef>
              <a:buFont typeface="Arial" panose="020B0604020202020204" pitchFamily="34" charset="0"/>
              <a:buChar char="•"/>
              <a:defRPr kumimoji="1" sz="212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09993" indent="-269999" algn="l" defTabSz="1079998" rtl="0" eaLnBrk="1" latinLnBrk="0" hangingPunct="1">
              <a:lnSpc>
                <a:spcPct val="90000"/>
              </a:lnSpc>
              <a:spcBef>
                <a:spcPts val="591"/>
              </a:spcBef>
              <a:buFont typeface="Arial" panose="020B0604020202020204" pitchFamily="34" charset="0"/>
              <a:buChar char="•"/>
              <a:defRPr kumimoji="1" sz="212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49992" indent="-269999" algn="l" defTabSz="1079998" rtl="0" eaLnBrk="1" latinLnBrk="0" hangingPunct="1">
              <a:lnSpc>
                <a:spcPct val="90000"/>
              </a:lnSpc>
              <a:spcBef>
                <a:spcPts val="591"/>
              </a:spcBef>
              <a:buFont typeface="Arial" panose="020B0604020202020204" pitchFamily="34" charset="0"/>
              <a:buChar char="•"/>
              <a:defRPr kumimoji="1" sz="212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89991" indent="-269999" algn="l" defTabSz="1079998" rtl="0" eaLnBrk="1" latinLnBrk="0" hangingPunct="1">
              <a:lnSpc>
                <a:spcPct val="90000"/>
              </a:lnSpc>
              <a:spcBef>
                <a:spcPts val="591"/>
              </a:spcBef>
              <a:buFont typeface="Arial" panose="020B0604020202020204" pitchFamily="34" charset="0"/>
              <a:buChar char="•"/>
              <a:defRPr kumimoji="1" sz="212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indent="-92075">
              <a:buFont typeface="Arial" panose="020B0604020202020204" pitchFamily="34" charset="0"/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Abbreviations: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NIP: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Immunisation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ja-JP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MHLW: the Ministry of Health, Labor and Welfare 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Callout: Down Arrow 8">
            <a:extLst>
              <a:ext uri="{FF2B5EF4-FFF2-40B4-BE49-F238E27FC236}">
                <a16:creationId xmlns:a16="http://schemas.microsoft.com/office/drawing/2014/main" id="{2CDC9D02-6E4A-47D3-8AA1-EED29D9A308C}"/>
              </a:ext>
            </a:extLst>
          </p:cNvPr>
          <p:cNvSpPr/>
          <p:nvPr/>
        </p:nvSpPr>
        <p:spPr>
          <a:xfrm>
            <a:off x="6904848" y="916459"/>
            <a:ext cx="4640519" cy="1114836"/>
          </a:xfrm>
          <a:prstGeom prst="downArrow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Women attending for screening in Niigata, 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Nagaokay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Joetsu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Shibata,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Mitsuke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Sanjo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city</a:t>
            </a:r>
          </a:p>
        </p:txBody>
      </p:sp>
      <p:graphicFrame>
        <p:nvGraphicFramePr>
          <p:cNvPr id="47" name="表 46">
            <a:extLst>
              <a:ext uri="{FF2B5EF4-FFF2-40B4-BE49-F238E27FC236}">
                <a16:creationId xmlns:a16="http://schemas.microsoft.com/office/drawing/2014/main" id="{88F55C23-6713-4AF0-A652-613930E95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143681"/>
              </p:ext>
            </p:extLst>
          </p:nvPr>
        </p:nvGraphicFramePr>
        <p:xfrm>
          <a:off x="6819344" y="3225144"/>
          <a:ext cx="4320000" cy="1620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2060724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46928198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448526507"/>
                    </a:ext>
                  </a:extLst>
                </a:gridCol>
              </a:tblGrid>
              <a:tr h="16204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Women born in fiscal year 1993 and 1994</a:t>
                      </a:r>
                    </a:p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20-21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yrs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 = 381)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</a:p>
                    <a:p>
                      <a:pPr algn="ctr"/>
                      <a:r>
                        <a:rPr kumimoji="1" lang="en-GB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Women born in fiscal year 1994 and 1995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20-21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yrs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 = 726)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Women born in fiscal years 1994 to 1996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20-22 </a:t>
                      </a:r>
                      <a:r>
                        <a:rPr kumimoji="1" lang="en-US" altLang="ja-JP" sz="16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yrs</a:t>
                      </a:r>
                      <a:endParaRPr kumimoji="1" lang="en-US" altLang="ja-JP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 = 1,090)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277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873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5FFE792-CD23-4FAD-932B-1F4112A31F44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7200108" y="1196278"/>
            <a:ext cx="0" cy="5782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1FAB99-B53E-479B-8EA0-C8EFCD600CE4}"/>
              </a:ext>
            </a:extLst>
          </p:cNvPr>
          <p:cNvSpPr txBox="1"/>
          <p:nvPr/>
        </p:nvSpPr>
        <p:spPr>
          <a:xfrm>
            <a:off x="6334554" y="522247"/>
            <a:ext cx="1731107" cy="6740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89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Enrolled</a:t>
            </a:r>
          </a:p>
          <a:p>
            <a:pPr algn="ctr"/>
            <a:r>
              <a:rPr lang="en-US" altLang="ja-JP" sz="189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= 2,073)</a:t>
            </a:r>
            <a:endParaRPr lang="ja-JP" altLang="en-US" sz="189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144CACA-6858-4F68-ABA3-25B65BE48612}"/>
              </a:ext>
            </a:extLst>
          </p:cNvPr>
          <p:cNvSpPr/>
          <p:nvPr/>
        </p:nvSpPr>
        <p:spPr>
          <a:xfrm>
            <a:off x="347404" y="8088437"/>
            <a:ext cx="44798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 Vaccination status of enrolled participants </a:t>
            </a:r>
            <a:endParaRPr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2860BDC5-4FA3-4F47-9D65-964CB16D0A1E}"/>
              </a:ext>
            </a:extLst>
          </p:cNvPr>
          <p:cNvCxnSpPr>
            <a:cxnSpLocks/>
          </p:cNvCxnSpPr>
          <p:nvPr/>
        </p:nvCxnSpPr>
        <p:spPr>
          <a:xfrm>
            <a:off x="3797754" y="2335500"/>
            <a:ext cx="6797077" cy="1399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071802A-E1DC-47C8-A35D-F7699651787B}"/>
              </a:ext>
            </a:extLst>
          </p:cNvPr>
          <p:cNvSpPr/>
          <p:nvPr/>
        </p:nvSpPr>
        <p:spPr>
          <a:xfrm>
            <a:off x="5390762" y="1718499"/>
            <a:ext cx="3586468" cy="1199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9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六角形 13">
            <a:extLst>
              <a:ext uri="{FF2B5EF4-FFF2-40B4-BE49-F238E27FC236}">
                <a16:creationId xmlns:a16="http://schemas.microsoft.com/office/drawing/2014/main" id="{6419065C-72F6-41A2-AF43-1F7BC41FB355}"/>
              </a:ext>
            </a:extLst>
          </p:cNvPr>
          <p:cNvSpPr/>
          <p:nvPr/>
        </p:nvSpPr>
        <p:spPr>
          <a:xfrm>
            <a:off x="5397112" y="1718500"/>
            <a:ext cx="3586468" cy="1238625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9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B378A21-996B-40B1-B001-C97CE3F8E693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800613" y="2329887"/>
            <a:ext cx="0" cy="10452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0D7F51E2-1F01-4E4F-9AB5-6847B8122502}"/>
              </a:ext>
            </a:extLst>
          </p:cNvPr>
          <p:cNvCxnSpPr>
            <a:cxnSpLocks/>
          </p:cNvCxnSpPr>
          <p:nvPr/>
        </p:nvCxnSpPr>
        <p:spPr>
          <a:xfrm flipH="1">
            <a:off x="10589121" y="2337081"/>
            <a:ext cx="0" cy="21685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92A11CD-4CA8-4364-8593-05B70AE9C26F}"/>
              </a:ext>
            </a:extLst>
          </p:cNvPr>
          <p:cNvSpPr txBox="1"/>
          <p:nvPr/>
        </p:nvSpPr>
        <p:spPr>
          <a:xfrm>
            <a:off x="5505119" y="2009317"/>
            <a:ext cx="3429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Immunization status confirmed by municipal records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5CC966C-1E0E-4F34-8E19-CB1810C468AE}"/>
              </a:ext>
            </a:extLst>
          </p:cNvPr>
          <p:cNvSpPr txBox="1"/>
          <p:nvPr/>
        </p:nvSpPr>
        <p:spPr>
          <a:xfrm>
            <a:off x="1983848" y="2138296"/>
            <a:ext cx="1816765" cy="383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9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 (n = 1,379)</a:t>
            </a:r>
            <a:endParaRPr lang="ja-JP" altLang="en-US" sz="189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44F5F8D-06E8-4838-AD7C-BFAD73D9FF59}"/>
              </a:ext>
            </a:extLst>
          </p:cNvPr>
          <p:cNvSpPr txBox="1"/>
          <p:nvPr/>
        </p:nvSpPr>
        <p:spPr>
          <a:xfrm>
            <a:off x="10771645" y="2162322"/>
            <a:ext cx="1942669" cy="383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9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(n = 694)</a:t>
            </a:r>
            <a:endParaRPr lang="ja-JP" altLang="en-US" sz="189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7054A42-B595-4BD5-93BC-E69D9B0E6749}"/>
              </a:ext>
            </a:extLst>
          </p:cNvPr>
          <p:cNvGrpSpPr/>
          <p:nvPr/>
        </p:nvGrpSpPr>
        <p:grpSpPr>
          <a:xfrm>
            <a:off x="1120969" y="3353148"/>
            <a:ext cx="12158270" cy="4019731"/>
            <a:chOff x="949073" y="2997137"/>
            <a:chExt cx="10293850" cy="3403322"/>
          </a:xfrm>
        </p:grpSpPr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042991DE-3676-463D-98A3-AC203E18A452}"/>
                </a:ext>
              </a:extLst>
            </p:cNvPr>
            <p:cNvCxnSpPr>
              <a:cxnSpLocks/>
              <a:endCxn id="28" idx="0"/>
            </p:cNvCxnSpPr>
            <p:nvPr/>
          </p:nvCxnSpPr>
          <p:spPr>
            <a:xfrm>
              <a:off x="7519774" y="3972879"/>
              <a:ext cx="0" cy="12131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1CC694A7-3C31-4607-86BC-0D4F4DBC27B1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>
              <a:off x="4667097" y="3003446"/>
              <a:ext cx="0" cy="126880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433B6C2-B0EF-448E-B3E4-8A8E2FC2C6C3}"/>
                </a:ext>
              </a:extLst>
            </p:cNvPr>
            <p:cNvGrpSpPr/>
            <p:nvPr/>
          </p:nvGrpSpPr>
          <p:grpSpPr>
            <a:xfrm>
              <a:off x="949073" y="2997137"/>
              <a:ext cx="4540408" cy="3403322"/>
              <a:chOff x="957336" y="3564689"/>
              <a:chExt cx="4540408" cy="3403322"/>
            </a:xfrm>
          </p:grpSpPr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C6C1D1B6-1928-4E5B-A6E2-A2927D34AB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9722" y="3570998"/>
                <a:ext cx="289563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812CA808-CC9C-4B23-AB34-87CC5B2D7C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9722" y="3564689"/>
                <a:ext cx="0" cy="34033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65555456-2094-4F80-B511-0EB0DBE3A51D}"/>
                  </a:ext>
                </a:extLst>
              </p:cNvPr>
              <p:cNvCxnSpPr>
                <a:cxnSpLocks/>
                <a:stCxn id="38" idx="0"/>
              </p:cNvCxnSpPr>
              <p:nvPr/>
            </p:nvCxnSpPr>
            <p:spPr>
              <a:xfrm>
                <a:off x="4675360" y="3933368"/>
                <a:ext cx="0" cy="16130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06CEAC37-3EC0-4793-AD7C-0876476B338D}"/>
                  </a:ext>
                </a:extLst>
              </p:cNvPr>
              <p:cNvSpPr/>
              <p:nvPr/>
            </p:nvSpPr>
            <p:spPr>
              <a:xfrm>
                <a:off x="957336" y="3933367"/>
                <a:ext cx="1644770" cy="57067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89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Bivalent </a:t>
                </a:r>
              </a:p>
              <a:p>
                <a:pPr algn="ctr"/>
                <a:r>
                  <a:rPr lang="en-US" altLang="ja-JP" sz="189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 = 1,355)</a:t>
                </a:r>
                <a:endParaRPr lang="ja-JP" altLang="en-US" sz="189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98E58F99-C078-4B22-B77A-769FA2C8989D}"/>
                  </a:ext>
                </a:extLst>
              </p:cNvPr>
              <p:cNvSpPr/>
              <p:nvPr/>
            </p:nvSpPr>
            <p:spPr>
              <a:xfrm>
                <a:off x="3852974" y="3933368"/>
                <a:ext cx="1644770" cy="57067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89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Quadrivalent</a:t>
                </a:r>
              </a:p>
              <a:p>
                <a:pPr algn="ctr"/>
                <a:r>
                  <a:rPr lang="en-US" altLang="ja-JP" sz="189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 = 24)</a:t>
                </a:r>
                <a:endParaRPr lang="ja-JP" altLang="en-US" sz="189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4" name="正方形/長方形 37">
              <a:extLst>
                <a:ext uri="{FF2B5EF4-FFF2-40B4-BE49-F238E27FC236}">
                  <a16:creationId xmlns:a16="http://schemas.microsoft.com/office/drawing/2014/main" id="{61223497-71B8-45C6-92C3-7314565AE7BF}"/>
                </a:ext>
              </a:extLst>
            </p:cNvPr>
            <p:cNvSpPr/>
            <p:nvPr/>
          </p:nvSpPr>
          <p:spPr>
            <a:xfrm>
              <a:off x="7685456" y="3003446"/>
              <a:ext cx="2559734" cy="72473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altLang="ja-JP" sz="1654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Completed questionnaire on self-reported vaccination status </a:t>
              </a:r>
            </a:p>
            <a:p>
              <a:pPr algn="ctr"/>
              <a:r>
                <a:rPr lang="en-US" altLang="ja-JP" sz="1654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(n = 626)</a:t>
              </a:r>
              <a:endParaRPr lang="ja-JP" altLang="en-US" sz="1654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F2BCCEC6-AE35-440C-B137-B690D19A5169}"/>
                </a:ext>
              </a:extLst>
            </p:cNvPr>
            <p:cNvGrpSpPr/>
            <p:nvPr/>
          </p:nvGrpSpPr>
          <p:grpSpPr>
            <a:xfrm>
              <a:off x="6697389" y="3965126"/>
              <a:ext cx="4545534" cy="2435333"/>
              <a:chOff x="957337" y="3150591"/>
              <a:chExt cx="4545534" cy="2435333"/>
            </a:xfrm>
          </p:grpSpPr>
          <p:cxnSp>
            <p:nvCxnSpPr>
              <p:cNvPr id="48" name="直線コネクタ 38">
                <a:extLst>
                  <a:ext uri="{FF2B5EF4-FFF2-40B4-BE49-F238E27FC236}">
                    <a16:creationId xmlns:a16="http://schemas.microsoft.com/office/drawing/2014/main" id="{AD99B6B0-32F7-46C0-B64F-731712F2DE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9722" y="3150592"/>
                <a:ext cx="2900766" cy="16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5">
                <a:extLst>
                  <a:ext uri="{FF2B5EF4-FFF2-40B4-BE49-F238E27FC236}">
                    <a16:creationId xmlns:a16="http://schemas.microsoft.com/office/drawing/2014/main" id="{82245D76-9846-47D0-8BEA-E06C89A11B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80488" y="3150591"/>
                <a:ext cx="0" cy="243533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正方形/長方形 19">
                <a:extLst>
                  <a:ext uri="{FF2B5EF4-FFF2-40B4-BE49-F238E27FC236}">
                    <a16:creationId xmlns:a16="http://schemas.microsoft.com/office/drawing/2014/main" id="{3CBFF19A-9C61-4ED6-8771-82004EDE02DB}"/>
                  </a:ext>
                </a:extLst>
              </p:cNvPr>
              <p:cNvSpPr/>
              <p:nvPr/>
            </p:nvSpPr>
            <p:spPr>
              <a:xfrm>
                <a:off x="957337" y="3457719"/>
                <a:ext cx="1644770" cy="57067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89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vaccinated</a:t>
                </a:r>
              </a:p>
              <a:p>
                <a:pPr algn="ctr"/>
                <a:r>
                  <a:rPr lang="en-US" altLang="ja-JP" sz="189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 = 167)</a:t>
                </a:r>
                <a:endParaRPr lang="ja-JP" altLang="en-US" sz="189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正方形/長方形 37">
                <a:extLst>
                  <a:ext uri="{FF2B5EF4-FFF2-40B4-BE49-F238E27FC236}">
                    <a16:creationId xmlns:a16="http://schemas.microsoft.com/office/drawing/2014/main" id="{6A6AE594-55F2-426B-ABBC-EFD5A9744D26}"/>
                  </a:ext>
                </a:extLst>
              </p:cNvPr>
              <p:cNvSpPr/>
              <p:nvPr/>
            </p:nvSpPr>
            <p:spPr>
              <a:xfrm>
                <a:off x="3858101" y="3457718"/>
                <a:ext cx="1644770" cy="57067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89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unvaccinated</a:t>
                </a:r>
              </a:p>
              <a:p>
                <a:pPr algn="ctr"/>
                <a:r>
                  <a:rPr lang="en-US" altLang="ja-JP" sz="189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(n = 459)</a:t>
                </a:r>
                <a:endParaRPr lang="ja-JP" altLang="en-US" sz="189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8B76F683-27CC-45C3-9B38-2DC886A03882}"/>
                </a:ext>
              </a:extLst>
            </p:cNvPr>
            <p:cNvSpPr txBox="1"/>
            <p:nvPr/>
          </p:nvSpPr>
          <p:spPr>
            <a:xfrm>
              <a:off x="3844712" y="4272254"/>
              <a:ext cx="1644770" cy="32442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89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Excluded</a:t>
              </a:r>
              <a:endParaRPr lang="en-US" altLang="ja-JP" sz="212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05CD6F7-40FB-4AC0-BFBD-A6E99847DF37}"/>
                </a:ext>
              </a:extLst>
            </p:cNvPr>
            <p:cNvSpPr txBox="1"/>
            <p:nvPr/>
          </p:nvSpPr>
          <p:spPr>
            <a:xfrm>
              <a:off x="6697390" y="5186016"/>
              <a:ext cx="1644768" cy="32442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89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Excluded</a:t>
              </a:r>
              <a:endParaRPr lang="en-US" altLang="ja-JP" sz="2126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4" name="直線コネクタ 38">
            <a:extLst>
              <a:ext uri="{FF2B5EF4-FFF2-40B4-BE49-F238E27FC236}">
                <a16:creationId xmlns:a16="http://schemas.microsoft.com/office/drawing/2014/main" id="{8AB1AADE-3036-4A4A-A995-391131A026A2}"/>
              </a:ext>
            </a:extLst>
          </p:cNvPr>
          <p:cNvCxnSpPr>
            <a:cxnSpLocks/>
          </p:cNvCxnSpPr>
          <p:nvPr/>
        </p:nvCxnSpPr>
        <p:spPr>
          <a:xfrm>
            <a:off x="2092305" y="7372879"/>
            <a:ext cx="102194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">
            <a:extLst>
              <a:ext uri="{FF2B5EF4-FFF2-40B4-BE49-F238E27FC236}">
                <a16:creationId xmlns:a16="http://schemas.microsoft.com/office/drawing/2014/main" id="{2702D00F-6425-40CB-B4B2-73127C3C3F93}"/>
              </a:ext>
            </a:extLst>
          </p:cNvPr>
          <p:cNvSpPr txBox="1"/>
          <p:nvPr/>
        </p:nvSpPr>
        <p:spPr>
          <a:xfrm>
            <a:off x="6334552" y="6864410"/>
            <a:ext cx="1731107" cy="964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89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Included in final analysis</a:t>
            </a:r>
          </a:p>
          <a:p>
            <a:pPr algn="ctr"/>
            <a:r>
              <a:rPr lang="en-US" altLang="ja-JP" sz="189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 = 1,814)</a:t>
            </a:r>
            <a:endParaRPr lang="ja-JP" altLang="en-US" sz="189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5B80832-58D7-4915-8241-9BE43C06D61E}"/>
              </a:ext>
            </a:extLst>
          </p:cNvPr>
          <p:cNvCxnSpPr/>
          <p:nvPr/>
        </p:nvCxnSpPr>
        <p:spPr>
          <a:xfrm>
            <a:off x="10589121" y="2918159"/>
            <a:ext cx="7474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F265909-678E-48E1-9C97-4BF1FAF271C3}"/>
              </a:ext>
            </a:extLst>
          </p:cNvPr>
          <p:cNvSpPr txBox="1"/>
          <p:nvPr/>
        </p:nvSpPr>
        <p:spPr>
          <a:xfrm>
            <a:off x="11336569" y="2653656"/>
            <a:ext cx="2783084" cy="601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5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Excluded (n = 68) no reply to questionnaire</a:t>
            </a:r>
          </a:p>
        </p:txBody>
      </p:sp>
    </p:spTree>
    <p:extLst>
      <p:ext uri="{BB962C8B-B14F-4D97-AF65-F5344CB8AC3E}">
        <p14:creationId xmlns:p14="http://schemas.microsoft.com/office/powerpoint/2010/main" val="4214239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801B9DBC-53AA-4958-BBEE-2476D93A82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7097790"/>
              </p:ext>
            </p:extLst>
          </p:nvPr>
        </p:nvGraphicFramePr>
        <p:xfrm>
          <a:off x="990014" y="1054518"/>
          <a:ext cx="12200580" cy="6681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1D6C255-B72D-4D87-A954-3DE126397F22}"/>
              </a:ext>
            </a:extLst>
          </p:cNvPr>
          <p:cNvSpPr/>
          <p:nvPr/>
        </p:nvSpPr>
        <p:spPr>
          <a:xfrm>
            <a:off x="424187" y="7945020"/>
            <a:ext cx="76268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Crude HPV genotype prevalence according to vaccination status </a:t>
            </a:r>
            <a:endParaRPr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600FA0D-F7F1-4772-B9A9-6B613E0FD409}"/>
              </a:ext>
            </a:extLst>
          </p:cNvPr>
          <p:cNvSpPr/>
          <p:nvPr/>
        </p:nvSpPr>
        <p:spPr>
          <a:xfrm>
            <a:off x="6552017" y="6799847"/>
            <a:ext cx="1263359" cy="4194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26" dirty="0">
                <a:latin typeface="Times New Roman" panose="02020603050405020304" pitchFamily="18" charset="0"/>
                <a:cs typeface="Times New Roman" panose="02020603050405020304" pitchFamily="18" charset="0"/>
              </a:rPr>
              <a:t>HPV type</a:t>
            </a:r>
            <a:endParaRPr lang="ja-JP" altLang="en-US" sz="212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0E92E8F-3877-4B6D-B693-272721DAB912}"/>
              </a:ext>
            </a:extLst>
          </p:cNvPr>
          <p:cNvSpPr/>
          <p:nvPr/>
        </p:nvSpPr>
        <p:spPr>
          <a:xfrm rot="16200000">
            <a:off x="-46350" y="3582680"/>
            <a:ext cx="1377300" cy="4194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26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Prevalence</a:t>
            </a:r>
            <a:endParaRPr lang="ja-JP" altLang="en-US" sz="212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918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3465</TotalTime>
  <Words>395</Words>
  <Application>Microsoft Office PowerPoint</Application>
  <PresentationFormat>ユーザー設定</PresentationFormat>
  <Paragraphs>72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山口真奈子</dc:creator>
  <cp:lastModifiedBy>山口 真奈子</cp:lastModifiedBy>
  <cp:revision>162</cp:revision>
  <cp:lastPrinted>2018-03-19T06:07:17Z</cp:lastPrinted>
  <dcterms:created xsi:type="dcterms:W3CDTF">2017-10-13T12:56:32Z</dcterms:created>
  <dcterms:modified xsi:type="dcterms:W3CDTF">2018-07-31T07:39:52Z</dcterms:modified>
</cp:coreProperties>
</file>