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95"/>
    <p:restoredTop sz="56226"/>
  </p:normalViewPr>
  <p:slideViewPr>
    <p:cSldViewPr snapToGrid="0" snapToObjects="1">
      <p:cViewPr>
        <p:scale>
          <a:sx n="177" d="100"/>
          <a:sy n="177" d="100"/>
        </p:scale>
        <p:origin x="2616" y="-4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83CBD-58C7-C346-B79B-6476DB1F16B5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0AC4C-E0B7-7044-BA68-5F7F239B9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0AC4C-E0B7-7044-BA68-5F7F239B9F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1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5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9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6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6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34193-5296-A844-8C5C-76B3E9C724CE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10EC6-B32D-BE49-B0E3-BE745C026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4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1424155" y="854420"/>
            <a:ext cx="4460075" cy="382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81" name="Group 180"/>
          <p:cNvGrpSpPr/>
          <p:nvPr/>
        </p:nvGrpSpPr>
        <p:grpSpPr>
          <a:xfrm>
            <a:off x="1280485" y="612629"/>
            <a:ext cx="4808573" cy="4093574"/>
            <a:chOff x="1143853" y="612629"/>
            <a:chExt cx="4808573" cy="4093574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143853" y="612629"/>
              <a:ext cx="4808573" cy="40935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666" y="0"/>
                </a:cxn>
                <a:cxn ang="0">
                  <a:pos x="6666" y="5334"/>
                </a:cxn>
                <a:cxn ang="0">
                  <a:pos x="0" y="5334"/>
                </a:cxn>
                <a:cxn ang="0">
                  <a:pos x="0" y="0"/>
                </a:cxn>
              </a:cxnLst>
              <a:rect l="0" t="0" r="r" b="b"/>
              <a:pathLst>
                <a:path w="6666" h="5334">
                  <a:moveTo>
                    <a:pt x="0" y="0"/>
                  </a:moveTo>
                  <a:lnTo>
                    <a:pt x="0" y="0"/>
                  </a:lnTo>
                  <a:lnTo>
                    <a:pt x="6666" y="0"/>
                  </a:lnTo>
                  <a:lnTo>
                    <a:pt x="6666" y="5334"/>
                  </a:lnTo>
                  <a:lnTo>
                    <a:pt x="0" y="5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143853" y="612629"/>
              <a:ext cx="4808573" cy="40935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666" y="0"/>
                </a:cxn>
                <a:cxn ang="0">
                  <a:pos x="6666" y="5334"/>
                </a:cxn>
                <a:cxn ang="0">
                  <a:pos x="0" y="5334"/>
                </a:cxn>
                <a:cxn ang="0">
                  <a:pos x="0" y="0"/>
                </a:cxn>
              </a:cxnLst>
              <a:rect l="0" t="0" r="r" b="b"/>
              <a:pathLst>
                <a:path w="6666" h="5334">
                  <a:moveTo>
                    <a:pt x="0" y="0"/>
                  </a:moveTo>
                  <a:lnTo>
                    <a:pt x="0" y="0"/>
                  </a:lnTo>
                  <a:lnTo>
                    <a:pt x="6666" y="0"/>
                  </a:lnTo>
                  <a:lnTo>
                    <a:pt x="6666" y="5334"/>
                  </a:lnTo>
                  <a:lnTo>
                    <a:pt x="0" y="533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502912" y="4273229"/>
              <a:ext cx="3125924" cy="1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334" y="0"/>
                </a:cxn>
              </a:cxnLst>
              <a:rect l="0" t="0" r="r" b="b"/>
              <a:pathLst>
                <a:path w="4334">
                  <a:moveTo>
                    <a:pt x="0" y="0"/>
                  </a:moveTo>
                  <a:lnTo>
                    <a:pt x="0" y="0"/>
                  </a:lnTo>
                  <a:lnTo>
                    <a:pt x="4334" y="0"/>
                  </a:lnTo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1939415" y="4273229"/>
              <a:ext cx="1760" cy="58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5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2502644" y="4273229"/>
              <a:ext cx="1760" cy="58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5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3065874" y="4273229"/>
              <a:ext cx="1760" cy="58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5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3627344" y="4273229"/>
              <a:ext cx="1760" cy="58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5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190573" y="4273229"/>
              <a:ext cx="1760" cy="58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5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Rectangle 23"/>
            <p:cNvSpPr>
              <a:spLocks noChangeArrowheads="1"/>
            </p:cNvSpPr>
            <p:nvPr/>
          </p:nvSpPr>
          <p:spPr bwMode="auto">
            <a:xfrm>
              <a:off x="4167692" y="4318213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3604462" y="4318213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3042993" y="4318213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6"/>
            <p:cNvSpPr>
              <a:spLocks noChangeArrowheads="1"/>
            </p:cNvSpPr>
            <p:nvPr/>
          </p:nvSpPr>
          <p:spPr bwMode="auto">
            <a:xfrm>
              <a:off x="2463922" y="4284475"/>
              <a:ext cx="22881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2490324" y="4284475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28"/>
            <p:cNvSpPr>
              <a:spLocks noChangeArrowheads="1"/>
            </p:cNvSpPr>
            <p:nvPr/>
          </p:nvSpPr>
          <p:spPr bwMode="auto">
            <a:xfrm>
              <a:off x="1902453" y="4284475"/>
              <a:ext cx="22881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1927094" y="4284475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502912" y="948137"/>
              <a:ext cx="1760" cy="33250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334"/>
                </a:cxn>
              </a:cxnLst>
              <a:rect l="0" t="0" r="r" b="b"/>
              <a:pathLst>
                <a:path h="4334">
                  <a:moveTo>
                    <a:pt x="0" y="0"/>
                  </a:moveTo>
                  <a:lnTo>
                    <a:pt x="0" y="0"/>
                  </a:lnTo>
                  <a:lnTo>
                    <a:pt x="0" y="4334"/>
                  </a:lnTo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448349" y="3808391"/>
              <a:ext cx="54563" cy="187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75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448349" y="3210474"/>
              <a:ext cx="54563" cy="187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75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1448349" y="2610683"/>
              <a:ext cx="54563" cy="187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75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448349" y="2012766"/>
              <a:ext cx="54563" cy="187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75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448349" y="1412975"/>
              <a:ext cx="54563" cy="187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75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 rot="16200000">
              <a:off x="1208005" y="2324615"/>
              <a:ext cx="31864" cy="137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1402587" y="1356745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1402587" y="1954662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1402587" y="2554453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1370905" y="3118631"/>
              <a:ext cx="22881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1397306" y="3118631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1370905" y="3716548"/>
              <a:ext cx="22881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1397306" y="3716548"/>
              <a:ext cx="38722" cy="8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5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2159426" y="299492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2159426" y="299492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2502644" y="243262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6"/>
                    <a:pt x="55" y="71"/>
                    <a:pt x="36" y="71"/>
                  </a:cubicBezTo>
                  <a:cubicBezTo>
                    <a:pt x="16" y="71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5343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2502644" y="243262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6"/>
                    <a:pt x="55" y="71"/>
                    <a:pt x="36" y="71"/>
                  </a:cubicBezTo>
                  <a:cubicBezTo>
                    <a:pt x="16" y="71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097823" y="3024914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097823" y="3024914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154146" y="294994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154146" y="294994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756365" y="2889961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756365" y="2889961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391759" y="3156118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2391759" y="3156118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138305" y="3120505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138305" y="3120505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145346" y="3191731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145346" y="3191731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2361837" y="2818736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2361837" y="2818736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2305514" y="2693154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2305514" y="2693154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2219270" y="3103636"/>
              <a:ext cx="51043" cy="56230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F2F2F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2219270" y="3103636"/>
              <a:ext cx="51043" cy="56230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2905706" y="2106484"/>
              <a:ext cx="52803" cy="54356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2905706" y="2106484"/>
              <a:ext cx="52803" cy="54356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lnTo>
                    <a:pt x="72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2925067" y="2220819"/>
              <a:ext cx="5280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2925067" y="2220819"/>
              <a:ext cx="5280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3046513" y="243449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2E2C2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3046513" y="243449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2620571" y="2048379"/>
              <a:ext cx="51043" cy="56230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2620571" y="2048379"/>
              <a:ext cx="51043" cy="56230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2573048" y="231078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40404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2573048" y="231078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2720896" y="2134599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2720896" y="2134599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2993710" y="2323908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2993710" y="2323908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2888105" y="233515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close/>
                </a:path>
              </a:pathLst>
            </a:custGeom>
            <a:solidFill>
              <a:srgbClr val="2E2C2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2888105" y="2335154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2713856" y="2164588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5" y="71"/>
                    <a:pt x="0" y="55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2713856" y="2164588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5" y="71"/>
                    <a:pt x="0" y="55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2699775" y="2605060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53504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2699775" y="2605060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3421413" y="1604159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3421413" y="1604159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3521738" y="177285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3521738" y="1772850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3467175" y="2027761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5" y="71"/>
                    <a:pt x="0" y="55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3467175" y="2027761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5" y="71"/>
                    <a:pt x="0" y="55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3808633" y="2237688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3808633" y="2237688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3342209" y="2145845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3342209" y="2145845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3164439" y="2320159"/>
              <a:ext cx="52803" cy="54356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3164439" y="2320159"/>
              <a:ext cx="52803" cy="54356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lnTo>
                    <a:pt x="72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3028912" y="1688504"/>
              <a:ext cx="52803" cy="56230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3028912" y="1688504"/>
              <a:ext cx="52803" cy="56230"/>
            </a:xfrm>
            <a:custGeom>
              <a:avLst/>
              <a:gdLst/>
              <a:ahLst/>
              <a:cxnLst>
                <a:cxn ang="0">
                  <a:pos x="72" y="36"/>
                </a:cxn>
                <a:cxn ang="0">
                  <a:pos x="72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72" y="36"/>
                </a:cxn>
              </a:cxnLst>
              <a:rect l="0" t="0" r="r" b="b"/>
              <a:pathLst>
                <a:path w="72" h="71">
                  <a:moveTo>
                    <a:pt x="72" y="36"/>
                  </a:moveTo>
                  <a:lnTo>
                    <a:pt x="72" y="36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lnTo>
                    <a:pt x="72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2988430" y="181033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2988430" y="181033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3183800" y="2215196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3BB1D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3183800" y="2215196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3896638" y="2957437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3896638" y="2957437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4035685" y="3201102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4035685" y="3201102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3967042" y="2989301"/>
              <a:ext cx="51043" cy="56230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3967042" y="2989301"/>
              <a:ext cx="51043" cy="56230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5" y="71"/>
                </a:cxn>
                <a:cxn ang="0">
                  <a:pos x="0" y="36"/>
                </a:cxn>
                <a:cxn ang="0">
                  <a:pos x="35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3993443" y="3216097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3993443" y="3216097"/>
              <a:ext cx="5104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5" y="71"/>
                </a:cxn>
                <a:cxn ang="0">
                  <a:pos x="0" y="35"/>
                </a:cxn>
                <a:cxn ang="0">
                  <a:pos x="35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5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3732949" y="304365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3732949" y="304365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3986403" y="294431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C7E8E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>
              <a:off x="3986403" y="2944317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>
              <a:off x="3912479" y="3066149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close/>
                </a:path>
              </a:pathLst>
            </a:custGeom>
            <a:solidFill>
              <a:srgbClr val="C2E9F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>
              <a:off x="3912479" y="3066149"/>
              <a:ext cx="52803" cy="54356"/>
            </a:xfrm>
            <a:custGeom>
              <a:avLst/>
              <a:gdLst/>
              <a:ahLst/>
              <a:cxnLst>
                <a:cxn ang="0">
                  <a:pos x="71" y="35"/>
                </a:cxn>
                <a:cxn ang="0">
                  <a:pos x="71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1" y="35"/>
                </a:cxn>
                <a:cxn ang="0">
                  <a:pos x="71" y="35"/>
                </a:cxn>
              </a:cxnLst>
              <a:rect l="0" t="0" r="r" b="b"/>
              <a:pathLst>
                <a:path w="71" h="71">
                  <a:moveTo>
                    <a:pt x="71" y="35"/>
                  </a:moveTo>
                  <a:lnTo>
                    <a:pt x="71" y="35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5"/>
                  </a:cubicBezTo>
                  <a:lnTo>
                    <a:pt x="71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>
              <a:off x="3783992" y="3096139"/>
              <a:ext cx="52803" cy="54356"/>
            </a:xfrm>
            <a:custGeom>
              <a:avLst/>
              <a:gdLst/>
              <a:ahLst/>
              <a:cxnLst>
                <a:cxn ang="0">
                  <a:pos x="72" y="35"/>
                </a:cxn>
                <a:cxn ang="0">
                  <a:pos x="72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2" y="35"/>
                </a:cxn>
              </a:cxnLst>
              <a:rect l="0" t="0" r="r" b="b"/>
              <a:pathLst>
                <a:path w="72" h="71">
                  <a:moveTo>
                    <a:pt x="72" y="35"/>
                  </a:moveTo>
                  <a:lnTo>
                    <a:pt x="72" y="35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5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3783992" y="3096139"/>
              <a:ext cx="52803" cy="54356"/>
            </a:xfrm>
            <a:custGeom>
              <a:avLst/>
              <a:gdLst/>
              <a:ahLst/>
              <a:cxnLst>
                <a:cxn ang="0">
                  <a:pos x="72" y="35"/>
                </a:cxn>
                <a:cxn ang="0">
                  <a:pos x="72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2" y="35"/>
                </a:cxn>
                <a:cxn ang="0">
                  <a:pos x="72" y="35"/>
                </a:cxn>
              </a:cxnLst>
              <a:rect l="0" t="0" r="r" b="b"/>
              <a:pathLst>
                <a:path w="72" h="71">
                  <a:moveTo>
                    <a:pt x="72" y="35"/>
                  </a:moveTo>
                  <a:lnTo>
                    <a:pt x="72" y="35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5"/>
                  </a:cubicBezTo>
                  <a:lnTo>
                    <a:pt x="72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>
              <a:off x="3991683" y="2895584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3991683" y="2895584"/>
              <a:ext cx="51043" cy="54356"/>
            </a:xfrm>
            <a:custGeom>
              <a:avLst/>
              <a:gdLst/>
              <a:ahLst/>
              <a:cxnLst>
                <a:cxn ang="0">
                  <a:pos x="71" y="36"/>
                </a:cxn>
                <a:cxn ang="0">
                  <a:pos x="71" y="36"/>
                </a:cxn>
                <a:cxn ang="0">
                  <a:pos x="36" y="71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1" y="36"/>
                </a:cxn>
                <a:cxn ang="0">
                  <a:pos x="71" y="36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lnTo>
                    <a:pt x="71" y="36"/>
                  </a:lnTo>
                  <a:cubicBezTo>
                    <a:pt x="71" y="55"/>
                    <a:pt x="55" y="71"/>
                    <a:pt x="36" y="71"/>
                  </a:cubicBez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lnTo>
                    <a:pt x="71" y="36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4026885" y="3051155"/>
              <a:ext cx="52803" cy="54356"/>
            </a:xfrm>
            <a:custGeom>
              <a:avLst/>
              <a:gdLst/>
              <a:ahLst/>
              <a:cxnLst>
                <a:cxn ang="0">
                  <a:pos x="72" y="35"/>
                </a:cxn>
                <a:cxn ang="0">
                  <a:pos x="72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2" y="35"/>
                </a:cxn>
              </a:cxnLst>
              <a:rect l="0" t="0" r="r" b="b"/>
              <a:pathLst>
                <a:path w="72" h="71">
                  <a:moveTo>
                    <a:pt x="72" y="35"/>
                  </a:moveTo>
                  <a:lnTo>
                    <a:pt x="72" y="35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5"/>
                  </a:cubicBezTo>
                  <a:close/>
                </a:path>
              </a:pathLst>
            </a:custGeom>
            <a:solidFill>
              <a:srgbClr val="D9F2F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4026885" y="3051155"/>
              <a:ext cx="52803" cy="54356"/>
            </a:xfrm>
            <a:custGeom>
              <a:avLst/>
              <a:gdLst/>
              <a:ahLst/>
              <a:cxnLst>
                <a:cxn ang="0">
                  <a:pos x="72" y="35"/>
                </a:cxn>
                <a:cxn ang="0">
                  <a:pos x="72" y="35"/>
                </a:cxn>
                <a:cxn ang="0">
                  <a:pos x="36" y="71"/>
                </a:cxn>
                <a:cxn ang="0">
                  <a:pos x="0" y="35"/>
                </a:cxn>
                <a:cxn ang="0">
                  <a:pos x="36" y="0"/>
                </a:cxn>
                <a:cxn ang="0">
                  <a:pos x="72" y="35"/>
                </a:cxn>
                <a:cxn ang="0">
                  <a:pos x="72" y="35"/>
                </a:cxn>
              </a:cxnLst>
              <a:rect l="0" t="0" r="r" b="b"/>
              <a:pathLst>
                <a:path w="72" h="71">
                  <a:moveTo>
                    <a:pt x="72" y="35"/>
                  </a:moveTo>
                  <a:lnTo>
                    <a:pt x="72" y="35"/>
                  </a:lnTo>
                  <a:cubicBezTo>
                    <a:pt x="72" y="55"/>
                    <a:pt x="56" y="71"/>
                    <a:pt x="36" y="71"/>
                  </a:cubicBez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5"/>
                  </a:cubicBezTo>
                  <a:lnTo>
                    <a:pt x="72" y="35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Rectangle 146"/>
            <p:cNvSpPr>
              <a:spLocks noChangeArrowheads="1"/>
            </p:cNvSpPr>
            <p:nvPr/>
          </p:nvSpPr>
          <p:spPr bwMode="auto">
            <a:xfrm>
              <a:off x="2198148" y="2788746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Freeform 147"/>
            <p:cNvSpPr>
              <a:spLocks/>
            </p:cNvSpPr>
            <p:nvPr/>
          </p:nvSpPr>
          <p:spPr bwMode="auto">
            <a:xfrm>
              <a:off x="1502912" y="948137"/>
              <a:ext cx="3125924" cy="33250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334" y="0"/>
                </a:cxn>
                <a:cxn ang="0">
                  <a:pos x="4334" y="4334"/>
                </a:cxn>
                <a:cxn ang="0">
                  <a:pos x="0" y="4334"/>
                </a:cxn>
                <a:cxn ang="0">
                  <a:pos x="0" y="0"/>
                </a:cxn>
              </a:cxnLst>
              <a:rect l="0" t="0" r="r" b="b"/>
              <a:pathLst>
                <a:path w="4334" h="4334">
                  <a:moveTo>
                    <a:pt x="0" y="0"/>
                  </a:moveTo>
                  <a:lnTo>
                    <a:pt x="0" y="0"/>
                  </a:lnTo>
                  <a:lnTo>
                    <a:pt x="4334" y="0"/>
                  </a:lnTo>
                  <a:lnTo>
                    <a:pt x="4334" y="4334"/>
                  </a:lnTo>
                  <a:lnTo>
                    <a:pt x="0" y="433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Rectangle 153"/>
            <p:cNvSpPr>
              <a:spLocks noChangeArrowheads="1"/>
            </p:cNvSpPr>
            <p:nvPr/>
          </p:nvSpPr>
          <p:spPr bwMode="auto">
            <a:xfrm>
              <a:off x="4815406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54"/>
            <p:cNvSpPr>
              <a:spLocks noChangeArrowheads="1"/>
            </p:cNvSpPr>
            <p:nvPr/>
          </p:nvSpPr>
          <p:spPr bwMode="auto">
            <a:xfrm>
              <a:off x="4880530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155"/>
            <p:cNvSpPr>
              <a:spLocks noChangeArrowheads="1"/>
            </p:cNvSpPr>
            <p:nvPr/>
          </p:nvSpPr>
          <p:spPr bwMode="auto">
            <a:xfrm>
              <a:off x="4917492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157"/>
            <p:cNvSpPr>
              <a:spLocks noChangeArrowheads="1"/>
            </p:cNvSpPr>
            <p:nvPr/>
          </p:nvSpPr>
          <p:spPr bwMode="auto">
            <a:xfrm>
              <a:off x="5045978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Rectangle 158"/>
            <p:cNvSpPr>
              <a:spLocks noChangeArrowheads="1"/>
            </p:cNvSpPr>
            <p:nvPr/>
          </p:nvSpPr>
          <p:spPr bwMode="auto">
            <a:xfrm>
              <a:off x="5111102" y="1860944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Rectangle 162"/>
            <p:cNvSpPr>
              <a:spLocks noChangeArrowheads="1"/>
            </p:cNvSpPr>
            <p:nvPr/>
          </p:nvSpPr>
          <p:spPr bwMode="auto">
            <a:xfrm>
              <a:off x="5329353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Rectangle 163"/>
            <p:cNvSpPr>
              <a:spLocks noChangeArrowheads="1"/>
            </p:cNvSpPr>
            <p:nvPr/>
          </p:nvSpPr>
          <p:spPr bwMode="auto">
            <a:xfrm>
              <a:off x="5361035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164"/>
            <p:cNvSpPr>
              <a:spLocks noChangeArrowheads="1"/>
            </p:cNvSpPr>
            <p:nvPr/>
          </p:nvSpPr>
          <p:spPr bwMode="auto">
            <a:xfrm>
              <a:off x="5399757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165"/>
            <p:cNvSpPr>
              <a:spLocks noChangeArrowheads="1"/>
            </p:cNvSpPr>
            <p:nvPr/>
          </p:nvSpPr>
          <p:spPr bwMode="auto">
            <a:xfrm>
              <a:off x="5463120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166"/>
            <p:cNvSpPr>
              <a:spLocks noChangeArrowheads="1"/>
            </p:cNvSpPr>
            <p:nvPr/>
          </p:nvSpPr>
          <p:spPr bwMode="auto">
            <a:xfrm>
              <a:off x="5489522" y="1860944"/>
              <a:ext cx="0" cy="307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Rectangle 168"/>
            <p:cNvSpPr>
              <a:spLocks noChangeArrowheads="1"/>
            </p:cNvSpPr>
            <p:nvPr/>
          </p:nvSpPr>
          <p:spPr bwMode="auto">
            <a:xfrm>
              <a:off x="4885810" y="1216169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Rectangle 170"/>
            <p:cNvSpPr>
              <a:spLocks noChangeArrowheads="1"/>
            </p:cNvSpPr>
            <p:nvPr/>
          </p:nvSpPr>
          <p:spPr bwMode="auto">
            <a:xfrm>
              <a:off x="4956214" y="1216169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Rectangle 172"/>
            <p:cNvSpPr>
              <a:spLocks noChangeArrowheads="1"/>
            </p:cNvSpPr>
            <p:nvPr/>
          </p:nvSpPr>
          <p:spPr bwMode="auto">
            <a:xfrm>
              <a:off x="5079420" y="1216169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Rectangle 177"/>
            <p:cNvSpPr>
              <a:spLocks noChangeArrowheads="1"/>
            </p:cNvSpPr>
            <p:nvPr/>
          </p:nvSpPr>
          <p:spPr bwMode="auto">
            <a:xfrm>
              <a:off x="4822447" y="1382987"/>
              <a:ext cx="64067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Rectangle 178"/>
            <p:cNvSpPr>
              <a:spLocks noChangeArrowheads="1"/>
            </p:cNvSpPr>
            <p:nvPr/>
          </p:nvSpPr>
          <p:spPr bwMode="auto">
            <a:xfrm>
              <a:off x="4887570" y="1382986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Rectangle 180"/>
            <p:cNvSpPr>
              <a:spLocks noChangeArrowheads="1"/>
            </p:cNvSpPr>
            <p:nvPr/>
          </p:nvSpPr>
          <p:spPr bwMode="auto">
            <a:xfrm>
              <a:off x="4956214" y="1382986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Rectangle 181"/>
            <p:cNvSpPr>
              <a:spLocks noChangeArrowheads="1"/>
            </p:cNvSpPr>
            <p:nvPr/>
          </p:nvSpPr>
          <p:spPr bwMode="auto">
            <a:xfrm>
              <a:off x="4989655" y="1382986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Rectangle 187"/>
            <p:cNvSpPr>
              <a:spLocks noChangeArrowheads="1"/>
            </p:cNvSpPr>
            <p:nvPr/>
          </p:nvSpPr>
          <p:spPr bwMode="auto">
            <a:xfrm>
              <a:off x="4822447" y="1551677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Rectangle 188"/>
            <p:cNvSpPr>
              <a:spLocks noChangeArrowheads="1"/>
            </p:cNvSpPr>
            <p:nvPr/>
          </p:nvSpPr>
          <p:spPr bwMode="auto">
            <a:xfrm>
              <a:off x="4887570" y="1551677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Rectangle 190"/>
            <p:cNvSpPr>
              <a:spLocks noChangeArrowheads="1"/>
            </p:cNvSpPr>
            <p:nvPr/>
          </p:nvSpPr>
          <p:spPr bwMode="auto">
            <a:xfrm>
              <a:off x="4956214" y="1551677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Rectangle 197"/>
            <p:cNvSpPr>
              <a:spLocks noChangeArrowheads="1"/>
            </p:cNvSpPr>
            <p:nvPr/>
          </p:nvSpPr>
          <p:spPr bwMode="auto">
            <a:xfrm>
              <a:off x="4887570" y="1720368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Rectangle 199"/>
            <p:cNvSpPr>
              <a:spLocks noChangeArrowheads="1"/>
            </p:cNvSpPr>
            <p:nvPr/>
          </p:nvSpPr>
          <p:spPr bwMode="auto">
            <a:xfrm>
              <a:off x="4956214" y="1720368"/>
              <a:ext cx="31682" cy="136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11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Freeform 206"/>
          <p:cNvSpPr>
            <a:spLocks/>
          </p:cNvSpPr>
          <p:nvPr/>
        </p:nvSpPr>
        <p:spPr bwMode="auto">
          <a:xfrm>
            <a:off x="4810742" y="1417581"/>
            <a:ext cx="51043" cy="56230"/>
          </a:xfrm>
          <a:custGeom>
            <a:avLst/>
            <a:gdLst/>
            <a:ahLst/>
            <a:cxnLst>
              <a:cxn ang="0">
                <a:pos x="71" y="35"/>
              </a:cxn>
              <a:cxn ang="0">
                <a:pos x="71" y="35"/>
              </a:cxn>
              <a:cxn ang="0">
                <a:pos x="35" y="71"/>
              </a:cxn>
              <a:cxn ang="0">
                <a:pos x="0" y="35"/>
              </a:cxn>
              <a:cxn ang="0">
                <a:pos x="35" y="0"/>
              </a:cxn>
              <a:cxn ang="0">
                <a:pos x="71" y="35"/>
              </a:cxn>
            </a:cxnLst>
            <a:rect l="0" t="0" r="r" b="b"/>
            <a:pathLst>
              <a:path w="71" h="71">
                <a:moveTo>
                  <a:pt x="71" y="35"/>
                </a:moveTo>
                <a:lnTo>
                  <a:pt x="71" y="35"/>
                </a:lnTo>
                <a:cubicBezTo>
                  <a:pt x="71" y="55"/>
                  <a:pt x="55" y="71"/>
                  <a:pt x="35" y="71"/>
                </a:cubicBezTo>
                <a:cubicBezTo>
                  <a:pt x="16" y="71"/>
                  <a:pt x="0" y="55"/>
                  <a:pt x="0" y="35"/>
                </a:cubicBezTo>
                <a:cubicBezTo>
                  <a:pt x="0" y="15"/>
                  <a:pt x="16" y="0"/>
                  <a:pt x="35" y="0"/>
                </a:cubicBezTo>
                <a:cubicBezTo>
                  <a:pt x="55" y="0"/>
                  <a:pt x="71" y="15"/>
                  <a:pt x="71" y="35"/>
                </a:cubicBezTo>
                <a:close/>
              </a:path>
            </a:pathLst>
          </a:custGeom>
          <a:solidFill>
            <a:srgbClr val="3BB1D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208"/>
          <p:cNvSpPr>
            <a:spLocks/>
          </p:cNvSpPr>
          <p:nvPr/>
        </p:nvSpPr>
        <p:spPr bwMode="auto">
          <a:xfrm>
            <a:off x="4810742" y="1057021"/>
            <a:ext cx="51043" cy="54356"/>
          </a:xfrm>
          <a:custGeom>
            <a:avLst/>
            <a:gdLst/>
            <a:ahLst/>
            <a:cxnLst>
              <a:cxn ang="0">
                <a:pos x="71" y="36"/>
              </a:cxn>
              <a:cxn ang="0">
                <a:pos x="71" y="36"/>
              </a:cxn>
              <a:cxn ang="0">
                <a:pos x="35" y="71"/>
              </a:cxn>
              <a:cxn ang="0">
                <a:pos x="0" y="36"/>
              </a:cxn>
              <a:cxn ang="0">
                <a:pos x="35" y="0"/>
              </a:cxn>
              <a:cxn ang="0">
                <a:pos x="71" y="36"/>
              </a:cxn>
            </a:cxnLst>
            <a:rect l="0" t="0" r="r" b="b"/>
            <a:pathLst>
              <a:path w="71" h="71">
                <a:moveTo>
                  <a:pt x="71" y="36"/>
                </a:moveTo>
                <a:lnTo>
                  <a:pt x="71" y="36"/>
                </a:lnTo>
                <a:cubicBezTo>
                  <a:pt x="71" y="56"/>
                  <a:pt x="55" y="71"/>
                  <a:pt x="35" y="71"/>
                </a:cubicBezTo>
                <a:cubicBezTo>
                  <a:pt x="16" y="71"/>
                  <a:pt x="0" y="56"/>
                  <a:pt x="0" y="36"/>
                </a:cubicBezTo>
                <a:cubicBezTo>
                  <a:pt x="0" y="16"/>
                  <a:pt x="16" y="0"/>
                  <a:pt x="35" y="0"/>
                </a:cubicBezTo>
                <a:cubicBezTo>
                  <a:pt x="55" y="0"/>
                  <a:pt x="71" y="16"/>
                  <a:pt x="71" y="36"/>
                </a:cubicBezTo>
                <a:close/>
              </a:path>
            </a:pathLst>
          </a:custGeom>
          <a:solidFill>
            <a:srgbClr val="53504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Freeform 211"/>
          <p:cNvSpPr>
            <a:spLocks/>
          </p:cNvSpPr>
          <p:nvPr/>
        </p:nvSpPr>
        <p:spPr bwMode="auto">
          <a:xfrm>
            <a:off x="4810742" y="1230479"/>
            <a:ext cx="51043" cy="54356"/>
          </a:xfrm>
          <a:custGeom>
            <a:avLst/>
            <a:gdLst/>
            <a:ahLst/>
            <a:cxnLst>
              <a:cxn ang="0">
                <a:pos x="71" y="36"/>
              </a:cxn>
              <a:cxn ang="0">
                <a:pos x="71" y="36"/>
              </a:cxn>
              <a:cxn ang="0">
                <a:pos x="35" y="71"/>
              </a:cxn>
              <a:cxn ang="0">
                <a:pos x="0" y="36"/>
              </a:cxn>
              <a:cxn ang="0">
                <a:pos x="35" y="0"/>
              </a:cxn>
              <a:cxn ang="0">
                <a:pos x="71" y="36"/>
              </a:cxn>
              <a:cxn ang="0">
                <a:pos x="71" y="36"/>
              </a:cxn>
            </a:cxnLst>
            <a:rect l="0" t="0" r="r" b="b"/>
            <a:pathLst>
              <a:path w="71" h="71">
                <a:moveTo>
                  <a:pt x="71" y="36"/>
                </a:moveTo>
                <a:lnTo>
                  <a:pt x="71" y="36"/>
                </a:lnTo>
                <a:cubicBezTo>
                  <a:pt x="71" y="55"/>
                  <a:pt x="55" y="71"/>
                  <a:pt x="35" y="71"/>
                </a:cubicBezTo>
                <a:cubicBezTo>
                  <a:pt x="16" y="71"/>
                  <a:pt x="0" y="55"/>
                  <a:pt x="0" y="36"/>
                </a:cubicBezTo>
                <a:cubicBezTo>
                  <a:pt x="0" y="16"/>
                  <a:pt x="16" y="0"/>
                  <a:pt x="35" y="0"/>
                </a:cubicBezTo>
                <a:cubicBezTo>
                  <a:pt x="55" y="0"/>
                  <a:pt x="71" y="16"/>
                  <a:pt x="71" y="36"/>
                </a:cubicBezTo>
                <a:lnTo>
                  <a:pt x="71" y="36"/>
                </a:lnTo>
                <a:close/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Freeform 212"/>
          <p:cNvSpPr>
            <a:spLocks/>
          </p:cNvSpPr>
          <p:nvPr/>
        </p:nvSpPr>
        <p:spPr bwMode="auto">
          <a:xfrm>
            <a:off x="4810742" y="1605736"/>
            <a:ext cx="51043" cy="54356"/>
          </a:xfrm>
          <a:custGeom>
            <a:avLst/>
            <a:gdLst/>
            <a:ahLst/>
            <a:cxnLst>
              <a:cxn ang="0">
                <a:pos x="71" y="36"/>
              </a:cxn>
              <a:cxn ang="0">
                <a:pos x="71" y="36"/>
              </a:cxn>
              <a:cxn ang="0">
                <a:pos x="35" y="71"/>
              </a:cxn>
              <a:cxn ang="0">
                <a:pos x="0" y="36"/>
              </a:cxn>
              <a:cxn ang="0">
                <a:pos x="35" y="0"/>
              </a:cxn>
              <a:cxn ang="0">
                <a:pos x="71" y="36"/>
              </a:cxn>
            </a:cxnLst>
            <a:rect l="0" t="0" r="r" b="b"/>
            <a:pathLst>
              <a:path w="71" h="71">
                <a:moveTo>
                  <a:pt x="71" y="36"/>
                </a:moveTo>
                <a:lnTo>
                  <a:pt x="71" y="36"/>
                </a:lnTo>
                <a:cubicBezTo>
                  <a:pt x="71" y="55"/>
                  <a:pt x="55" y="71"/>
                  <a:pt x="35" y="71"/>
                </a:cubicBezTo>
                <a:cubicBezTo>
                  <a:pt x="16" y="71"/>
                  <a:pt x="0" y="55"/>
                  <a:pt x="0" y="36"/>
                </a:cubicBezTo>
                <a:cubicBezTo>
                  <a:pt x="0" y="16"/>
                  <a:pt x="16" y="0"/>
                  <a:pt x="35" y="0"/>
                </a:cubicBezTo>
                <a:cubicBezTo>
                  <a:pt x="55" y="0"/>
                  <a:pt x="71" y="16"/>
                  <a:pt x="71" y="36"/>
                </a:cubicBezTo>
                <a:close/>
              </a:path>
            </a:pathLst>
          </a:custGeom>
          <a:solidFill>
            <a:srgbClr val="D9F2F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4948" y="4901487"/>
            <a:ext cx="5064040" cy="2219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Figure S5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. Discriminant analyses (DA) of CHC-profiles in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D.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paulistorum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males upon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symbiont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knockdown based on six principal components derived from centered log-ratio transformed relative amounts of all 27 detected compounds. The plot of canonical discriminant functions shows that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semispecies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A28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and O11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are different in their CHC profiles and that the CHC profiles knockdown groups (A28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kd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, O11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kd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) differ from the corresponding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wildtypes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(A28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, O11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). Abbreviations: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wild type,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kd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Wolbachia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-knockdown. X-axis shows discriminant function, y-axis plots how data points are distributed in intervals of the discriminant function.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6055" y="957633"/>
            <a:ext cx="423332" cy="31059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lnSpc>
                <a:spcPts val="4700"/>
              </a:lnSpc>
            </a:pPr>
            <a:r>
              <a:rPr lang="en-US" sz="1100" dirty="0">
                <a:ln w="0"/>
                <a:latin typeface="Arial" charset="0"/>
                <a:ea typeface="Arial" charset="0"/>
                <a:cs typeface="Arial" charset="0"/>
              </a:rPr>
              <a:t>6</a:t>
            </a:r>
          </a:p>
          <a:p>
            <a:pPr algn="r">
              <a:lnSpc>
                <a:spcPts val="4700"/>
              </a:lnSpc>
            </a:pPr>
            <a:r>
              <a:rPr lang="en-US" sz="1100" dirty="0">
                <a:ln w="0"/>
                <a:latin typeface="Arial" charset="0"/>
                <a:ea typeface="Arial" charset="0"/>
                <a:cs typeface="Arial" charset="0"/>
              </a:rPr>
              <a:t>3</a:t>
            </a:r>
          </a:p>
          <a:p>
            <a:pPr algn="r">
              <a:lnSpc>
                <a:spcPts val="4700"/>
              </a:lnSpc>
            </a:pPr>
            <a:r>
              <a:rPr lang="en-US" sz="1100" dirty="0">
                <a:ln w="0"/>
                <a:latin typeface="Arial" charset="0"/>
                <a:ea typeface="Arial" charset="0"/>
                <a:cs typeface="Arial" charset="0"/>
              </a:rPr>
              <a:t>0</a:t>
            </a:r>
          </a:p>
          <a:p>
            <a:pPr algn="r">
              <a:lnSpc>
                <a:spcPts val="4700"/>
              </a:lnSpc>
            </a:pPr>
            <a:r>
              <a:rPr lang="en-US" sz="1100" dirty="0">
                <a:ln w="0"/>
                <a:latin typeface="Arial" charset="0"/>
                <a:ea typeface="Arial" charset="0"/>
                <a:cs typeface="Arial" charset="0"/>
              </a:rPr>
              <a:t>-3</a:t>
            </a:r>
          </a:p>
          <a:p>
            <a:pPr algn="r">
              <a:lnSpc>
                <a:spcPts val="4700"/>
              </a:lnSpc>
            </a:pPr>
            <a:r>
              <a:rPr lang="en-US" sz="1100" dirty="0">
                <a:ln w="0"/>
                <a:latin typeface="Arial" charset="0"/>
                <a:ea typeface="Arial" charset="0"/>
                <a:cs typeface="Arial" charset="0"/>
              </a:rPr>
              <a:t>-6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3593" y="4306371"/>
            <a:ext cx="282780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     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-6           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-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3            0             3          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58037" y="948137"/>
            <a:ext cx="353943" cy="332509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  <a:ea typeface="Arial" charset="0"/>
                <a:cs typeface="Arial" charset="0"/>
              </a:rPr>
              <a:t>Function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50437" y="4551457"/>
            <a:ext cx="3104521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  <a:ea typeface="Arial" charset="0"/>
                <a:cs typeface="Arial" charset="0"/>
              </a:rPr>
              <a:t>Function 1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4859401" y="948137"/>
            <a:ext cx="682635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O11</a:t>
            </a:r>
            <a:r>
              <a:rPr lang="en-US" sz="11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</a:p>
          <a:p>
            <a:pPr>
              <a:lnSpc>
                <a:spcPts val="1420"/>
              </a:lnSpc>
            </a:pP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O11</a:t>
            </a:r>
            <a:r>
              <a:rPr lang="en-US" sz="1100" baseline="30000" dirty="0" smtClean="0">
                <a:latin typeface="Arial" charset="0"/>
                <a:ea typeface="Arial" charset="0"/>
                <a:cs typeface="Arial" charset="0"/>
              </a:rPr>
              <a:t>kd</a:t>
            </a:r>
          </a:p>
          <a:p>
            <a:pPr>
              <a:lnSpc>
                <a:spcPts val="1420"/>
              </a:lnSpc>
            </a:pP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A28</a:t>
            </a:r>
            <a:r>
              <a:rPr lang="en-US" sz="1100" baseline="30000" dirty="0" smtClean="0">
                <a:latin typeface="Arial" charset="0"/>
                <a:ea typeface="Arial" charset="0"/>
                <a:cs typeface="Arial" charset="0"/>
              </a:rPr>
              <a:t>wt</a:t>
            </a:r>
          </a:p>
          <a:p>
            <a:pPr>
              <a:lnSpc>
                <a:spcPts val="1420"/>
              </a:lnSpc>
            </a:pP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A28</a:t>
            </a:r>
            <a:r>
              <a:rPr lang="en-US" sz="1100" baseline="30000" dirty="0" smtClean="0">
                <a:latin typeface="Arial" charset="0"/>
                <a:ea typeface="Arial" charset="0"/>
                <a:cs typeface="Arial" charset="0"/>
              </a:rPr>
              <a:t>kd</a:t>
            </a:r>
          </a:p>
          <a:p>
            <a:pPr>
              <a:lnSpc>
                <a:spcPts val="1420"/>
              </a:lnSpc>
            </a:pPr>
            <a:endParaRPr lang="en-US" sz="1100" baseline="30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151</Words>
  <Application>Microsoft Macintosh PowerPoint</Application>
  <PresentationFormat>A4 Paper (210x297 mm)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2018-10-17T14:00:30Z</dcterms:created>
  <dcterms:modified xsi:type="dcterms:W3CDTF">2018-10-19T14:06:55Z</dcterms:modified>
</cp:coreProperties>
</file>