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drawings/drawing5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notesSlides/notesSlide4.xml" ContentType="application/vnd.openxmlformats-officedocument.presentationml.notesSlide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1" r:id="rId2"/>
    <p:sldId id="275" r:id="rId3"/>
    <p:sldId id="280" r:id="rId4"/>
    <p:sldId id="27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she Szyf, Dr." initials="MSD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3366FF"/>
    <a:srgbClr val="777777"/>
    <a:srgbClr val="4164C8"/>
    <a:srgbClr val="C84040"/>
    <a:srgbClr val="00589A"/>
    <a:srgbClr val="4164C7"/>
    <a:srgbClr val="C84042"/>
    <a:srgbClr val="006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5101" autoAdjust="0"/>
  </p:normalViewPr>
  <p:slideViewPr>
    <p:cSldViewPr snapToGrid="0">
      <p:cViewPr varScale="1">
        <p:scale>
          <a:sx n="83" d="100"/>
          <a:sy n="83" d="100"/>
        </p:scale>
        <p:origin x="-58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Spp2</a:t>
            </a:r>
          </a:p>
        </c:rich>
      </c:tx>
      <c:layout>
        <c:manualLayout>
          <c:xMode val="edge"/>
          <c:yMode val="edge"/>
          <c:x val="0.48184083333333333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681527777777781"/>
          <c:y val="3.7117816091954026E-2"/>
          <c:w val="0.79496250000000002"/>
          <c:h val="0.780096743295019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C5-468E-82C8-BF602DB98F57}"/>
              </c:ext>
            </c:extLst>
          </c:dPt>
          <c:dPt>
            <c:idx val="1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C5-468E-82C8-BF602DB98F57}"/>
              </c:ext>
            </c:extLst>
          </c:dPt>
          <c:dPt>
            <c:idx val="2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chemeClr val="bg1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1E-4D07-A367-DB9E6B4212AB}"/>
              </c:ext>
            </c:extLst>
          </c:dPt>
          <c:dPt>
            <c:idx val="3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chemeClr val="bg1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D1E-4D07-A367-DB9E6B4212AB}"/>
              </c:ext>
            </c:extLst>
          </c:dPt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PyroMethylation!$K$47:$N$47</c:f>
              <c:strCache>
                <c:ptCount val="4"/>
                <c:pt idx="0">
                  <c:v>GR +/+  ♂</c:v>
                </c:pt>
                <c:pt idx="1">
                  <c:v>GR +/-  ♂</c:v>
                </c:pt>
                <c:pt idx="2">
                  <c:v>GR +/+  ♀</c:v>
                </c:pt>
                <c:pt idx="3">
                  <c:v>GR +/-  ♀</c:v>
                </c:pt>
              </c:strCache>
            </c:strRef>
          </c:cat>
          <c:val>
            <c:numRef>
              <c:f>PyroMethylation!$K$48:$N$48</c:f>
              <c:numCache>
                <c:formatCode>General</c:formatCode>
                <c:ptCount val="4"/>
                <c:pt idx="0">
                  <c:v>62.993299999999998</c:v>
                </c:pt>
                <c:pt idx="1">
                  <c:v>68.5578</c:v>
                </c:pt>
                <c:pt idx="2">
                  <c:v>64.874600000000001</c:v>
                </c:pt>
                <c:pt idx="3">
                  <c:v>62.355600000000003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D1E-4D07-A367-DB9E6B4212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029184"/>
        <c:axId val="49380672"/>
      </c:barChart>
      <c:catAx>
        <c:axId val="128029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380672"/>
        <c:crosses val="autoZero"/>
        <c:auto val="1"/>
        <c:lblAlgn val="ctr"/>
        <c:lblOffset val="100"/>
        <c:noMultiLvlLbl val="0"/>
      </c:catAx>
      <c:valAx>
        <c:axId val="4938067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of methylation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8029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/>
              <a:t>Tspo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06F-4190-9A4F-BBF02D4ABF7B}"/>
              </c:ext>
            </c:extLst>
          </c:dPt>
          <c:dPt>
            <c:idx val="1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06F-4190-9A4F-BBF02D4ABF7B}"/>
              </c:ext>
            </c:extLst>
          </c:dPt>
          <c:dPt>
            <c:idx val="2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ysClr val="window" lastClr="FFFFFF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2D-4EE6-8033-E2309934B8D7}"/>
              </c:ext>
            </c:extLst>
          </c:dPt>
          <c:dPt>
            <c:idx val="3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ysClr val="window" lastClr="FFFFFF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2D-4EE6-8033-E2309934B8D7}"/>
              </c:ext>
            </c:extLst>
          </c:dPt>
          <c:errBars>
            <c:errBarType val="plus"/>
            <c:errValType val="cust"/>
            <c:noEndCap val="0"/>
            <c:plus>
              <c:numRef>
                <c:f>PyroMethylation!$K$21:$N$21</c:f>
                <c:numCache>
                  <c:formatCode>General</c:formatCode>
                  <c:ptCount val="4"/>
                  <c:pt idx="0">
                    <c:v>1.8483974573532611</c:v>
                  </c:pt>
                  <c:pt idx="1">
                    <c:v>6.0190131296126932</c:v>
                  </c:pt>
                  <c:pt idx="2">
                    <c:v>4.955908315442791</c:v>
                  </c:pt>
                  <c:pt idx="3">
                    <c:v>2.2720825803764262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PyroMethylation!$K$17:$N$17</c:f>
              <c:strCache>
                <c:ptCount val="4"/>
                <c:pt idx="0">
                  <c:v>GR +/+  ♂</c:v>
                </c:pt>
                <c:pt idx="1">
                  <c:v>GR +/-  ♂</c:v>
                </c:pt>
                <c:pt idx="2">
                  <c:v>GR +/+  ♀</c:v>
                </c:pt>
                <c:pt idx="3">
                  <c:v>GR +/-  ♀</c:v>
                </c:pt>
              </c:strCache>
            </c:strRef>
          </c:cat>
          <c:val>
            <c:numRef>
              <c:f>PyroMethylation!$K$18:$N$18</c:f>
              <c:numCache>
                <c:formatCode>General</c:formatCode>
                <c:ptCount val="4"/>
                <c:pt idx="0">
                  <c:v>54.002699999999997</c:v>
                </c:pt>
                <c:pt idx="1">
                  <c:v>42.3489</c:v>
                </c:pt>
                <c:pt idx="2">
                  <c:v>54.126199999999997</c:v>
                </c:pt>
                <c:pt idx="3">
                  <c:v>63.066699999999997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2D-4EE6-8033-E2309934B8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253888"/>
        <c:axId val="127060224"/>
      </c:barChart>
      <c:catAx>
        <c:axId val="129253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060224"/>
        <c:crosses val="autoZero"/>
        <c:auto val="1"/>
        <c:lblAlgn val="ctr"/>
        <c:lblOffset val="100"/>
        <c:noMultiLvlLbl val="0"/>
      </c:catAx>
      <c:valAx>
        <c:axId val="1270602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percentage of methylation</a:t>
                </a:r>
              </a:p>
            </c:rich>
          </c:tx>
          <c:layout>
            <c:manualLayout>
              <c:xMode val="edge"/>
              <c:yMode val="edge"/>
              <c:x val="3.8805555555555558E-2"/>
              <c:y val="0.1745641762452107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9253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/>
              <a:t>Olfr322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FD-47A3-B54A-72C44FA03FD3}"/>
              </c:ext>
            </c:extLst>
          </c:dPt>
          <c:dPt>
            <c:idx val="1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FD-47A3-B54A-72C44FA03FD3}"/>
              </c:ext>
            </c:extLst>
          </c:dPt>
          <c:dPt>
            <c:idx val="2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ysClr val="window" lastClr="FFFFFF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14-4CEA-895C-92FD978281A3}"/>
              </c:ext>
            </c:extLst>
          </c:dPt>
          <c:dPt>
            <c:idx val="3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ysClr val="window" lastClr="FFFFFF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14-4CEA-895C-92FD978281A3}"/>
              </c:ext>
            </c:extLst>
          </c:dPt>
          <c:errBars>
            <c:errBarType val="plus"/>
            <c:errValType val="cust"/>
            <c:noEndCap val="0"/>
            <c:plus>
              <c:numRef>
                <c:f>PyroMethylation!$K$7:$N$7</c:f>
                <c:numCache>
                  <c:formatCode>General</c:formatCode>
                  <c:ptCount val="4"/>
                  <c:pt idx="0">
                    <c:v>1.5382434587263116</c:v>
                  </c:pt>
                  <c:pt idx="1">
                    <c:v>0.13992228986119401</c:v>
                  </c:pt>
                  <c:pt idx="2">
                    <c:v>2.2597229728460819</c:v>
                  </c:pt>
                  <c:pt idx="3">
                    <c:v>2.2964282668526792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PyroMethylation!$K$3:$N$3</c:f>
              <c:strCache>
                <c:ptCount val="4"/>
                <c:pt idx="0">
                  <c:v>GR +/+  ♂</c:v>
                </c:pt>
                <c:pt idx="1">
                  <c:v>GR +/-  ♂</c:v>
                </c:pt>
                <c:pt idx="2">
                  <c:v>GR +/+  ♀</c:v>
                </c:pt>
                <c:pt idx="3">
                  <c:v>GR +/-  ♀</c:v>
                </c:pt>
              </c:strCache>
            </c:strRef>
          </c:cat>
          <c:val>
            <c:numRef>
              <c:f>PyroMethylation!$K$4:$N$4</c:f>
              <c:numCache>
                <c:formatCode>General</c:formatCode>
                <c:ptCount val="4"/>
                <c:pt idx="0">
                  <c:v>53.636699999999998</c:v>
                </c:pt>
                <c:pt idx="1">
                  <c:v>61.38</c:v>
                </c:pt>
                <c:pt idx="2">
                  <c:v>56.601500000000001</c:v>
                </c:pt>
                <c:pt idx="3">
                  <c:v>52.257800000000003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614-4CEA-895C-92FD978281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254400"/>
        <c:axId val="127061952"/>
      </c:barChart>
      <c:catAx>
        <c:axId val="129254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061952"/>
        <c:crosses val="autoZero"/>
        <c:auto val="1"/>
        <c:lblAlgn val="ctr"/>
        <c:lblOffset val="100"/>
        <c:noMultiLvlLbl val="0"/>
      </c:catAx>
      <c:valAx>
        <c:axId val="127061952"/>
        <c:scaling>
          <c:orientation val="minMax"/>
          <c:min val="4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percentage of methylation</a:t>
                </a:r>
              </a:p>
            </c:rich>
          </c:tx>
          <c:layout>
            <c:manualLayout>
              <c:xMode val="edge"/>
              <c:yMode val="edge"/>
              <c:x val="3.5277777777777776E-2"/>
              <c:y val="0.206432471264367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9254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/>
              <a:t>Morc1</a:t>
            </a:r>
          </a:p>
        </c:rich>
      </c:tx>
      <c:layout>
        <c:manualLayout>
          <c:xMode val="edge"/>
          <c:yMode val="edge"/>
          <c:x val="0.38834143749037681"/>
          <c:y val="7.3645089815116034E-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89-4852-B999-B8FD8012F8BA}"/>
              </c:ext>
            </c:extLst>
          </c:dPt>
          <c:dPt>
            <c:idx val="1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E89-4852-B999-B8FD8012F8BA}"/>
              </c:ext>
            </c:extLst>
          </c:dPt>
          <c:dPt>
            <c:idx val="2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ysClr val="window" lastClr="FFFFFF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DB-4199-BF57-18CCAB120594}"/>
              </c:ext>
            </c:extLst>
          </c:dPt>
          <c:dPt>
            <c:idx val="3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ysClr val="window" lastClr="FFFFFF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DB-4199-BF57-18CCAB120594}"/>
              </c:ext>
            </c:extLst>
          </c:dPt>
          <c:errBars>
            <c:errBarType val="plus"/>
            <c:errValType val="cust"/>
            <c:noEndCap val="0"/>
            <c:plus>
              <c:numRef>
                <c:f>PyroMethylation!$K$38:$N$38</c:f>
                <c:numCache>
                  <c:formatCode>General</c:formatCode>
                  <c:ptCount val="4"/>
                  <c:pt idx="0">
                    <c:v>3.8790697543032144</c:v>
                  </c:pt>
                  <c:pt idx="1">
                    <c:v>2.1699162570966881</c:v>
                  </c:pt>
                  <c:pt idx="2">
                    <c:v>1.3014485430505247</c:v>
                  </c:pt>
                  <c:pt idx="3">
                    <c:v>6.9028294309516651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PyroMethylation!$K$34:$N$34</c:f>
              <c:strCache>
                <c:ptCount val="4"/>
                <c:pt idx="0">
                  <c:v>GR +/+  ♂</c:v>
                </c:pt>
                <c:pt idx="1">
                  <c:v>GR +/-  ♂</c:v>
                </c:pt>
                <c:pt idx="2">
                  <c:v>GR +/+  ♀</c:v>
                </c:pt>
                <c:pt idx="3">
                  <c:v>GR +/-  ♀</c:v>
                </c:pt>
              </c:strCache>
            </c:strRef>
          </c:cat>
          <c:val>
            <c:numRef>
              <c:f>PyroMethylation!$K$35:$N$35</c:f>
              <c:numCache>
                <c:formatCode>General</c:formatCode>
                <c:ptCount val="4"/>
                <c:pt idx="0">
                  <c:v>48.912700000000001</c:v>
                </c:pt>
                <c:pt idx="1">
                  <c:v>48.643300000000004</c:v>
                </c:pt>
                <c:pt idx="2">
                  <c:v>47.52</c:v>
                </c:pt>
                <c:pt idx="3">
                  <c:v>34.112200000000001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DB-4199-BF57-18CCAB1205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009152"/>
        <c:axId val="127060800"/>
      </c:barChart>
      <c:catAx>
        <c:axId val="129009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060800"/>
        <c:crosses val="autoZero"/>
        <c:auto val="1"/>
        <c:lblAlgn val="ctr"/>
        <c:lblOffset val="100"/>
        <c:noMultiLvlLbl val="0"/>
      </c:catAx>
      <c:valAx>
        <c:axId val="12706080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of methylation</a:t>
                </a:r>
              </a:p>
            </c:rich>
          </c:tx>
          <c:layout>
            <c:manualLayout>
              <c:xMode val="edge"/>
              <c:yMode val="edge"/>
              <c:x val="2.8222222222222221E-2"/>
              <c:y val="0.1867289272030651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90091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Tmem 56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1365507436570428"/>
          <c:y val="0.22732648002333042"/>
          <c:w val="0.85578937007874012"/>
          <c:h val="0.6566936424613590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52E-427B-822A-9EC425C9D91E}"/>
              </c:ext>
            </c:extLst>
          </c:dPt>
          <c:dPt>
            <c:idx val="1"/>
            <c:invertIfNegative val="0"/>
            <c:bubble3D val="0"/>
            <c:spPr>
              <a:solidFill>
                <a:srgbClr val="777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52E-427B-822A-9EC425C9D91E}"/>
              </c:ext>
            </c:extLst>
          </c:dPt>
          <c:dPt>
            <c:idx val="2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chemeClr val="bg1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AF7-4B3D-AA71-78C4D561DCF4}"/>
              </c:ext>
            </c:extLst>
          </c:dPt>
          <c:dPt>
            <c:idx val="3"/>
            <c:invertIfNegative val="0"/>
            <c:bubble3D val="0"/>
            <c:spPr>
              <a:pattFill prst="wdDnDiag">
                <a:fgClr>
                  <a:srgbClr val="777777"/>
                </a:fgClr>
                <a:bgClr>
                  <a:schemeClr val="bg1"/>
                </a:bgClr>
              </a:pattFill>
              <a:ln>
                <a:solidFill>
                  <a:srgbClr val="777777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AF7-4B3D-AA71-78C4D561DCF4}"/>
              </c:ext>
            </c:extLst>
          </c:dPt>
          <c:errBars>
            <c:errBarType val="plus"/>
            <c:errValType val="cust"/>
            <c:noEndCap val="0"/>
            <c:plus>
              <c:numRef>
                <c:f>PyroMethylation!$G$67:$J$67</c:f>
                <c:numCache>
                  <c:formatCode>General</c:formatCode>
                  <c:ptCount val="4"/>
                  <c:pt idx="0">
                    <c:v>4.2243926597534198</c:v>
                  </c:pt>
                  <c:pt idx="1">
                    <c:v>9.1179687022391391</c:v>
                  </c:pt>
                  <c:pt idx="2">
                    <c:v>2.1528150235002386</c:v>
                  </c:pt>
                  <c:pt idx="3">
                    <c:v>5.8147724069347717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PyroMethylation!$G$63:$J$63</c:f>
              <c:strCache>
                <c:ptCount val="4"/>
                <c:pt idx="0">
                  <c:v>GR +/+  ♂</c:v>
                </c:pt>
                <c:pt idx="1">
                  <c:v>GR +/-  ♂</c:v>
                </c:pt>
                <c:pt idx="2">
                  <c:v>GR +/+  ♀</c:v>
                </c:pt>
                <c:pt idx="3">
                  <c:v>GR +/-  ♀</c:v>
                </c:pt>
              </c:strCache>
            </c:strRef>
          </c:cat>
          <c:val>
            <c:numRef>
              <c:f>PyroMethylation!$G$64:$J$64</c:f>
              <c:numCache>
                <c:formatCode>General</c:formatCode>
                <c:ptCount val="4"/>
                <c:pt idx="0">
                  <c:v>55.067300000000003</c:v>
                </c:pt>
                <c:pt idx="1">
                  <c:v>45.128900000000002</c:v>
                </c:pt>
                <c:pt idx="2">
                  <c:v>51.638500000000001</c:v>
                </c:pt>
                <c:pt idx="3">
                  <c:v>44.183300000000003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AF7-4B3D-AA71-78C4D561DC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008640"/>
        <c:axId val="127064256"/>
      </c:barChart>
      <c:catAx>
        <c:axId val="129008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7064256"/>
        <c:crosses val="autoZero"/>
        <c:auto val="1"/>
        <c:lblAlgn val="ctr"/>
        <c:lblOffset val="100"/>
        <c:noMultiLvlLbl val="0"/>
      </c:catAx>
      <c:valAx>
        <c:axId val="1270642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 of methylation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00864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Validation of Capture Sequencing 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Pyro Sequencing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Tabelle1!$A$2:$A$104</c:f>
              <c:numCache>
                <c:formatCode>General</c:formatCode>
                <c:ptCount val="103"/>
                <c:pt idx="0">
                  <c:v>26.7</c:v>
                </c:pt>
                <c:pt idx="1">
                  <c:v>32.4</c:v>
                </c:pt>
                <c:pt idx="2">
                  <c:v>42.9</c:v>
                </c:pt>
                <c:pt idx="3">
                  <c:v>52.8</c:v>
                </c:pt>
                <c:pt idx="4">
                  <c:v>56</c:v>
                </c:pt>
                <c:pt idx="5">
                  <c:v>53.8</c:v>
                </c:pt>
                <c:pt idx="6">
                  <c:v>55</c:v>
                </c:pt>
                <c:pt idx="7">
                  <c:v>28</c:v>
                </c:pt>
                <c:pt idx="8">
                  <c:v>23.5</c:v>
                </c:pt>
                <c:pt idx="9">
                  <c:v>70.599999999999994</c:v>
                </c:pt>
                <c:pt idx="10">
                  <c:v>62.5</c:v>
                </c:pt>
                <c:pt idx="11">
                  <c:v>40</c:v>
                </c:pt>
                <c:pt idx="12">
                  <c:v>50</c:v>
                </c:pt>
                <c:pt idx="13">
                  <c:v>58.8</c:v>
                </c:pt>
                <c:pt idx="14">
                  <c:v>51.9</c:v>
                </c:pt>
                <c:pt idx="15">
                  <c:v>50</c:v>
                </c:pt>
                <c:pt idx="16">
                  <c:v>33.299999999999997</c:v>
                </c:pt>
                <c:pt idx="17">
                  <c:v>70</c:v>
                </c:pt>
                <c:pt idx="18">
                  <c:v>68.8</c:v>
                </c:pt>
                <c:pt idx="19">
                  <c:v>46.7</c:v>
                </c:pt>
                <c:pt idx="20">
                  <c:v>43.8</c:v>
                </c:pt>
                <c:pt idx="21">
                  <c:v>43.8</c:v>
                </c:pt>
                <c:pt idx="22">
                  <c:v>86.7</c:v>
                </c:pt>
                <c:pt idx="23">
                  <c:v>31.6</c:v>
                </c:pt>
                <c:pt idx="24">
                  <c:v>37.5</c:v>
                </c:pt>
                <c:pt idx="25">
                  <c:v>38.1</c:v>
                </c:pt>
                <c:pt idx="26">
                  <c:v>37.5</c:v>
                </c:pt>
                <c:pt idx="27">
                  <c:v>40</c:v>
                </c:pt>
                <c:pt idx="28">
                  <c:v>28.6</c:v>
                </c:pt>
                <c:pt idx="29">
                  <c:v>33.299999999999997</c:v>
                </c:pt>
                <c:pt idx="30">
                  <c:v>42.9</c:v>
                </c:pt>
                <c:pt idx="31">
                  <c:v>24.1</c:v>
                </c:pt>
                <c:pt idx="32">
                  <c:v>32</c:v>
                </c:pt>
                <c:pt idx="33">
                  <c:v>40.9</c:v>
                </c:pt>
                <c:pt idx="34">
                  <c:v>4.5</c:v>
                </c:pt>
                <c:pt idx="35">
                  <c:v>13.3</c:v>
                </c:pt>
                <c:pt idx="36">
                  <c:v>18.8</c:v>
                </c:pt>
                <c:pt idx="37">
                  <c:v>66.7</c:v>
                </c:pt>
                <c:pt idx="38">
                  <c:v>70.599999999999994</c:v>
                </c:pt>
                <c:pt idx="39">
                  <c:v>68.2</c:v>
                </c:pt>
                <c:pt idx="40">
                  <c:v>75</c:v>
                </c:pt>
                <c:pt idx="41">
                  <c:v>71.400000000000006</c:v>
                </c:pt>
                <c:pt idx="42">
                  <c:v>70.400000000000006</c:v>
                </c:pt>
                <c:pt idx="43">
                  <c:v>71.400000000000006</c:v>
                </c:pt>
                <c:pt idx="44">
                  <c:v>50</c:v>
                </c:pt>
                <c:pt idx="45">
                  <c:v>39.1</c:v>
                </c:pt>
                <c:pt idx="46">
                  <c:v>35.1</c:v>
                </c:pt>
                <c:pt idx="47">
                  <c:v>44.4</c:v>
                </c:pt>
                <c:pt idx="48">
                  <c:v>41.2</c:v>
                </c:pt>
                <c:pt idx="49">
                  <c:v>53.3</c:v>
                </c:pt>
                <c:pt idx="50">
                  <c:v>61.1</c:v>
                </c:pt>
                <c:pt idx="51">
                  <c:v>40.9</c:v>
                </c:pt>
                <c:pt idx="52">
                  <c:v>50</c:v>
                </c:pt>
                <c:pt idx="53">
                  <c:v>24</c:v>
                </c:pt>
                <c:pt idx="54">
                  <c:v>21.4</c:v>
                </c:pt>
                <c:pt idx="55">
                  <c:v>33.299999999999997</c:v>
                </c:pt>
                <c:pt idx="56">
                  <c:v>42.4</c:v>
                </c:pt>
                <c:pt idx="57">
                  <c:v>44.4</c:v>
                </c:pt>
                <c:pt idx="58">
                  <c:v>23.3</c:v>
                </c:pt>
                <c:pt idx="59">
                  <c:v>34.799999999999997</c:v>
                </c:pt>
                <c:pt idx="60">
                  <c:v>22.7</c:v>
                </c:pt>
                <c:pt idx="61">
                  <c:v>38.9</c:v>
                </c:pt>
                <c:pt idx="62">
                  <c:v>21.7</c:v>
                </c:pt>
                <c:pt idx="63">
                  <c:v>65.5</c:v>
                </c:pt>
                <c:pt idx="64">
                  <c:v>55.6</c:v>
                </c:pt>
                <c:pt idx="65">
                  <c:v>42.9</c:v>
                </c:pt>
                <c:pt idx="66">
                  <c:v>47.4</c:v>
                </c:pt>
                <c:pt idx="67">
                  <c:v>30.8</c:v>
                </c:pt>
                <c:pt idx="68">
                  <c:v>42.1</c:v>
                </c:pt>
                <c:pt idx="69">
                  <c:v>7.7</c:v>
                </c:pt>
                <c:pt idx="70">
                  <c:v>44.4</c:v>
                </c:pt>
                <c:pt idx="71">
                  <c:v>30.4</c:v>
                </c:pt>
                <c:pt idx="72">
                  <c:v>57.1</c:v>
                </c:pt>
                <c:pt idx="73">
                  <c:v>35.299999999999997</c:v>
                </c:pt>
                <c:pt idx="74">
                  <c:v>30</c:v>
                </c:pt>
                <c:pt idx="75">
                  <c:v>27.6</c:v>
                </c:pt>
                <c:pt idx="76">
                  <c:v>25</c:v>
                </c:pt>
                <c:pt idx="77">
                  <c:v>25</c:v>
                </c:pt>
                <c:pt idx="78">
                  <c:v>21.1</c:v>
                </c:pt>
                <c:pt idx="79">
                  <c:v>22.2</c:v>
                </c:pt>
                <c:pt idx="80">
                  <c:v>20</c:v>
                </c:pt>
                <c:pt idx="81">
                  <c:v>81</c:v>
                </c:pt>
                <c:pt idx="82">
                  <c:v>60</c:v>
                </c:pt>
                <c:pt idx="83">
                  <c:v>77.8</c:v>
                </c:pt>
                <c:pt idx="84">
                  <c:v>53.3</c:v>
                </c:pt>
                <c:pt idx="85">
                  <c:v>68.8</c:v>
                </c:pt>
                <c:pt idx="86">
                  <c:v>44.4</c:v>
                </c:pt>
                <c:pt idx="87">
                  <c:v>61.1</c:v>
                </c:pt>
                <c:pt idx="88">
                  <c:v>42.1</c:v>
                </c:pt>
                <c:pt idx="89">
                  <c:v>19</c:v>
                </c:pt>
                <c:pt idx="90">
                  <c:v>41.2</c:v>
                </c:pt>
                <c:pt idx="91">
                  <c:v>28</c:v>
                </c:pt>
                <c:pt idx="92">
                  <c:v>26.7</c:v>
                </c:pt>
                <c:pt idx="93">
                  <c:v>29.2</c:v>
                </c:pt>
                <c:pt idx="94">
                  <c:v>52.6</c:v>
                </c:pt>
                <c:pt idx="95">
                  <c:v>58.3</c:v>
                </c:pt>
                <c:pt idx="96">
                  <c:v>41.2</c:v>
                </c:pt>
                <c:pt idx="97">
                  <c:v>32.299999999999997</c:v>
                </c:pt>
                <c:pt idx="98">
                  <c:v>61.5</c:v>
                </c:pt>
                <c:pt idx="99">
                  <c:v>43.8</c:v>
                </c:pt>
                <c:pt idx="100">
                  <c:v>30.8</c:v>
                </c:pt>
                <c:pt idx="101">
                  <c:v>28</c:v>
                </c:pt>
                <c:pt idx="102">
                  <c:v>10</c:v>
                </c:pt>
              </c:numCache>
            </c:numRef>
          </c:xVal>
          <c:yVal>
            <c:numRef>
              <c:f>Tabelle1!$B$2:$B$104</c:f>
              <c:numCache>
                <c:formatCode>General</c:formatCode>
                <c:ptCount val="103"/>
                <c:pt idx="0">
                  <c:v>52.893999999999998</c:v>
                </c:pt>
                <c:pt idx="1">
                  <c:v>51.622</c:v>
                </c:pt>
                <c:pt idx="2">
                  <c:v>56.393999999999998</c:v>
                </c:pt>
                <c:pt idx="3">
                  <c:v>61.387999999999998</c:v>
                </c:pt>
                <c:pt idx="4">
                  <c:v>61.4</c:v>
                </c:pt>
                <c:pt idx="5">
                  <c:v>61.335000000000001</c:v>
                </c:pt>
                <c:pt idx="6">
                  <c:v>63.357999999999997</c:v>
                </c:pt>
                <c:pt idx="7">
                  <c:v>61.311999999999998</c:v>
                </c:pt>
                <c:pt idx="8">
                  <c:v>64.31</c:v>
                </c:pt>
                <c:pt idx="9">
                  <c:v>66.125</c:v>
                </c:pt>
                <c:pt idx="10">
                  <c:v>68.486999999999995</c:v>
                </c:pt>
                <c:pt idx="11">
                  <c:v>73.53</c:v>
                </c:pt>
                <c:pt idx="12">
                  <c:v>52.103000000000002</c:v>
                </c:pt>
                <c:pt idx="13">
                  <c:v>55.264000000000003</c:v>
                </c:pt>
                <c:pt idx="14">
                  <c:v>50.374000000000002</c:v>
                </c:pt>
                <c:pt idx="15">
                  <c:v>53.01</c:v>
                </c:pt>
                <c:pt idx="16">
                  <c:v>47.36</c:v>
                </c:pt>
                <c:pt idx="17">
                  <c:v>53.564999999999998</c:v>
                </c:pt>
                <c:pt idx="18">
                  <c:v>58.411999999999999</c:v>
                </c:pt>
                <c:pt idx="19">
                  <c:v>58.884999999999998</c:v>
                </c:pt>
                <c:pt idx="20">
                  <c:v>59.076999999999998</c:v>
                </c:pt>
                <c:pt idx="21">
                  <c:v>56.5</c:v>
                </c:pt>
                <c:pt idx="22">
                  <c:v>49.921999999999997</c:v>
                </c:pt>
                <c:pt idx="23">
                  <c:v>50.917999999999999</c:v>
                </c:pt>
                <c:pt idx="24">
                  <c:v>49.116999999999997</c:v>
                </c:pt>
                <c:pt idx="25">
                  <c:v>39.15</c:v>
                </c:pt>
                <c:pt idx="26">
                  <c:v>38.055999999999997</c:v>
                </c:pt>
                <c:pt idx="27">
                  <c:v>36.555</c:v>
                </c:pt>
                <c:pt idx="28">
                  <c:v>34.134999999999998</c:v>
                </c:pt>
                <c:pt idx="29">
                  <c:v>34.953000000000003</c:v>
                </c:pt>
                <c:pt idx="30">
                  <c:v>38.25</c:v>
                </c:pt>
                <c:pt idx="31">
                  <c:v>42.853999999999999</c:v>
                </c:pt>
                <c:pt idx="32">
                  <c:v>39.648000000000003</c:v>
                </c:pt>
                <c:pt idx="33">
                  <c:v>40.6</c:v>
                </c:pt>
                <c:pt idx="34">
                  <c:v>39.198</c:v>
                </c:pt>
                <c:pt idx="35">
                  <c:v>40.377000000000002</c:v>
                </c:pt>
                <c:pt idx="36">
                  <c:v>29.83</c:v>
                </c:pt>
                <c:pt idx="37">
                  <c:v>75.471999999999994</c:v>
                </c:pt>
                <c:pt idx="38">
                  <c:v>70.983999999999995</c:v>
                </c:pt>
                <c:pt idx="39">
                  <c:v>76.863</c:v>
                </c:pt>
                <c:pt idx="40">
                  <c:v>70.73</c:v>
                </c:pt>
                <c:pt idx="41">
                  <c:v>76.430000000000007</c:v>
                </c:pt>
                <c:pt idx="42">
                  <c:v>52.457999999999998</c:v>
                </c:pt>
                <c:pt idx="43">
                  <c:v>58.607999999999997</c:v>
                </c:pt>
                <c:pt idx="44">
                  <c:v>50.942</c:v>
                </c:pt>
                <c:pt idx="45">
                  <c:v>50.704999999999998</c:v>
                </c:pt>
                <c:pt idx="46">
                  <c:v>45.4</c:v>
                </c:pt>
                <c:pt idx="47">
                  <c:v>42.12</c:v>
                </c:pt>
                <c:pt idx="48">
                  <c:v>51.465000000000003</c:v>
                </c:pt>
                <c:pt idx="49">
                  <c:v>58.802999999999997</c:v>
                </c:pt>
                <c:pt idx="50">
                  <c:v>58.95</c:v>
                </c:pt>
                <c:pt idx="51">
                  <c:v>52.058</c:v>
                </c:pt>
                <c:pt idx="52">
                  <c:v>51.356999999999999</c:v>
                </c:pt>
                <c:pt idx="53">
                  <c:v>47.524999999999999</c:v>
                </c:pt>
                <c:pt idx="54">
                  <c:v>47.847999999999999</c:v>
                </c:pt>
                <c:pt idx="55">
                  <c:v>52.137999999999998</c:v>
                </c:pt>
                <c:pt idx="56">
                  <c:v>49.843000000000004</c:v>
                </c:pt>
                <c:pt idx="57">
                  <c:v>49.137</c:v>
                </c:pt>
                <c:pt idx="58">
                  <c:v>49.62</c:v>
                </c:pt>
                <c:pt idx="59">
                  <c:v>54.8</c:v>
                </c:pt>
                <c:pt idx="60">
                  <c:v>51.374000000000002</c:v>
                </c:pt>
                <c:pt idx="61">
                  <c:v>50.27</c:v>
                </c:pt>
                <c:pt idx="62">
                  <c:v>48.99</c:v>
                </c:pt>
                <c:pt idx="63">
                  <c:v>40.68</c:v>
                </c:pt>
                <c:pt idx="64">
                  <c:v>43.753</c:v>
                </c:pt>
                <c:pt idx="65">
                  <c:v>44.415999999999997</c:v>
                </c:pt>
                <c:pt idx="66">
                  <c:v>43.673000000000002</c:v>
                </c:pt>
                <c:pt idx="67">
                  <c:v>42.36</c:v>
                </c:pt>
                <c:pt idx="68">
                  <c:v>32.564999999999998</c:v>
                </c:pt>
                <c:pt idx="69">
                  <c:v>35.673000000000002</c:v>
                </c:pt>
                <c:pt idx="70">
                  <c:v>42.825000000000003</c:v>
                </c:pt>
                <c:pt idx="71">
                  <c:v>40.341999999999999</c:v>
                </c:pt>
                <c:pt idx="72">
                  <c:v>34.43</c:v>
                </c:pt>
                <c:pt idx="73">
                  <c:v>40.613</c:v>
                </c:pt>
                <c:pt idx="74">
                  <c:v>37.664999999999999</c:v>
                </c:pt>
                <c:pt idx="75">
                  <c:v>37.5</c:v>
                </c:pt>
                <c:pt idx="76">
                  <c:v>37.46</c:v>
                </c:pt>
                <c:pt idx="77">
                  <c:v>34.594000000000001</c:v>
                </c:pt>
                <c:pt idx="78">
                  <c:v>33.558</c:v>
                </c:pt>
                <c:pt idx="79">
                  <c:v>33.380000000000003</c:v>
                </c:pt>
                <c:pt idx="80">
                  <c:v>36.76</c:v>
                </c:pt>
                <c:pt idx="81">
                  <c:v>77.790000000000006</c:v>
                </c:pt>
                <c:pt idx="82">
                  <c:v>72.650000000000006</c:v>
                </c:pt>
                <c:pt idx="83">
                  <c:v>74.281999999999996</c:v>
                </c:pt>
                <c:pt idx="84">
                  <c:v>76.204999999999998</c:v>
                </c:pt>
                <c:pt idx="85">
                  <c:v>74.472999999999999</c:v>
                </c:pt>
                <c:pt idx="86">
                  <c:v>65.37</c:v>
                </c:pt>
                <c:pt idx="87">
                  <c:v>55.412999999999997</c:v>
                </c:pt>
                <c:pt idx="88">
                  <c:v>57.176000000000002</c:v>
                </c:pt>
                <c:pt idx="89">
                  <c:v>62.73</c:v>
                </c:pt>
                <c:pt idx="90">
                  <c:v>61.09</c:v>
                </c:pt>
                <c:pt idx="91">
                  <c:v>46.578000000000003</c:v>
                </c:pt>
                <c:pt idx="92">
                  <c:v>48.145000000000003</c:v>
                </c:pt>
                <c:pt idx="93">
                  <c:v>47.774000000000001</c:v>
                </c:pt>
                <c:pt idx="94">
                  <c:v>43.24</c:v>
                </c:pt>
                <c:pt idx="95">
                  <c:v>45.033000000000001</c:v>
                </c:pt>
                <c:pt idx="96">
                  <c:v>42.19</c:v>
                </c:pt>
                <c:pt idx="97">
                  <c:v>37.383000000000003</c:v>
                </c:pt>
                <c:pt idx="98">
                  <c:v>43.755000000000003</c:v>
                </c:pt>
                <c:pt idx="99">
                  <c:v>45.722000000000001</c:v>
                </c:pt>
                <c:pt idx="100">
                  <c:v>40.923000000000002</c:v>
                </c:pt>
                <c:pt idx="101">
                  <c:v>44.393000000000001</c:v>
                </c:pt>
                <c:pt idx="102">
                  <c:v>50.1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393792"/>
        <c:axId val="129394368"/>
      </c:scatterChart>
      <c:valAx>
        <c:axId val="129393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 b="0">
                    <a:latin typeface="Arial" panose="020B0604020202020204" pitchFamily="34" charset="0"/>
                    <a:cs typeface="Arial" panose="020B0604020202020204" pitchFamily="34" charset="0"/>
                  </a:rPr>
                  <a:t>Capture Sequencing (percentage of methylation)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394368"/>
        <c:crosses val="autoZero"/>
        <c:crossBetween val="midCat"/>
      </c:valAx>
      <c:valAx>
        <c:axId val="12939436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8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800" b="0">
                    <a:latin typeface="Arial" panose="020B0604020202020204" pitchFamily="34" charset="0"/>
                    <a:cs typeface="Arial" panose="020B0604020202020204" pitchFamily="34" charset="0"/>
                  </a:rPr>
                  <a:t>Pyro Sequencing (percentage of methylation)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939379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800" b="1" i="0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Canonical pathways </a:t>
            </a:r>
            <a:r>
              <a:rPr lang="en-US" sz="1800" b="1" i="0" u="none" strike="noStrike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genes </a:t>
            </a:r>
            <a:r>
              <a:rPr lang="en-US" sz="1800" b="1" i="0" u="none" strike="noStrike" baseline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hypermethylated</a:t>
            </a:r>
            <a:r>
              <a:rPr lang="en-US" sz="1800" b="1" i="0" u="none" strike="noStrike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males and </a:t>
            </a:r>
            <a:r>
              <a:rPr lang="en-US" sz="1800" b="1" i="0" u="none" strike="noStrike" baseline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hypomethylated</a:t>
            </a:r>
            <a:r>
              <a:rPr lang="en-US" sz="1800" b="1" i="0" u="none" strike="noStrike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females </a:t>
            </a:r>
            <a:r>
              <a:rPr lang="en-US" sz="1800" b="1" i="0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after GR knockout</a:t>
            </a: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6971993526715891"/>
          <c:y val="0.11004610963065116"/>
          <c:w val="0.59739697932685198"/>
          <c:h val="0.8149141754329182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ysClr val="window" lastClr="FFFFFF">
                <a:lumMod val="65000"/>
              </a:sysClr>
            </a:solidFill>
            <a:ln>
              <a:solidFill>
                <a:srgbClr val="4D4D4D"/>
              </a:solidFill>
            </a:ln>
          </c:spPr>
          <c:invertIfNegative val="0"/>
          <c:cat>
            <c:strRef>
              <c:f>MhyperFhyo!$A$6:$A$35</c:f>
              <c:strCache>
                <c:ptCount val="30"/>
                <c:pt idx="0">
                  <c:v>Ovarian Cancer Signaling</c:v>
                </c:pt>
                <c:pt idx="1">
                  <c:v>Dopamine Receptor Signaling</c:v>
                </c:pt>
                <c:pt idx="2">
                  <c:v>Serotonin Receptor Signaling</c:v>
                </c:pt>
                <c:pt idx="3">
                  <c:v>cAMP-mediated signaling</c:v>
                </c:pt>
                <c:pt idx="4">
                  <c:v>Wnt/Ca+ pathway</c:v>
                </c:pt>
                <c:pt idx="5">
                  <c:v>Gαs Signaling</c:v>
                </c:pt>
                <c:pt idx="6">
                  <c:v>Wnt/β-catenin Signaling</c:v>
                </c:pt>
                <c:pt idx="7">
                  <c:v>Role of Wnt/GSK-3β Signaling in the Pathogenesis of Influenza</c:v>
                </c:pt>
                <c:pt idx="8">
                  <c:v>Cellular Effects of Sildenafil (Viagra)</c:v>
                </c:pt>
                <c:pt idx="9">
                  <c:v>Basal Cell Carcinoma Signaling</c:v>
                </c:pt>
                <c:pt idx="10">
                  <c:v>G-Protein Coupled Receptor Signaling</c:v>
                </c:pt>
                <c:pt idx="11">
                  <c:v>Pentose Phosphate Pathway (Oxidative Branch)</c:v>
                </c:pt>
                <c:pt idx="12">
                  <c:v>Spermine and Spermidine Degradation I</c:v>
                </c:pt>
                <c:pt idx="13">
                  <c:v>Catecholamine Biosynthesis</c:v>
                </c:pt>
                <c:pt idx="14">
                  <c:v>Melatonin Degradation II</c:v>
                </c:pt>
                <c:pt idx="15">
                  <c:v>Protein Citrullination</c:v>
                </c:pt>
                <c:pt idx="16">
                  <c:v>CMP-N-acetylneuraminate Biosynthesis I (Eukaryotes)</c:v>
                </c:pt>
                <c:pt idx="17">
                  <c:v>Cardiac Hypertrophy Signaling</c:v>
                </c:pt>
                <c:pt idx="18">
                  <c:v>Dopamine-DARPP32 Feedback in cAMP Signaling</c:v>
                </c:pt>
                <c:pt idx="19">
                  <c:v>Nicotine Degradation III</c:v>
                </c:pt>
                <c:pt idx="20">
                  <c:v>Superpathway of Melatonin Degradation</c:v>
                </c:pt>
                <c:pt idx="21">
                  <c:v>LXR/RXR Activation</c:v>
                </c:pt>
                <c:pt idx="22">
                  <c:v>Calcium Transport I</c:v>
                </c:pt>
                <c:pt idx="23">
                  <c:v>Nicotine Degradation II</c:v>
                </c:pt>
                <c:pt idx="24">
                  <c:v>FXR/RXR Activation</c:v>
                </c:pt>
                <c:pt idx="25">
                  <c:v>Pentose Phosphate Pathway</c:v>
                </c:pt>
                <c:pt idx="26">
                  <c:v>Gαi Signaling</c:v>
                </c:pt>
                <c:pt idx="27">
                  <c:v>Role of JAK1 and JAK3 in γc Cytokine Signaling</c:v>
                </c:pt>
                <c:pt idx="28">
                  <c:v>PCP pathway</c:v>
                </c:pt>
                <c:pt idx="29">
                  <c:v>GABA Receptor Signaling</c:v>
                </c:pt>
              </c:strCache>
            </c:strRef>
          </c:cat>
          <c:val>
            <c:numRef>
              <c:f>MhyperFhyo!$B$6:$B$35</c:f>
              <c:numCache>
                <c:formatCode>0.0000</c:formatCode>
                <c:ptCount val="30"/>
                <c:pt idx="0">
                  <c:v>2.94</c:v>
                </c:pt>
                <c:pt idx="1">
                  <c:v>2.3199999999999998</c:v>
                </c:pt>
                <c:pt idx="2">
                  <c:v>2.25</c:v>
                </c:pt>
                <c:pt idx="3">
                  <c:v>1.89</c:v>
                </c:pt>
                <c:pt idx="4">
                  <c:v>1.85</c:v>
                </c:pt>
                <c:pt idx="5">
                  <c:v>1.8</c:v>
                </c:pt>
                <c:pt idx="6">
                  <c:v>1.76</c:v>
                </c:pt>
                <c:pt idx="7">
                  <c:v>1.67</c:v>
                </c:pt>
                <c:pt idx="8">
                  <c:v>1.6</c:v>
                </c:pt>
                <c:pt idx="9">
                  <c:v>1.59</c:v>
                </c:pt>
                <c:pt idx="10">
                  <c:v>1.56</c:v>
                </c:pt>
                <c:pt idx="11">
                  <c:v>1.45</c:v>
                </c:pt>
                <c:pt idx="12">
                  <c:v>1.45</c:v>
                </c:pt>
                <c:pt idx="13">
                  <c:v>1.45</c:v>
                </c:pt>
                <c:pt idx="14">
                  <c:v>1.45</c:v>
                </c:pt>
                <c:pt idx="15">
                  <c:v>1.35</c:v>
                </c:pt>
                <c:pt idx="16">
                  <c:v>1.35</c:v>
                </c:pt>
                <c:pt idx="17">
                  <c:v>1.33</c:v>
                </c:pt>
                <c:pt idx="18">
                  <c:v>1.26</c:v>
                </c:pt>
                <c:pt idx="19">
                  <c:v>1.2</c:v>
                </c:pt>
                <c:pt idx="20">
                  <c:v>1.1200000000000001</c:v>
                </c:pt>
                <c:pt idx="21">
                  <c:v>1.1100000000000001</c:v>
                </c:pt>
                <c:pt idx="22">
                  <c:v>1.1000000000000001</c:v>
                </c:pt>
                <c:pt idx="23">
                  <c:v>1.07</c:v>
                </c:pt>
                <c:pt idx="24">
                  <c:v>1.06</c:v>
                </c:pt>
                <c:pt idx="25">
                  <c:v>1.06</c:v>
                </c:pt>
                <c:pt idx="26">
                  <c:v>1.04</c:v>
                </c:pt>
                <c:pt idx="27">
                  <c:v>0.97599999999999998</c:v>
                </c:pt>
                <c:pt idx="28">
                  <c:v>0.95299999999999996</c:v>
                </c:pt>
                <c:pt idx="29">
                  <c:v>0.95299999999999996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385664"/>
        <c:axId val="129315904"/>
      </c:barChart>
      <c:catAx>
        <c:axId val="126385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9315904"/>
        <c:crosses val="autoZero"/>
        <c:auto val="1"/>
        <c:lblAlgn val="ctr"/>
        <c:lblOffset val="100"/>
        <c:noMultiLvlLbl val="0"/>
      </c:catAx>
      <c:valAx>
        <c:axId val="12931590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- log (p-value)</a:t>
                </a:r>
              </a:p>
            </c:rich>
          </c:tx>
          <c:layout>
            <c:manualLayout>
              <c:xMode val="edge"/>
              <c:yMode val="edge"/>
              <c:x val="0.47772614312781464"/>
              <c:y val="0.97481618033769657"/>
            </c:manualLayout>
          </c:layout>
          <c:overlay val="0"/>
        </c:title>
        <c:numFmt formatCode="0.0000" sourceLinked="1"/>
        <c:majorTickMark val="out"/>
        <c:minorTickMark val="none"/>
        <c:tickLblPos val="nextTo"/>
        <c:crossAx val="1263856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Canonical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pathways </a:t>
            </a:r>
            <a:r>
              <a:rPr lang="en-US" sz="1800" b="1" i="0" u="none" strike="noStrike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genes </a:t>
            </a:r>
            <a:r>
              <a:rPr lang="en-US" sz="1800" b="1" i="0" u="none" strike="noStrike" baseline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hypomethylated</a:t>
            </a:r>
            <a:r>
              <a:rPr lang="en-US" sz="1800" b="1" i="0" u="none" strike="noStrike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males and </a:t>
            </a:r>
            <a:r>
              <a:rPr lang="en-US" sz="1800" b="1" i="0" u="none" strike="noStrike" baseline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hypermethylated</a:t>
            </a:r>
            <a:r>
              <a:rPr lang="en-US" sz="1800" b="1" i="0" u="none" strike="noStrike" baseline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females </a:t>
            </a:r>
            <a:r>
              <a:rPr 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GR knockout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7126573217473248"/>
          <c:y val="8.3542188805346695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5568448362826913"/>
          <c:y val="0.13774018379281538"/>
          <c:w val="0.50607613058724388"/>
          <c:h val="0.7888645498260086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ysClr val="window" lastClr="FFFFFF">
                <a:lumMod val="65000"/>
              </a:sysClr>
            </a:solidFill>
            <a:ln>
              <a:solidFill>
                <a:srgbClr val="4D4D4D"/>
              </a:solidFill>
            </a:ln>
          </c:spPr>
          <c:invertIfNegative val="0"/>
          <c:cat>
            <c:strRef>
              <c:f>MhypFhyper!$A$6:$A$35</c:f>
              <c:strCache>
                <c:ptCount val="30"/>
                <c:pt idx="0">
                  <c:v>Ephrin B Signaling</c:v>
                </c:pt>
                <c:pt idx="1">
                  <c:v>Tec Kinase Signaling</c:v>
                </c:pt>
                <c:pt idx="2">
                  <c:v>IL-1 Signaling</c:v>
                </c:pt>
                <c:pt idx="3">
                  <c:v>Sphingosine-1-phosphate Signaling</c:v>
                </c:pt>
                <c:pt idx="4">
                  <c:v>Androgen Signaling</c:v>
                </c:pt>
                <c:pt idx="5">
                  <c:v>Gα12/13 Signaling</c:v>
                </c:pt>
                <c:pt idx="6">
                  <c:v>Gαi Signaling</c:v>
                </c:pt>
                <c:pt idx="7">
                  <c:v>Relaxin Signaling</c:v>
                </c:pt>
                <c:pt idx="8">
                  <c:v>Aryl Hydrocarbon Receptor Signaling</c:v>
                </c:pt>
                <c:pt idx="9">
                  <c:v>D-myo-inositol-5-phosphate Metabolism</c:v>
                </c:pt>
                <c:pt idx="10">
                  <c:v>GDP-mannose Biosynthesis</c:v>
                </c:pt>
                <c:pt idx="11">
                  <c:v>G-Protein Coupled Receptor Signaling</c:v>
                </c:pt>
                <c:pt idx="12">
                  <c:v>Hepatic Cholestasis</c:v>
                </c:pt>
                <c:pt idx="13">
                  <c:v>Sucrose Degradation V (Mammalian)</c:v>
                </c:pt>
                <c:pt idx="14">
                  <c:v>Role of NFAT in Regulation of the Immune Response</c:v>
                </c:pt>
                <c:pt idx="15">
                  <c:v>TREM1 Signaling</c:v>
                </c:pt>
                <c:pt idx="16">
                  <c:v>PPARα/RXRα Activation</c:v>
                </c:pt>
                <c:pt idx="17">
                  <c:v>NAD Phosphorylation and Dephosphorylation</c:v>
                </c:pt>
                <c:pt idx="18">
                  <c:v>Acute Myeloid Leukemia Signaling</c:v>
                </c:pt>
                <c:pt idx="19">
                  <c:v>Ceramide Signaling</c:v>
                </c:pt>
                <c:pt idx="20">
                  <c:v>Regulation of IL-2 Expression in Activated and Anergic T Lymphocytes</c:v>
                </c:pt>
                <c:pt idx="21">
                  <c:v>Superpathway of Inositol Phosphate Compounds</c:v>
                </c:pt>
                <c:pt idx="22">
                  <c:v>Altered T Cell and B Cell Signaling in Rheumatoid Arthritis</c:v>
                </c:pt>
                <c:pt idx="23">
                  <c:v>Thrombin Signaling</c:v>
                </c:pt>
                <c:pt idx="24">
                  <c:v>GPCR-Mediated Nutrient Sensing in Enteroendocrine Cells</c:v>
                </c:pt>
                <c:pt idx="25">
                  <c:v>RAR Activation</c:v>
                </c:pt>
                <c:pt idx="26">
                  <c:v>G Beta Gamma Signaling</c:v>
                </c:pt>
                <c:pt idx="27">
                  <c:v>Colanic Acid Building Blocks Biosynthesis</c:v>
                </c:pt>
                <c:pt idx="28">
                  <c:v>Death Receptor Signaling</c:v>
                </c:pt>
                <c:pt idx="29">
                  <c:v>PPAR Signaling</c:v>
                </c:pt>
              </c:strCache>
            </c:strRef>
          </c:cat>
          <c:val>
            <c:numRef>
              <c:f>MhypFhyper!$B$6:$B$35</c:f>
              <c:numCache>
                <c:formatCode>0.0000</c:formatCode>
                <c:ptCount val="30"/>
                <c:pt idx="0">
                  <c:v>2.36</c:v>
                </c:pt>
                <c:pt idx="1">
                  <c:v>2.2799999999999998</c:v>
                </c:pt>
                <c:pt idx="2">
                  <c:v>2.1</c:v>
                </c:pt>
                <c:pt idx="3">
                  <c:v>1.9</c:v>
                </c:pt>
                <c:pt idx="4">
                  <c:v>1.88</c:v>
                </c:pt>
                <c:pt idx="5">
                  <c:v>1.81</c:v>
                </c:pt>
                <c:pt idx="6">
                  <c:v>1.77</c:v>
                </c:pt>
                <c:pt idx="7">
                  <c:v>1.64</c:v>
                </c:pt>
                <c:pt idx="8">
                  <c:v>1.63</c:v>
                </c:pt>
                <c:pt idx="9">
                  <c:v>1.61</c:v>
                </c:pt>
                <c:pt idx="10">
                  <c:v>1.57</c:v>
                </c:pt>
                <c:pt idx="11">
                  <c:v>1.54</c:v>
                </c:pt>
                <c:pt idx="12">
                  <c:v>1.48</c:v>
                </c:pt>
                <c:pt idx="13">
                  <c:v>1.44</c:v>
                </c:pt>
                <c:pt idx="14">
                  <c:v>1.42</c:v>
                </c:pt>
                <c:pt idx="15">
                  <c:v>1.41</c:v>
                </c:pt>
                <c:pt idx="16">
                  <c:v>1.38</c:v>
                </c:pt>
                <c:pt idx="17">
                  <c:v>1.35</c:v>
                </c:pt>
                <c:pt idx="18">
                  <c:v>1.32</c:v>
                </c:pt>
                <c:pt idx="19">
                  <c:v>1.3</c:v>
                </c:pt>
                <c:pt idx="20">
                  <c:v>1.3</c:v>
                </c:pt>
                <c:pt idx="21">
                  <c:v>1.28</c:v>
                </c:pt>
                <c:pt idx="22">
                  <c:v>1.27</c:v>
                </c:pt>
                <c:pt idx="23">
                  <c:v>1.27</c:v>
                </c:pt>
                <c:pt idx="24">
                  <c:v>1.26</c:v>
                </c:pt>
                <c:pt idx="25">
                  <c:v>1.26</c:v>
                </c:pt>
                <c:pt idx="26">
                  <c:v>1.23</c:v>
                </c:pt>
                <c:pt idx="27">
                  <c:v>1.21</c:v>
                </c:pt>
                <c:pt idx="28">
                  <c:v>1.19</c:v>
                </c:pt>
                <c:pt idx="29">
                  <c:v>1.18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752256"/>
        <c:axId val="68157440"/>
      </c:barChart>
      <c:catAx>
        <c:axId val="70752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68157440"/>
        <c:crosses val="autoZero"/>
        <c:auto val="1"/>
        <c:lblAlgn val="ctr"/>
        <c:lblOffset val="100"/>
        <c:noMultiLvlLbl val="0"/>
      </c:catAx>
      <c:valAx>
        <c:axId val="6815744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- log (p-value)</a:t>
                </a:r>
              </a:p>
            </c:rich>
          </c:tx>
          <c:layout>
            <c:manualLayout>
              <c:xMode val="edge"/>
              <c:yMode val="edge"/>
              <c:x val="0.47772614312781464"/>
              <c:y val="0.97481618033769657"/>
            </c:manualLayout>
          </c:layout>
          <c:overlay val="0"/>
        </c:title>
        <c:numFmt formatCode="0.0000" sourceLinked="1"/>
        <c:majorTickMark val="out"/>
        <c:minorTickMark val="none"/>
        <c:tickLblPos val="nextTo"/>
        <c:crossAx val="707522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0.4374</cdr:x>
      <cdr:y>0.15478</cdr:y>
    </cdr:from>
    <cdr:to>
      <cdr:x>0.87698</cdr:x>
      <cdr:y>0.15478</cdr:y>
    </cdr:to>
    <cdr:cxnSp macro="">
      <cdr:nvCxnSpPr>
        <cdr:cNvPr id="4" name="Gerade Verbindung 3">
          <a:extLst xmlns:a="http://schemas.openxmlformats.org/drawingml/2006/main">
            <a:ext uri="{FF2B5EF4-FFF2-40B4-BE49-F238E27FC236}">
              <a16:creationId xmlns="" xmlns:a16="http://schemas.microsoft.com/office/drawing/2014/main" id="{63CA5745-5688-49C6-BA06-536077AFD63F}"/>
            </a:ext>
          </a:extLst>
        </cdr:cNvPr>
        <cdr:cNvCxnSpPr/>
      </cdr:nvCxnSpPr>
      <cdr:spPr>
        <a:xfrm xmlns:a="http://schemas.openxmlformats.org/drawingml/2006/main" flipV="1">
          <a:off x="1574640" y="323189"/>
          <a:ext cx="158248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ysClr val="windowText" lastClr="0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0.29525</cdr:x>
      <cdr:y>0.13475</cdr:y>
    </cdr:from>
    <cdr:to>
      <cdr:x>0.38975</cdr:x>
      <cdr:y>0.23975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349896" y="369650"/>
          <a:ext cx="4320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de-DE" sz="1100" dirty="0"/>
        </a:p>
      </cdr:txBody>
    </cdr:sp>
  </cdr:relSizeAnchor>
  <cdr:relSizeAnchor xmlns:cdr="http://schemas.openxmlformats.org/drawingml/2006/chartDrawing">
    <cdr:from>
      <cdr:x>0.23125</cdr:x>
      <cdr:y>0.16319</cdr:y>
    </cdr:from>
    <cdr:to>
      <cdr:x>0.85417</cdr:x>
      <cdr:y>0.16319</cdr:y>
    </cdr:to>
    <cdr:cxnSp macro="">
      <cdr:nvCxnSpPr>
        <cdr:cNvPr id="3" name="Gerade Verbindung 2">
          <a:extLst xmlns:a="http://schemas.openxmlformats.org/drawingml/2006/main">
            <a:ext uri="{FF2B5EF4-FFF2-40B4-BE49-F238E27FC236}">
              <a16:creationId xmlns="" xmlns:a16="http://schemas.microsoft.com/office/drawing/2014/main" id="{2CD0B49F-2C83-4E4F-B3D4-3EB1C4697555}"/>
            </a:ext>
          </a:extLst>
        </cdr:cNvPr>
        <cdr:cNvCxnSpPr/>
      </cdr:nvCxnSpPr>
      <cdr:spPr>
        <a:xfrm xmlns:a="http://schemas.openxmlformats.org/drawingml/2006/main" flipV="1">
          <a:off x="832500" y="340741"/>
          <a:ext cx="2242512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0.23125</cdr:x>
      <cdr:y>0.17014</cdr:y>
    </cdr:from>
    <cdr:to>
      <cdr:x>0.23125</cdr:x>
      <cdr:y>0.21875</cdr:y>
    </cdr:to>
    <cdr:cxnSp macro="">
      <cdr:nvCxnSpPr>
        <cdr:cNvPr id="5" name="Gerade Verbindung 4">
          <a:extLst xmlns:a="http://schemas.openxmlformats.org/drawingml/2006/main">
            <a:ext uri="{FF2B5EF4-FFF2-40B4-BE49-F238E27FC236}">
              <a16:creationId xmlns="" xmlns:a16="http://schemas.microsoft.com/office/drawing/2014/main" id="{587DF0DE-4C47-497B-ACD3-1A64290B2F1E}"/>
            </a:ext>
          </a:extLst>
        </cdr:cNvPr>
        <cdr:cNvCxnSpPr/>
      </cdr:nvCxnSpPr>
      <cdr:spPr>
        <a:xfrm xmlns:a="http://schemas.openxmlformats.org/drawingml/2006/main">
          <a:off x="1057275" y="466725"/>
          <a:ext cx="0" cy="13335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0.44375</cdr:x>
      <cdr:y>0.16667</cdr:y>
    </cdr:from>
    <cdr:to>
      <cdr:x>0.44375</cdr:x>
      <cdr:y>0.23564</cdr:y>
    </cdr:to>
    <cdr:cxnSp macro="">
      <cdr:nvCxnSpPr>
        <cdr:cNvPr id="7" name="Gerade Verbindung 6">
          <a:extLst xmlns:a="http://schemas.openxmlformats.org/drawingml/2006/main">
            <a:ext uri="{FF2B5EF4-FFF2-40B4-BE49-F238E27FC236}">
              <a16:creationId xmlns="" xmlns:a16="http://schemas.microsoft.com/office/drawing/2014/main" id="{8FB07A5E-7FC9-4E90-917B-8E6420115E31}"/>
            </a:ext>
          </a:extLst>
        </cdr:cNvPr>
        <cdr:cNvCxnSpPr/>
      </cdr:nvCxnSpPr>
      <cdr:spPr>
        <a:xfrm xmlns:a="http://schemas.openxmlformats.org/drawingml/2006/main">
          <a:off x="1597499" y="348007"/>
          <a:ext cx="0" cy="14400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0.85417</cdr:x>
      <cdr:y>0.16319</cdr:y>
    </cdr:from>
    <cdr:to>
      <cdr:x>0.85417</cdr:x>
      <cdr:y>0.19097</cdr:y>
    </cdr:to>
    <cdr:cxnSp macro="">
      <cdr:nvCxnSpPr>
        <cdr:cNvPr id="9" name="Gerade Verbindung 8">
          <a:extLst xmlns:a="http://schemas.openxmlformats.org/drawingml/2006/main">
            <a:ext uri="{FF2B5EF4-FFF2-40B4-BE49-F238E27FC236}">
              <a16:creationId xmlns="" xmlns:a16="http://schemas.microsoft.com/office/drawing/2014/main" id="{A1656CAA-FAFD-46CD-B86A-F9F9829EE0AC}"/>
            </a:ext>
          </a:extLst>
        </cdr:cNvPr>
        <cdr:cNvCxnSpPr/>
      </cdr:nvCxnSpPr>
      <cdr:spPr>
        <a:xfrm xmlns:a="http://schemas.openxmlformats.org/drawingml/2006/main">
          <a:off x="3905250" y="447675"/>
          <a:ext cx="0" cy="7620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0.29792</cdr:x>
      <cdr:y>0.06799</cdr:y>
    </cdr:from>
    <cdr:to>
      <cdr:x>0.36801</cdr:x>
      <cdr:y>0.18038</cdr:y>
    </cdr:to>
    <cdr:sp macro="" textlink="">
      <cdr:nvSpPr>
        <cdr:cNvPr id="10" name="Textfeld 9"/>
        <cdr:cNvSpPr txBox="1"/>
      </cdr:nvSpPr>
      <cdr:spPr>
        <a:xfrm xmlns:a="http://schemas.openxmlformats.org/drawingml/2006/main">
          <a:off x="1072512" y="141963"/>
          <a:ext cx="252333" cy="234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/>
            <a:t>*</a:t>
          </a:r>
        </a:p>
      </cdr:txBody>
    </cdr:sp>
  </cdr:relSizeAnchor>
  <cdr:relSizeAnchor xmlns:cdr="http://schemas.openxmlformats.org/drawingml/2006/chartDrawing">
    <cdr:from>
      <cdr:x>0.67708</cdr:x>
      <cdr:y>0.05201</cdr:y>
    </cdr:from>
    <cdr:to>
      <cdr:x>0.7875</cdr:x>
      <cdr:y>0.15643</cdr:y>
    </cdr:to>
    <cdr:sp macro="" textlink="">
      <cdr:nvSpPr>
        <cdr:cNvPr id="11" name="Textfeld 10"/>
        <cdr:cNvSpPr txBox="1"/>
      </cdr:nvSpPr>
      <cdr:spPr>
        <a:xfrm xmlns:a="http://schemas.openxmlformats.org/drawingml/2006/main">
          <a:off x="2437488" y="108595"/>
          <a:ext cx="397512" cy="2180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600" b="1" dirty="0"/>
            <a:t>**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0.68773</cdr:x>
      <cdr:y>0.1174</cdr:y>
    </cdr:from>
    <cdr:to>
      <cdr:x>0.78223</cdr:x>
      <cdr:y>0.22239</cdr:y>
    </cdr:to>
    <cdr:sp macro="" textlink="">
      <cdr:nvSpPr>
        <cdr:cNvPr id="8" name="Textfeld 7"/>
        <cdr:cNvSpPr txBox="1"/>
      </cdr:nvSpPr>
      <cdr:spPr>
        <a:xfrm xmlns:a="http://schemas.openxmlformats.org/drawingml/2006/main">
          <a:off x="2475813" y="245129"/>
          <a:ext cx="340203" cy="2192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1200" b="1" dirty="0"/>
            <a:t>**</a:t>
          </a:r>
        </a:p>
      </cdr:txBody>
    </cdr:sp>
  </cdr:relSizeAnchor>
  <cdr:relSizeAnchor xmlns:cdr="http://schemas.openxmlformats.org/drawingml/2006/chartDrawing">
    <cdr:from>
      <cdr:x>0.21004</cdr:x>
      <cdr:y>0.136</cdr:y>
    </cdr:from>
    <cdr:to>
      <cdr:x>0.88614</cdr:x>
      <cdr:y>0.26787</cdr:y>
    </cdr:to>
    <cdr:grpSp>
      <cdr:nvGrpSpPr>
        <cdr:cNvPr id="2" name="Gruppieren 1">
          <a:extLst xmlns:a="http://schemas.openxmlformats.org/drawingml/2006/main">
            <a:ext uri="{FF2B5EF4-FFF2-40B4-BE49-F238E27FC236}">
              <a16:creationId xmlns="" xmlns:a16="http://schemas.microsoft.com/office/drawing/2014/main" id="{9E85E2D5-92FA-41AD-AC6C-ACE6D7F2A249}"/>
            </a:ext>
          </a:extLst>
        </cdr:cNvPr>
        <cdr:cNvGrpSpPr/>
      </cdr:nvGrpSpPr>
      <cdr:grpSpPr>
        <a:xfrm xmlns:a="http://schemas.openxmlformats.org/drawingml/2006/main">
          <a:off x="756144" y="283968"/>
          <a:ext cx="2433960" cy="275345"/>
          <a:chOff x="765000" y="167061"/>
          <a:chExt cx="2433942" cy="275358"/>
        </a:xfrm>
      </cdr:grpSpPr>
      <cdr:cxnSp macro="">
        <cdr:nvCxnSpPr>
          <cdr:cNvPr id="4" name="Gerade Verbindung 3">
            <a:extLst xmlns:a="http://schemas.openxmlformats.org/drawingml/2006/main">
              <a:ext uri="{FF2B5EF4-FFF2-40B4-BE49-F238E27FC236}">
                <a16:creationId xmlns="" xmlns:a16="http://schemas.microsoft.com/office/drawing/2014/main" id="{FB76D8E0-538C-4662-B932-6442BB92B00B}"/>
              </a:ext>
            </a:extLst>
          </cdr:cNvPr>
          <cdr:cNvCxnSpPr/>
        </cdr:nvCxnSpPr>
        <cdr:spPr>
          <a:xfrm xmlns:a="http://schemas.openxmlformats.org/drawingml/2006/main" flipH="1">
            <a:off x="765000" y="340921"/>
            <a:ext cx="817488" cy="0"/>
          </a:xfrm>
          <a:prstGeom xmlns:a="http://schemas.openxmlformats.org/drawingml/2006/main" prst="line">
            <a:avLst/>
          </a:prstGeom>
          <a:ln xmlns:a="http://schemas.openxmlformats.org/drawingml/2006/main" w="12700"/>
        </cdr:spPr>
        <cdr:style>
          <a:lnRef xmlns:a="http://schemas.openxmlformats.org/drawingml/2006/main" idx="2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1">
            <a:schemeClr val="dk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3" name="Gerade Verbindung 2">
            <a:extLst xmlns:a="http://schemas.openxmlformats.org/drawingml/2006/main">
              <a:ext uri="{FF2B5EF4-FFF2-40B4-BE49-F238E27FC236}">
                <a16:creationId xmlns="" xmlns:a16="http://schemas.microsoft.com/office/drawing/2014/main" id="{4E99B1F8-2C6D-4E26-84B5-9DD26757A541}"/>
              </a:ext>
            </a:extLst>
          </cdr:cNvPr>
          <cdr:cNvCxnSpPr/>
        </cdr:nvCxnSpPr>
        <cdr:spPr>
          <a:xfrm xmlns:a="http://schemas.openxmlformats.org/drawingml/2006/main" flipV="1">
            <a:off x="1580972" y="340921"/>
            <a:ext cx="0" cy="95921"/>
          </a:xfrm>
          <a:prstGeom xmlns:a="http://schemas.openxmlformats.org/drawingml/2006/main" prst="line">
            <a:avLst/>
          </a:prstGeom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7" name="Textfeld 6"/>
          <cdr:cNvSpPr txBox="1"/>
        </cdr:nvSpPr>
        <cdr:spPr>
          <a:xfrm xmlns:a="http://schemas.openxmlformats.org/drawingml/2006/main">
            <a:off x="1062891" y="167061"/>
            <a:ext cx="340203" cy="219215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de-DE" sz="1200" b="1" dirty="0"/>
              <a:t>***</a:t>
            </a:r>
          </a:p>
        </cdr:txBody>
      </cdr:sp>
      <cdr:cxnSp macro="">
        <cdr:nvCxnSpPr>
          <cdr:cNvPr id="9" name="Gerade Verbindung 8">
            <a:extLst xmlns:a="http://schemas.openxmlformats.org/drawingml/2006/main">
              <a:ext uri="{FF2B5EF4-FFF2-40B4-BE49-F238E27FC236}">
                <a16:creationId xmlns="" xmlns:a16="http://schemas.microsoft.com/office/drawing/2014/main" id="{181F152D-EFAE-440F-9DC4-5E5E1753E348}"/>
              </a:ext>
            </a:extLst>
          </cdr:cNvPr>
          <cdr:cNvCxnSpPr/>
        </cdr:nvCxnSpPr>
        <cdr:spPr>
          <a:xfrm xmlns:a="http://schemas.openxmlformats.org/drawingml/2006/main">
            <a:off x="765000" y="340921"/>
            <a:ext cx="0" cy="101498"/>
          </a:xfrm>
          <a:prstGeom xmlns:a="http://schemas.openxmlformats.org/drawingml/2006/main" prst="line">
            <a:avLst/>
          </a:prstGeom>
          <a:ln xmlns:a="http://schemas.openxmlformats.org/drawingml/2006/main" w="9525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1" name="Gerade Verbindung 10">
            <a:extLst xmlns:a="http://schemas.openxmlformats.org/drawingml/2006/main">
              <a:ext uri="{FF2B5EF4-FFF2-40B4-BE49-F238E27FC236}">
                <a16:creationId xmlns="" xmlns:a16="http://schemas.microsoft.com/office/drawing/2014/main" id="{8FE07722-3D0E-49AE-A0BC-DE9F407C29BD}"/>
              </a:ext>
            </a:extLst>
          </cdr:cNvPr>
          <cdr:cNvCxnSpPr/>
        </cdr:nvCxnSpPr>
        <cdr:spPr>
          <a:xfrm xmlns:a="http://schemas.openxmlformats.org/drawingml/2006/main" flipV="1">
            <a:off x="1571426" y="340921"/>
            <a:ext cx="1627516" cy="0"/>
          </a:xfrm>
          <a:prstGeom xmlns:a="http://schemas.openxmlformats.org/drawingml/2006/main" prst="line">
            <a:avLst/>
          </a:prstGeom>
          <a:ln xmlns:a="http://schemas.openxmlformats.org/drawingml/2006/main"/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20" name="Gerade Verbindung 19">
            <a:extLst xmlns:a="http://schemas.openxmlformats.org/drawingml/2006/main">
              <a:ext uri="{FF2B5EF4-FFF2-40B4-BE49-F238E27FC236}">
                <a16:creationId xmlns="" xmlns:a16="http://schemas.microsoft.com/office/drawing/2014/main" id="{17D40590-B005-468D-A778-A3BCEA706CFA}"/>
              </a:ext>
            </a:extLst>
          </cdr:cNvPr>
          <cdr:cNvCxnSpPr/>
        </cdr:nvCxnSpPr>
        <cdr:spPr>
          <a:xfrm xmlns:a="http://schemas.openxmlformats.org/drawingml/2006/main">
            <a:off x="3198942" y="340921"/>
            <a:ext cx="0" cy="65250"/>
          </a:xfrm>
          <a:prstGeom xmlns:a="http://schemas.openxmlformats.org/drawingml/2006/main" prst="line">
            <a:avLst/>
          </a:prstGeom>
          <a:ln xmlns:a="http://schemas.openxmlformats.org/drawingml/2006/main" w="9525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0.21597</cdr:x>
      <cdr:y>0.23647</cdr:y>
    </cdr:from>
    <cdr:to>
      <cdr:x>0.63472</cdr:x>
      <cdr:y>0.23647</cdr:y>
    </cdr:to>
    <cdr:cxnSp macro="">
      <cdr:nvCxnSpPr>
        <cdr:cNvPr id="3" name="Gerade Verbindung 2">
          <a:extLst xmlns:a="http://schemas.openxmlformats.org/drawingml/2006/main">
            <a:ext uri="{FF2B5EF4-FFF2-40B4-BE49-F238E27FC236}">
              <a16:creationId xmlns="" xmlns:a16="http://schemas.microsoft.com/office/drawing/2014/main" id="{D80448CF-E681-4959-93A5-F2366521F78E}"/>
            </a:ext>
          </a:extLst>
        </cdr:cNvPr>
        <cdr:cNvCxnSpPr/>
      </cdr:nvCxnSpPr>
      <cdr:spPr>
        <a:xfrm xmlns:a="http://schemas.openxmlformats.org/drawingml/2006/main">
          <a:off x="695716" y="407794"/>
          <a:ext cx="1348958" cy="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0.3875</cdr:x>
      <cdr:y>0.12153</cdr:y>
    </cdr:from>
    <cdr:to>
      <cdr:x>0.5</cdr:x>
      <cdr:y>0.2724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248289" y="209577"/>
          <a:ext cx="362407" cy="2601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b="1"/>
            <a:t>*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0.76942</cdr:x>
      <cdr:y>0.18403</cdr:y>
    </cdr:from>
    <cdr:to>
      <cdr:x>1</cdr:x>
      <cdr:y>0.31944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2605582" y="464893"/>
          <a:ext cx="780841" cy="342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>
              <a:latin typeface="Arial" panose="020B0604020202020204" pitchFamily="34" charset="0"/>
              <a:cs typeface="Arial" panose="020B0604020202020204" pitchFamily="34" charset="0"/>
            </a:rPr>
            <a:t>R</a:t>
          </a:r>
          <a:r>
            <a:rPr lang="en-US" sz="1100" baseline="300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en-US" sz="1100" baseline="0" dirty="0">
              <a:latin typeface="Arial" panose="020B0604020202020204" pitchFamily="34" charset="0"/>
              <a:cs typeface="Arial" panose="020B0604020202020204" pitchFamily="34" charset="0"/>
            </a:rPr>
            <a:t>=0.343</a:t>
          </a:r>
          <a:endParaRPr lang="en-US" sz="11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1EAA2-C152-47D6-9422-D7AD6725F28A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8FC23-A10F-4C10-9A6B-E96DC81BF89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3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8FC23-A10F-4C10-9A6B-E96DC81BF8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92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8FC23-A10F-4C10-9A6B-E96DC81BF8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70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8FC23-A10F-4C10-9A6B-E96DC81BF89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949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8FC23-A10F-4C10-9A6B-E96DC81BF8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2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080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513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104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13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819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5353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336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06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373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5680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287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E9A79-3B7E-43DF-BEF7-D91AD2E77811}" type="datetimeFigureOut">
              <a:rPr lang="en-CA" smtClean="0"/>
              <a:t>2018-10-15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551C2-8AB7-400F-9D04-C5AFC3406619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490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29"/>
          <p:cNvGraphicFramePr/>
          <p:nvPr>
            <p:extLst>
              <p:ext uri="{D42A27DB-BD31-4B8C-83A1-F6EECF244321}">
                <p14:modId xmlns:p14="http://schemas.microsoft.com/office/powerpoint/2010/main" val="2751295519"/>
              </p:ext>
            </p:extLst>
          </p:nvPr>
        </p:nvGraphicFramePr>
        <p:xfrm>
          <a:off x="4357185" y="3607118"/>
          <a:ext cx="3600000" cy="20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428599438"/>
              </p:ext>
            </p:extLst>
          </p:nvPr>
        </p:nvGraphicFramePr>
        <p:xfrm>
          <a:off x="7636275" y="514905"/>
          <a:ext cx="3600000" cy="20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Diagramm 54"/>
          <p:cNvGraphicFramePr/>
          <p:nvPr>
            <p:extLst>
              <p:ext uri="{D42A27DB-BD31-4B8C-83A1-F6EECF244321}">
                <p14:modId xmlns:p14="http://schemas.microsoft.com/office/powerpoint/2010/main" val="2855236068"/>
              </p:ext>
            </p:extLst>
          </p:nvPr>
        </p:nvGraphicFramePr>
        <p:xfrm>
          <a:off x="4231135" y="378976"/>
          <a:ext cx="3600000" cy="20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Diagramm 17"/>
          <p:cNvGraphicFramePr/>
          <p:nvPr>
            <p:extLst>
              <p:ext uri="{D42A27DB-BD31-4B8C-83A1-F6EECF244321}">
                <p14:modId xmlns:p14="http://schemas.microsoft.com/office/powerpoint/2010/main" val="3755777332"/>
              </p:ext>
            </p:extLst>
          </p:nvPr>
        </p:nvGraphicFramePr>
        <p:xfrm>
          <a:off x="354330" y="3691770"/>
          <a:ext cx="3600000" cy="20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Diagramm 18"/>
          <p:cNvGraphicFramePr/>
          <p:nvPr>
            <p:extLst>
              <p:ext uri="{D42A27DB-BD31-4B8C-83A1-F6EECF244321}">
                <p14:modId xmlns:p14="http://schemas.microsoft.com/office/powerpoint/2010/main" val="2748990663"/>
              </p:ext>
            </p:extLst>
          </p:nvPr>
        </p:nvGraphicFramePr>
        <p:xfrm>
          <a:off x="8145780" y="3451131"/>
          <a:ext cx="3600000" cy="20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37160" y="194310"/>
            <a:ext cx="1588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54330" y="706874"/>
            <a:ext cx="37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</a:t>
            </a:r>
            <a:endParaRPr lang="en-US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4438650" y="472202"/>
            <a:ext cx="37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957185" y="473988"/>
            <a:ext cx="37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C</a:t>
            </a:r>
            <a:endParaRPr lang="en-US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354330" y="3237786"/>
            <a:ext cx="37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D</a:t>
            </a:r>
            <a:endParaRPr lang="en-US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4627245" y="3237786"/>
            <a:ext cx="37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8231505" y="3237786"/>
            <a:ext cx="37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Inhaltsplatzhalt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3168836"/>
              </p:ext>
            </p:extLst>
          </p:nvPr>
        </p:nvGraphicFramePr>
        <p:xfrm>
          <a:off x="714375" y="491117"/>
          <a:ext cx="3386423" cy="2526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407419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84910" cy="469761"/>
          </a:xfrm>
        </p:spPr>
        <p:txBody>
          <a:bodyPr>
            <a:normAutofit fontScale="90000"/>
          </a:bodyPr>
          <a:lstStyle/>
          <a:p>
            <a:r>
              <a:rPr lang="de-DE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 2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G:\Michaela\Bedgraphs\GRMutation\Pictures\IGV_GR_APA.pn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1" y="1333500"/>
            <a:ext cx="9963149" cy="5067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7385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902519"/>
              </p:ext>
            </p:extLst>
          </p:nvPr>
        </p:nvGraphicFramePr>
        <p:xfrm>
          <a:off x="1403985" y="125730"/>
          <a:ext cx="9191625" cy="6549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0435590" y="432554"/>
            <a:ext cx="1291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S3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453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826010"/>
              </p:ext>
            </p:extLst>
          </p:nvPr>
        </p:nvGraphicFramePr>
        <p:xfrm>
          <a:off x="1495425" y="251460"/>
          <a:ext cx="8277225" cy="6080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9681210" y="822960"/>
            <a:ext cx="168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S4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039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Benutzerdefiniert</PresentationFormat>
  <Paragraphs>37</Paragraphs>
  <Slides>4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Office Theme</vt:lpstr>
      <vt:lpstr>PowerPoint-Präsentation</vt:lpstr>
      <vt:lpstr>Figure S 2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Moshe Szyf</dc:creator>
  <cp:lastModifiedBy>Michaela</cp:lastModifiedBy>
  <cp:revision>102</cp:revision>
  <dcterms:created xsi:type="dcterms:W3CDTF">2017-02-24T02:23:05Z</dcterms:created>
  <dcterms:modified xsi:type="dcterms:W3CDTF">2018-10-15T17:44:45Z</dcterms:modified>
</cp:coreProperties>
</file>