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73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00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23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557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80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69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98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60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39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767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49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576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F3FEB-6340-4111-81EF-6DC08F105014}" type="datetimeFigureOut">
              <a:rPr lang="en-US" smtClean="0"/>
              <a:t>7/16/2018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017ED-C894-4788-9C2A-9C8A03F517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328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98937" y="2969426"/>
            <a:ext cx="70724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Ponceau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" r="24775" b="12132"/>
          <a:stretch/>
        </p:blipFill>
        <p:spPr>
          <a:xfrm>
            <a:off x="3466452" y="2170187"/>
            <a:ext cx="2268747" cy="19795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417540" y="1736813"/>
            <a:ext cx="7702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Epac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WT</a:t>
            </a:r>
          </a:p>
        </p:txBody>
      </p:sp>
      <p:sp>
        <p:nvSpPr>
          <p:cNvPr id="8" name="Rectangle 7"/>
          <p:cNvSpPr/>
          <p:nvPr/>
        </p:nvSpPr>
        <p:spPr>
          <a:xfrm>
            <a:off x="4241133" y="1736812"/>
            <a:ext cx="716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Epac1-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/-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49553" y="1736812"/>
            <a:ext cx="7168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Epac2-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/-</a:t>
            </a:r>
          </a:p>
        </p:txBody>
      </p:sp>
      <p:sp>
        <p:nvSpPr>
          <p:cNvPr id="10" name="Right Brace 9"/>
          <p:cNvSpPr/>
          <p:nvPr/>
        </p:nvSpPr>
        <p:spPr>
          <a:xfrm rot="16200000">
            <a:off x="3761031" y="1745452"/>
            <a:ext cx="111134" cy="64013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Right Brace 10"/>
          <p:cNvSpPr/>
          <p:nvPr/>
        </p:nvSpPr>
        <p:spPr>
          <a:xfrm rot="16200000">
            <a:off x="4560387" y="1749196"/>
            <a:ext cx="111134" cy="64013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ight Brace 11"/>
          <p:cNvSpPr/>
          <p:nvPr/>
        </p:nvSpPr>
        <p:spPr>
          <a:xfrm rot="16200000">
            <a:off x="5372981" y="1749196"/>
            <a:ext cx="111134" cy="640133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72200" y="7133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2294" y="4731687"/>
            <a:ext cx="8509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1.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Representative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Ponceau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red staining of a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nitrocellulose membrane demonstrating equal protein loading and used for normalization of a respective Western blot.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024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887924" y="1662669"/>
            <a:ext cx="971679" cy="623696"/>
            <a:chOff x="3710257" y="1767674"/>
            <a:chExt cx="971679" cy="623696"/>
          </a:xfrm>
        </p:grpSpPr>
        <p:sp>
          <p:nvSpPr>
            <p:cNvPr id="5" name="Rectangle 67"/>
            <p:cNvSpPr>
              <a:spLocks noChangeArrowheads="1"/>
            </p:cNvSpPr>
            <p:nvPr/>
          </p:nvSpPr>
          <p:spPr bwMode="auto">
            <a:xfrm>
              <a:off x="3710257" y="1779727"/>
              <a:ext cx="344488" cy="16986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Rectangle 68"/>
            <p:cNvSpPr>
              <a:spLocks noChangeArrowheads="1"/>
            </p:cNvSpPr>
            <p:nvPr/>
          </p:nvSpPr>
          <p:spPr bwMode="auto">
            <a:xfrm>
              <a:off x="4057919" y="1767674"/>
              <a:ext cx="6240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 WT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Rectangle 69"/>
            <p:cNvSpPr>
              <a:spLocks noChangeArrowheads="1"/>
            </p:cNvSpPr>
            <p:nvPr/>
          </p:nvSpPr>
          <p:spPr bwMode="auto">
            <a:xfrm>
              <a:off x="3710257" y="1989570"/>
              <a:ext cx="344488" cy="169863"/>
            </a:xfrm>
            <a:prstGeom prst="rect">
              <a:avLst/>
            </a:prstGeom>
            <a:solidFill>
              <a:srgbClr val="40404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Rectangle 70"/>
            <p:cNvSpPr>
              <a:spLocks noChangeArrowheads="1"/>
            </p:cNvSpPr>
            <p:nvPr/>
          </p:nvSpPr>
          <p:spPr bwMode="auto">
            <a:xfrm>
              <a:off x="4057919" y="1977517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Epac1-/-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71"/>
            <p:cNvSpPr>
              <a:spLocks noChangeArrowheads="1"/>
            </p:cNvSpPr>
            <p:nvPr/>
          </p:nvSpPr>
          <p:spPr bwMode="auto">
            <a:xfrm>
              <a:off x="3710257" y="2201001"/>
              <a:ext cx="344488" cy="16986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ectangle 72"/>
            <p:cNvSpPr>
              <a:spLocks noChangeArrowheads="1"/>
            </p:cNvSpPr>
            <p:nvPr/>
          </p:nvSpPr>
          <p:spPr bwMode="auto">
            <a:xfrm>
              <a:off x="4057919" y="2206704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Epac2-/-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5076055" y="1520236"/>
            <a:ext cx="2772309" cy="3077884"/>
            <a:chOff x="2807803" y="2001587"/>
            <a:chExt cx="2772309" cy="2229798"/>
          </a:xfrm>
        </p:grpSpPr>
        <p:sp>
          <p:nvSpPr>
            <p:cNvPr id="60" name="Rectangle 115"/>
            <p:cNvSpPr>
              <a:spLocks noChangeArrowheads="1"/>
            </p:cNvSpPr>
            <p:nvPr/>
          </p:nvSpPr>
          <p:spPr bwMode="auto">
            <a:xfrm>
              <a:off x="3516362" y="2349249"/>
              <a:ext cx="442913" cy="1800225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Line 116"/>
            <p:cNvSpPr>
              <a:spLocks noChangeShapeType="1"/>
            </p:cNvSpPr>
            <p:nvPr/>
          </p:nvSpPr>
          <p:spPr bwMode="auto">
            <a:xfrm>
              <a:off x="3516362" y="2349249"/>
              <a:ext cx="4429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2" name="Line 117"/>
            <p:cNvSpPr>
              <a:spLocks noChangeShapeType="1"/>
            </p:cNvSpPr>
            <p:nvPr/>
          </p:nvSpPr>
          <p:spPr bwMode="auto">
            <a:xfrm>
              <a:off x="3959275" y="2349249"/>
              <a:ext cx="0" cy="18002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3" name="Line 118"/>
            <p:cNvSpPr>
              <a:spLocks noChangeShapeType="1"/>
            </p:cNvSpPr>
            <p:nvPr/>
          </p:nvSpPr>
          <p:spPr bwMode="auto">
            <a:xfrm flipV="1">
              <a:off x="3516362" y="2349249"/>
              <a:ext cx="0" cy="18002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4" name="Rectangle 119"/>
            <p:cNvSpPr>
              <a:spLocks noChangeArrowheads="1"/>
            </p:cNvSpPr>
            <p:nvPr/>
          </p:nvSpPr>
          <p:spPr bwMode="auto">
            <a:xfrm>
              <a:off x="4190515" y="2261937"/>
              <a:ext cx="442913" cy="1887538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5" name="Line 120"/>
            <p:cNvSpPr>
              <a:spLocks noChangeShapeType="1"/>
            </p:cNvSpPr>
            <p:nvPr/>
          </p:nvSpPr>
          <p:spPr bwMode="auto">
            <a:xfrm>
              <a:off x="4190515" y="2261937"/>
              <a:ext cx="442913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6" name="Line 121"/>
            <p:cNvSpPr>
              <a:spLocks noChangeShapeType="1"/>
            </p:cNvSpPr>
            <p:nvPr/>
          </p:nvSpPr>
          <p:spPr bwMode="auto">
            <a:xfrm>
              <a:off x="4633428" y="2261937"/>
              <a:ext cx="0" cy="18875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7" name="Line 122"/>
            <p:cNvSpPr>
              <a:spLocks noChangeShapeType="1"/>
            </p:cNvSpPr>
            <p:nvPr/>
          </p:nvSpPr>
          <p:spPr bwMode="auto">
            <a:xfrm flipV="1">
              <a:off x="4190515" y="2261937"/>
              <a:ext cx="0" cy="18875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8" name="Rectangle 123"/>
            <p:cNvSpPr>
              <a:spLocks noChangeArrowheads="1"/>
            </p:cNvSpPr>
            <p:nvPr/>
          </p:nvSpPr>
          <p:spPr bwMode="auto">
            <a:xfrm>
              <a:off x="4879067" y="2195262"/>
              <a:ext cx="441325" cy="195421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9" name="Line 124"/>
            <p:cNvSpPr>
              <a:spLocks noChangeShapeType="1"/>
            </p:cNvSpPr>
            <p:nvPr/>
          </p:nvSpPr>
          <p:spPr bwMode="auto">
            <a:xfrm>
              <a:off x="4879067" y="2195262"/>
              <a:ext cx="44132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0" name="Line 125"/>
            <p:cNvSpPr>
              <a:spLocks noChangeShapeType="1"/>
            </p:cNvSpPr>
            <p:nvPr/>
          </p:nvSpPr>
          <p:spPr bwMode="auto">
            <a:xfrm>
              <a:off x="5320392" y="2195262"/>
              <a:ext cx="0" cy="19542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Line 126"/>
            <p:cNvSpPr>
              <a:spLocks noChangeShapeType="1"/>
            </p:cNvSpPr>
            <p:nvPr/>
          </p:nvSpPr>
          <p:spPr bwMode="auto">
            <a:xfrm flipV="1">
              <a:off x="4879067" y="2195262"/>
              <a:ext cx="0" cy="19542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Line 127"/>
            <p:cNvSpPr>
              <a:spLocks noChangeShapeType="1"/>
            </p:cNvSpPr>
            <p:nvPr/>
          </p:nvSpPr>
          <p:spPr bwMode="auto">
            <a:xfrm>
              <a:off x="3738612" y="2323849"/>
              <a:ext cx="0" cy="254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Line 128"/>
            <p:cNvSpPr>
              <a:spLocks noChangeShapeType="1"/>
            </p:cNvSpPr>
            <p:nvPr/>
          </p:nvSpPr>
          <p:spPr bwMode="auto">
            <a:xfrm>
              <a:off x="3698925" y="2323849"/>
              <a:ext cx="777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Line 129"/>
            <p:cNvSpPr>
              <a:spLocks noChangeShapeType="1"/>
            </p:cNvSpPr>
            <p:nvPr/>
          </p:nvSpPr>
          <p:spPr bwMode="auto">
            <a:xfrm>
              <a:off x="4411178" y="2246062"/>
              <a:ext cx="0" cy="15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5" name="Line 130"/>
            <p:cNvSpPr>
              <a:spLocks noChangeShapeType="1"/>
            </p:cNvSpPr>
            <p:nvPr/>
          </p:nvSpPr>
          <p:spPr bwMode="auto">
            <a:xfrm>
              <a:off x="4373078" y="2246062"/>
              <a:ext cx="777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6" name="Line 131"/>
            <p:cNvSpPr>
              <a:spLocks noChangeShapeType="1"/>
            </p:cNvSpPr>
            <p:nvPr/>
          </p:nvSpPr>
          <p:spPr bwMode="auto">
            <a:xfrm>
              <a:off x="5099730" y="2179387"/>
              <a:ext cx="0" cy="158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Line 132"/>
            <p:cNvSpPr>
              <a:spLocks noChangeShapeType="1"/>
            </p:cNvSpPr>
            <p:nvPr/>
          </p:nvSpPr>
          <p:spPr bwMode="auto">
            <a:xfrm>
              <a:off x="5060042" y="2179387"/>
              <a:ext cx="7778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Rectangle 136"/>
            <p:cNvSpPr>
              <a:spLocks noChangeArrowheads="1"/>
            </p:cNvSpPr>
            <p:nvPr/>
          </p:nvSpPr>
          <p:spPr bwMode="auto">
            <a:xfrm>
              <a:off x="3094556" y="4097602"/>
              <a:ext cx="76944" cy="13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Rectangle 137"/>
            <p:cNvSpPr>
              <a:spLocks noChangeArrowheads="1"/>
            </p:cNvSpPr>
            <p:nvPr/>
          </p:nvSpPr>
          <p:spPr bwMode="auto">
            <a:xfrm>
              <a:off x="3094556" y="3586425"/>
              <a:ext cx="76944" cy="13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Rectangle 138"/>
            <p:cNvSpPr>
              <a:spLocks noChangeArrowheads="1"/>
            </p:cNvSpPr>
            <p:nvPr/>
          </p:nvSpPr>
          <p:spPr bwMode="auto">
            <a:xfrm>
              <a:off x="3046931" y="3073663"/>
              <a:ext cx="153888" cy="13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Rectangle 139"/>
            <p:cNvSpPr>
              <a:spLocks noChangeArrowheads="1"/>
            </p:cNvSpPr>
            <p:nvPr/>
          </p:nvSpPr>
          <p:spPr bwMode="auto">
            <a:xfrm>
              <a:off x="3046931" y="2562487"/>
              <a:ext cx="153888" cy="13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15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Rectangle 140"/>
            <p:cNvSpPr>
              <a:spLocks noChangeArrowheads="1"/>
            </p:cNvSpPr>
            <p:nvPr/>
          </p:nvSpPr>
          <p:spPr bwMode="auto">
            <a:xfrm>
              <a:off x="3046931" y="2051312"/>
              <a:ext cx="153888" cy="133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Line 141"/>
            <p:cNvSpPr>
              <a:spLocks noChangeShapeType="1"/>
            </p:cNvSpPr>
            <p:nvPr/>
          </p:nvSpPr>
          <p:spPr bwMode="auto">
            <a:xfrm flipV="1">
              <a:off x="3294112" y="4149474"/>
              <a:ext cx="0" cy="2063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4" name="Line 148"/>
            <p:cNvSpPr>
              <a:spLocks noChangeShapeType="1"/>
            </p:cNvSpPr>
            <p:nvPr/>
          </p:nvSpPr>
          <p:spPr bwMode="auto">
            <a:xfrm>
              <a:off x="3294112" y="4149474"/>
              <a:ext cx="22860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Line 149"/>
            <p:cNvSpPr>
              <a:spLocks noChangeShapeType="1"/>
            </p:cNvSpPr>
            <p:nvPr/>
          </p:nvSpPr>
          <p:spPr bwMode="auto">
            <a:xfrm>
              <a:off x="3252837" y="4149474"/>
              <a:ext cx="41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Line 150"/>
            <p:cNvSpPr>
              <a:spLocks noChangeShapeType="1"/>
            </p:cNvSpPr>
            <p:nvPr/>
          </p:nvSpPr>
          <p:spPr bwMode="auto">
            <a:xfrm>
              <a:off x="3273475" y="3893887"/>
              <a:ext cx="206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Line 151"/>
            <p:cNvSpPr>
              <a:spLocks noChangeShapeType="1"/>
            </p:cNvSpPr>
            <p:nvPr/>
          </p:nvSpPr>
          <p:spPr bwMode="auto">
            <a:xfrm>
              <a:off x="3252837" y="3638299"/>
              <a:ext cx="41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Line 152"/>
            <p:cNvSpPr>
              <a:spLocks noChangeShapeType="1"/>
            </p:cNvSpPr>
            <p:nvPr/>
          </p:nvSpPr>
          <p:spPr bwMode="auto">
            <a:xfrm>
              <a:off x="3273475" y="3382712"/>
              <a:ext cx="206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Line 153"/>
            <p:cNvSpPr>
              <a:spLocks noChangeShapeType="1"/>
            </p:cNvSpPr>
            <p:nvPr/>
          </p:nvSpPr>
          <p:spPr bwMode="auto">
            <a:xfrm>
              <a:off x="3252837" y="3127124"/>
              <a:ext cx="41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" name="Line 154"/>
            <p:cNvSpPr>
              <a:spLocks noChangeShapeType="1"/>
            </p:cNvSpPr>
            <p:nvPr/>
          </p:nvSpPr>
          <p:spPr bwMode="auto">
            <a:xfrm>
              <a:off x="3273475" y="2869949"/>
              <a:ext cx="206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1" name="Line 155"/>
            <p:cNvSpPr>
              <a:spLocks noChangeShapeType="1"/>
            </p:cNvSpPr>
            <p:nvPr/>
          </p:nvSpPr>
          <p:spPr bwMode="auto">
            <a:xfrm>
              <a:off x="3252837" y="2615949"/>
              <a:ext cx="41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2" name="Line 156"/>
            <p:cNvSpPr>
              <a:spLocks noChangeShapeType="1"/>
            </p:cNvSpPr>
            <p:nvPr/>
          </p:nvSpPr>
          <p:spPr bwMode="auto">
            <a:xfrm>
              <a:off x="3273475" y="2358774"/>
              <a:ext cx="2063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3" name="Line 157"/>
            <p:cNvSpPr>
              <a:spLocks noChangeShapeType="1"/>
            </p:cNvSpPr>
            <p:nvPr/>
          </p:nvSpPr>
          <p:spPr bwMode="auto">
            <a:xfrm>
              <a:off x="3252837" y="2104774"/>
              <a:ext cx="4127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4" name="Line 158"/>
            <p:cNvSpPr>
              <a:spLocks noChangeShapeType="1"/>
            </p:cNvSpPr>
            <p:nvPr/>
          </p:nvSpPr>
          <p:spPr bwMode="auto">
            <a:xfrm flipV="1">
              <a:off x="3294112" y="2001587"/>
              <a:ext cx="0" cy="21478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5" name="Rectangle 65"/>
            <p:cNvSpPr>
              <a:spLocks noChangeArrowheads="1"/>
            </p:cNvSpPr>
            <p:nvPr/>
          </p:nvSpPr>
          <p:spPr bwMode="auto">
            <a:xfrm rot="16200000">
              <a:off x="2510517" y="2915326"/>
              <a:ext cx="77923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Animal weight, g</a:t>
              </a: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-508" y="87271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4716016" y="874388"/>
            <a:ext cx="420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9" name="Rectangle 5"/>
          <p:cNvSpPr>
            <a:spLocks noChangeArrowheads="1"/>
          </p:cNvSpPr>
          <p:nvPr/>
        </p:nvSpPr>
        <p:spPr bwMode="auto">
          <a:xfrm>
            <a:off x="1370013" y="3122613"/>
            <a:ext cx="469900" cy="1355725"/>
          </a:xfrm>
          <a:prstGeom prst="rect">
            <a:avLst/>
          </a:prstGeom>
          <a:solidFill>
            <a:schemeClr val="tx1"/>
          </a:solidFill>
          <a:ln w="1270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0" name="Rectangle 6"/>
          <p:cNvSpPr>
            <a:spLocks noChangeArrowheads="1"/>
          </p:cNvSpPr>
          <p:nvPr/>
        </p:nvSpPr>
        <p:spPr bwMode="auto">
          <a:xfrm>
            <a:off x="2072761" y="2657475"/>
            <a:ext cx="468312" cy="182086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Rectangle 7"/>
          <p:cNvSpPr>
            <a:spLocks noChangeArrowheads="1"/>
          </p:cNvSpPr>
          <p:nvPr/>
        </p:nvSpPr>
        <p:spPr bwMode="auto">
          <a:xfrm>
            <a:off x="2815009" y="2049463"/>
            <a:ext cx="469900" cy="2428875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rgbClr val="00000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Line 8"/>
          <p:cNvSpPr>
            <a:spLocks noChangeShapeType="1"/>
          </p:cNvSpPr>
          <p:nvPr/>
        </p:nvSpPr>
        <p:spPr bwMode="auto">
          <a:xfrm>
            <a:off x="1604963" y="2938463"/>
            <a:ext cx="0" cy="18415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Line 9"/>
          <p:cNvSpPr>
            <a:spLocks noChangeShapeType="1"/>
          </p:cNvSpPr>
          <p:nvPr/>
        </p:nvSpPr>
        <p:spPr bwMode="auto">
          <a:xfrm>
            <a:off x="1571625" y="2938463"/>
            <a:ext cx="682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Line 10"/>
          <p:cNvSpPr>
            <a:spLocks noChangeShapeType="1"/>
          </p:cNvSpPr>
          <p:nvPr/>
        </p:nvSpPr>
        <p:spPr bwMode="auto">
          <a:xfrm>
            <a:off x="2307711" y="2482850"/>
            <a:ext cx="0" cy="1746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Line 11"/>
          <p:cNvSpPr>
            <a:spLocks noChangeShapeType="1"/>
          </p:cNvSpPr>
          <p:nvPr/>
        </p:nvSpPr>
        <p:spPr bwMode="auto">
          <a:xfrm>
            <a:off x="2272786" y="2482850"/>
            <a:ext cx="682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Line 12"/>
          <p:cNvSpPr>
            <a:spLocks noChangeShapeType="1"/>
          </p:cNvSpPr>
          <p:nvPr/>
        </p:nvSpPr>
        <p:spPr bwMode="auto">
          <a:xfrm>
            <a:off x="3049959" y="1846263"/>
            <a:ext cx="0" cy="2032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Line 13"/>
          <p:cNvSpPr>
            <a:spLocks noChangeShapeType="1"/>
          </p:cNvSpPr>
          <p:nvPr/>
        </p:nvSpPr>
        <p:spPr bwMode="auto">
          <a:xfrm>
            <a:off x="3015034" y="1846263"/>
            <a:ext cx="6826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Line 14"/>
          <p:cNvSpPr>
            <a:spLocks noChangeShapeType="1"/>
          </p:cNvSpPr>
          <p:nvPr/>
        </p:nvSpPr>
        <p:spPr bwMode="auto">
          <a:xfrm>
            <a:off x="1214438" y="4478338"/>
            <a:ext cx="23479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Line 15"/>
          <p:cNvSpPr>
            <a:spLocks noChangeShapeType="1"/>
          </p:cNvSpPr>
          <p:nvPr/>
        </p:nvSpPr>
        <p:spPr bwMode="auto">
          <a:xfrm>
            <a:off x="1214438" y="4478338"/>
            <a:ext cx="23479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Line 16"/>
          <p:cNvSpPr>
            <a:spLocks noChangeShapeType="1"/>
          </p:cNvSpPr>
          <p:nvPr/>
        </p:nvSpPr>
        <p:spPr bwMode="auto">
          <a:xfrm>
            <a:off x="1214438" y="4478338"/>
            <a:ext cx="0" cy="2857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7" name="Line 23"/>
          <p:cNvSpPr>
            <a:spLocks noChangeShapeType="1"/>
          </p:cNvSpPr>
          <p:nvPr/>
        </p:nvSpPr>
        <p:spPr bwMode="auto">
          <a:xfrm flipV="1">
            <a:off x="1214438" y="1506538"/>
            <a:ext cx="0" cy="297180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8" name="Line 24"/>
          <p:cNvSpPr>
            <a:spLocks noChangeShapeType="1"/>
          </p:cNvSpPr>
          <p:nvPr/>
        </p:nvSpPr>
        <p:spPr bwMode="auto">
          <a:xfrm flipH="1">
            <a:off x="1195388" y="4181475"/>
            <a:ext cx="19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9" name="Line 25"/>
          <p:cNvSpPr>
            <a:spLocks noChangeShapeType="1"/>
          </p:cNvSpPr>
          <p:nvPr/>
        </p:nvSpPr>
        <p:spPr bwMode="auto">
          <a:xfrm flipH="1">
            <a:off x="1195388" y="3586163"/>
            <a:ext cx="19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0" name="Line 26"/>
          <p:cNvSpPr>
            <a:spLocks noChangeShapeType="1"/>
          </p:cNvSpPr>
          <p:nvPr/>
        </p:nvSpPr>
        <p:spPr bwMode="auto">
          <a:xfrm flipH="1">
            <a:off x="1195388" y="2992438"/>
            <a:ext cx="19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1" name="Line 27"/>
          <p:cNvSpPr>
            <a:spLocks noChangeShapeType="1"/>
          </p:cNvSpPr>
          <p:nvPr/>
        </p:nvSpPr>
        <p:spPr bwMode="auto">
          <a:xfrm flipH="1">
            <a:off x="1195388" y="2398713"/>
            <a:ext cx="19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2" name="Line 28"/>
          <p:cNvSpPr>
            <a:spLocks noChangeShapeType="1"/>
          </p:cNvSpPr>
          <p:nvPr/>
        </p:nvSpPr>
        <p:spPr bwMode="auto">
          <a:xfrm flipH="1">
            <a:off x="1195388" y="1804988"/>
            <a:ext cx="190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3" name="Line 29"/>
          <p:cNvSpPr>
            <a:spLocks noChangeShapeType="1"/>
          </p:cNvSpPr>
          <p:nvPr/>
        </p:nvSpPr>
        <p:spPr bwMode="auto">
          <a:xfrm flipH="1">
            <a:off x="1177925" y="4478338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" name="Line 30"/>
          <p:cNvSpPr>
            <a:spLocks noChangeShapeType="1"/>
          </p:cNvSpPr>
          <p:nvPr/>
        </p:nvSpPr>
        <p:spPr bwMode="auto">
          <a:xfrm flipH="1">
            <a:off x="1177925" y="3884613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5" name="Line 31"/>
          <p:cNvSpPr>
            <a:spLocks noChangeShapeType="1"/>
          </p:cNvSpPr>
          <p:nvPr/>
        </p:nvSpPr>
        <p:spPr bwMode="auto">
          <a:xfrm flipH="1">
            <a:off x="1177925" y="3290888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Line 32"/>
          <p:cNvSpPr>
            <a:spLocks noChangeShapeType="1"/>
          </p:cNvSpPr>
          <p:nvPr/>
        </p:nvSpPr>
        <p:spPr bwMode="auto">
          <a:xfrm flipH="1">
            <a:off x="1177925" y="2695575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7" name="Line 33"/>
          <p:cNvSpPr>
            <a:spLocks noChangeShapeType="1"/>
          </p:cNvSpPr>
          <p:nvPr/>
        </p:nvSpPr>
        <p:spPr bwMode="auto">
          <a:xfrm flipH="1">
            <a:off x="1177925" y="2101850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8" name="Line 34"/>
          <p:cNvSpPr>
            <a:spLocks noChangeShapeType="1"/>
          </p:cNvSpPr>
          <p:nvPr/>
        </p:nvSpPr>
        <p:spPr bwMode="auto">
          <a:xfrm flipH="1">
            <a:off x="1177925" y="1506538"/>
            <a:ext cx="36512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2" name="Rectangle 38"/>
          <p:cNvSpPr>
            <a:spLocks noChangeArrowheads="1"/>
          </p:cNvSpPr>
          <p:nvPr/>
        </p:nvSpPr>
        <p:spPr bwMode="auto">
          <a:xfrm>
            <a:off x="1043608" y="4387207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3" name="Rectangle 39"/>
          <p:cNvSpPr>
            <a:spLocks noChangeArrowheads="1"/>
          </p:cNvSpPr>
          <p:nvPr/>
        </p:nvSpPr>
        <p:spPr bwMode="auto">
          <a:xfrm>
            <a:off x="1043608" y="3793482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" name="Rectangle 40"/>
          <p:cNvSpPr>
            <a:spLocks noChangeArrowheads="1"/>
          </p:cNvSpPr>
          <p:nvPr/>
        </p:nvSpPr>
        <p:spPr bwMode="auto">
          <a:xfrm>
            <a:off x="1043608" y="3198169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5" name="Rectangle 41"/>
          <p:cNvSpPr>
            <a:spLocks noChangeArrowheads="1"/>
          </p:cNvSpPr>
          <p:nvPr/>
        </p:nvSpPr>
        <p:spPr bwMode="auto">
          <a:xfrm>
            <a:off x="1043608" y="2604444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6" name="Rectangle 42"/>
          <p:cNvSpPr>
            <a:spLocks noChangeArrowheads="1"/>
          </p:cNvSpPr>
          <p:nvPr/>
        </p:nvSpPr>
        <p:spPr bwMode="auto">
          <a:xfrm>
            <a:off x="1043608" y="2009132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Rectangle 43"/>
          <p:cNvSpPr>
            <a:spLocks noChangeArrowheads="1"/>
          </p:cNvSpPr>
          <p:nvPr/>
        </p:nvSpPr>
        <p:spPr bwMode="auto">
          <a:xfrm>
            <a:off x="1043608" y="1415407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US" altLang="en-US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" name="Rectangle 73"/>
          <p:cNvSpPr>
            <a:spLocks noChangeArrowheads="1"/>
          </p:cNvSpPr>
          <p:nvPr/>
        </p:nvSpPr>
        <p:spPr bwMode="auto">
          <a:xfrm>
            <a:off x="2970890" y="1486055"/>
            <a:ext cx="179536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0" lang="en-US" alt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5" name="Rectangle 62"/>
          <p:cNvSpPr>
            <a:spLocks noChangeArrowheads="1"/>
          </p:cNvSpPr>
          <p:nvPr/>
        </p:nvSpPr>
        <p:spPr bwMode="auto">
          <a:xfrm>
            <a:off x="2970763" y="4153694"/>
            <a:ext cx="153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6" name="Rectangle 63"/>
          <p:cNvSpPr>
            <a:spLocks noChangeArrowheads="1"/>
          </p:cNvSpPr>
          <p:nvPr/>
        </p:nvSpPr>
        <p:spPr bwMode="auto">
          <a:xfrm>
            <a:off x="2228419" y="4153694"/>
            <a:ext cx="153888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7" name="Rectangle 74"/>
          <p:cNvSpPr>
            <a:spLocks noChangeArrowheads="1"/>
          </p:cNvSpPr>
          <p:nvPr/>
        </p:nvSpPr>
        <p:spPr bwMode="auto">
          <a:xfrm>
            <a:off x="1557549" y="4151480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8" name="Rectangle 73"/>
          <p:cNvSpPr>
            <a:spLocks noChangeArrowheads="1"/>
          </p:cNvSpPr>
          <p:nvPr/>
        </p:nvSpPr>
        <p:spPr bwMode="auto">
          <a:xfrm>
            <a:off x="2229000" y="2134017"/>
            <a:ext cx="179536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0" lang="en-US" alt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9" name="Rectangle 65"/>
          <p:cNvSpPr>
            <a:spLocks noChangeArrowheads="1"/>
          </p:cNvSpPr>
          <p:nvPr/>
        </p:nvSpPr>
        <p:spPr bwMode="auto">
          <a:xfrm rot="16200000">
            <a:off x="230598" y="2969027"/>
            <a:ext cx="129734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Water intake, ml/24h</a:t>
            </a:r>
          </a:p>
        </p:txBody>
      </p:sp>
      <p:sp>
        <p:nvSpPr>
          <p:cNvPr id="200" name="TextBox 199"/>
          <p:cNvSpPr txBox="1"/>
          <p:nvPr/>
        </p:nvSpPr>
        <p:spPr>
          <a:xfrm>
            <a:off x="6372200" y="7133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04787" y="4988937"/>
            <a:ext cx="85259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2.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Summary graph comparing 24 h water intake of age matched Epac WT, Epac1 -/-, and Epac2 -/- mice placed in metabolic cages.  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Summary graph of total weight of Epac WT, Epac1 -/-, and Epac2 -/- mice used for balance studies in metabolic cages. 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– P &lt; 0.05 versus Epac WT.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955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064448" y="1416578"/>
            <a:ext cx="3271748" cy="3101975"/>
            <a:chOff x="4987096" y="1771650"/>
            <a:chExt cx="3271748" cy="310197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13015" y="2473325"/>
              <a:ext cx="457200" cy="2368550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Line 6"/>
            <p:cNvSpPr>
              <a:spLocks noChangeShapeType="1"/>
            </p:cNvSpPr>
            <p:nvPr/>
          </p:nvSpPr>
          <p:spPr bwMode="auto">
            <a:xfrm>
              <a:off x="5913015" y="2473325"/>
              <a:ext cx="457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6370215" y="2473325"/>
              <a:ext cx="0" cy="23685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V="1">
              <a:off x="5913015" y="2473325"/>
              <a:ext cx="0" cy="23685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6660232" y="3213100"/>
              <a:ext cx="455612" cy="1628775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6660232" y="3213100"/>
              <a:ext cx="45561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7115844" y="3213100"/>
              <a:ext cx="0" cy="1628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V="1">
              <a:off x="6660232" y="3213100"/>
              <a:ext cx="0" cy="162877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7400031" y="3184525"/>
              <a:ext cx="457200" cy="165735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7400031" y="3184525"/>
              <a:ext cx="45720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>
              <a:off x="7857231" y="3184525"/>
              <a:ext cx="0" cy="1657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7400031" y="3184525"/>
              <a:ext cx="0" cy="16573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6141615" y="2092325"/>
              <a:ext cx="0" cy="38100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>
              <a:off x="6100340" y="2092325"/>
              <a:ext cx="825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>
              <a:off x="6888832" y="3024187"/>
              <a:ext cx="0" cy="1889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Line 20"/>
            <p:cNvSpPr>
              <a:spLocks noChangeShapeType="1"/>
            </p:cNvSpPr>
            <p:nvPr/>
          </p:nvSpPr>
          <p:spPr bwMode="auto">
            <a:xfrm>
              <a:off x="6847557" y="3024187"/>
              <a:ext cx="809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Line 21"/>
            <p:cNvSpPr>
              <a:spLocks noChangeShapeType="1"/>
            </p:cNvSpPr>
            <p:nvPr/>
          </p:nvSpPr>
          <p:spPr bwMode="auto">
            <a:xfrm>
              <a:off x="7628631" y="2982912"/>
              <a:ext cx="0" cy="20161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Line 22"/>
            <p:cNvSpPr>
              <a:spLocks noChangeShapeType="1"/>
            </p:cNvSpPr>
            <p:nvPr/>
          </p:nvSpPr>
          <p:spPr bwMode="auto">
            <a:xfrm>
              <a:off x="7587356" y="2982912"/>
              <a:ext cx="82550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Rectangle 26"/>
            <p:cNvSpPr>
              <a:spLocks noChangeArrowheads="1"/>
            </p:cNvSpPr>
            <p:nvPr/>
          </p:nvSpPr>
          <p:spPr bwMode="auto">
            <a:xfrm>
              <a:off x="5265573" y="450262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20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4" name="Rectangle 27"/>
            <p:cNvSpPr>
              <a:spLocks noChangeArrowheads="1"/>
            </p:cNvSpPr>
            <p:nvPr/>
          </p:nvSpPr>
          <p:spPr bwMode="auto">
            <a:xfrm>
              <a:off x="5265573" y="3991447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30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5" name="Rectangle 28"/>
            <p:cNvSpPr>
              <a:spLocks noChangeArrowheads="1"/>
            </p:cNvSpPr>
            <p:nvPr/>
          </p:nvSpPr>
          <p:spPr bwMode="auto">
            <a:xfrm>
              <a:off x="5265573" y="3480272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40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Rectangle 29"/>
            <p:cNvSpPr>
              <a:spLocks noChangeArrowheads="1"/>
            </p:cNvSpPr>
            <p:nvPr/>
          </p:nvSpPr>
          <p:spPr bwMode="auto">
            <a:xfrm>
              <a:off x="5265573" y="2967509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50</a:t>
              </a:r>
              <a:endParaRPr kumimoji="0" lang="en-US" altLang="en-US" sz="120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Rectangle 30"/>
            <p:cNvSpPr>
              <a:spLocks noChangeArrowheads="1"/>
            </p:cNvSpPr>
            <p:nvPr/>
          </p:nvSpPr>
          <p:spPr bwMode="auto">
            <a:xfrm>
              <a:off x="5265573" y="2456334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60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Rectangle 31"/>
            <p:cNvSpPr>
              <a:spLocks noChangeArrowheads="1"/>
            </p:cNvSpPr>
            <p:nvPr/>
          </p:nvSpPr>
          <p:spPr bwMode="auto">
            <a:xfrm>
              <a:off x="5265573" y="1945159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70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Line 32"/>
            <p:cNvSpPr>
              <a:spLocks noChangeShapeType="1"/>
            </p:cNvSpPr>
            <p:nvPr/>
          </p:nvSpPr>
          <p:spPr bwMode="auto">
            <a:xfrm flipV="1">
              <a:off x="5517232" y="4841875"/>
              <a:ext cx="0" cy="3175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Line 39"/>
            <p:cNvSpPr>
              <a:spLocks noChangeShapeType="1"/>
            </p:cNvSpPr>
            <p:nvPr/>
          </p:nvSpPr>
          <p:spPr bwMode="auto">
            <a:xfrm>
              <a:off x="5517232" y="4841875"/>
              <a:ext cx="274161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Line 40"/>
            <p:cNvSpPr>
              <a:spLocks noChangeShapeType="1"/>
            </p:cNvSpPr>
            <p:nvPr/>
          </p:nvSpPr>
          <p:spPr bwMode="auto">
            <a:xfrm>
              <a:off x="5496594" y="4841875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Line 41"/>
            <p:cNvSpPr>
              <a:spLocks noChangeShapeType="1"/>
            </p:cNvSpPr>
            <p:nvPr/>
          </p:nvSpPr>
          <p:spPr bwMode="auto">
            <a:xfrm>
              <a:off x="5474369" y="4586287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auto">
            <a:xfrm>
              <a:off x="5496594" y="4330700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4" name="Line 43"/>
            <p:cNvSpPr>
              <a:spLocks noChangeShapeType="1"/>
            </p:cNvSpPr>
            <p:nvPr/>
          </p:nvSpPr>
          <p:spPr bwMode="auto">
            <a:xfrm>
              <a:off x="5474369" y="4075112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5" name="Line 44"/>
            <p:cNvSpPr>
              <a:spLocks noChangeShapeType="1"/>
            </p:cNvSpPr>
            <p:nvPr/>
          </p:nvSpPr>
          <p:spPr bwMode="auto">
            <a:xfrm>
              <a:off x="5496594" y="3817937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Line 45"/>
            <p:cNvSpPr>
              <a:spLocks noChangeShapeType="1"/>
            </p:cNvSpPr>
            <p:nvPr/>
          </p:nvSpPr>
          <p:spPr bwMode="auto">
            <a:xfrm>
              <a:off x="5474369" y="3563937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Line 46"/>
            <p:cNvSpPr>
              <a:spLocks noChangeShapeType="1"/>
            </p:cNvSpPr>
            <p:nvPr/>
          </p:nvSpPr>
          <p:spPr bwMode="auto">
            <a:xfrm>
              <a:off x="5496594" y="3306762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Line 47"/>
            <p:cNvSpPr>
              <a:spLocks noChangeShapeType="1"/>
            </p:cNvSpPr>
            <p:nvPr/>
          </p:nvSpPr>
          <p:spPr bwMode="auto">
            <a:xfrm>
              <a:off x="5474369" y="3049587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Line 48"/>
            <p:cNvSpPr>
              <a:spLocks noChangeShapeType="1"/>
            </p:cNvSpPr>
            <p:nvPr/>
          </p:nvSpPr>
          <p:spPr bwMode="auto">
            <a:xfrm>
              <a:off x="5496594" y="2795587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Line 49"/>
            <p:cNvSpPr>
              <a:spLocks noChangeShapeType="1"/>
            </p:cNvSpPr>
            <p:nvPr/>
          </p:nvSpPr>
          <p:spPr bwMode="auto">
            <a:xfrm>
              <a:off x="5474369" y="2538412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Line 50"/>
            <p:cNvSpPr>
              <a:spLocks noChangeShapeType="1"/>
            </p:cNvSpPr>
            <p:nvPr/>
          </p:nvSpPr>
          <p:spPr bwMode="auto">
            <a:xfrm>
              <a:off x="5496594" y="2282825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Line 51"/>
            <p:cNvSpPr>
              <a:spLocks noChangeShapeType="1"/>
            </p:cNvSpPr>
            <p:nvPr/>
          </p:nvSpPr>
          <p:spPr bwMode="auto">
            <a:xfrm>
              <a:off x="5474369" y="2027237"/>
              <a:ext cx="4286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Line 52"/>
            <p:cNvSpPr>
              <a:spLocks noChangeShapeType="1"/>
            </p:cNvSpPr>
            <p:nvPr/>
          </p:nvSpPr>
          <p:spPr bwMode="auto">
            <a:xfrm>
              <a:off x="5496594" y="1771650"/>
              <a:ext cx="20637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4" name="Line 53"/>
            <p:cNvSpPr>
              <a:spLocks noChangeShapeType="1"/>
            </p:cNvSpPr>
            <p:nvPr/>
          </p:nvSpPr>
          <p:spPr bwMode="auto">
            <a:xfrm flipV="1">
              <a:off x="5515328" y="1771650"/>
              <a:ext cx="0" cy="307022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5" name="Rectangle 65"/>
            <p:cNvSpPr>
              <a:spLocks noChangeArrowheads="1"/>
            </p:cNvSpPr>
            <p:nvPr/>
          </p:nvSpPr>
          <p:spPr bwMode="auto">
            <a:xfrm rot="16200000">
              <a:off x="4334834" y="3342056"/>
              <a:ext cx="148919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Urine creatinine, mg/</a:t>
              </a:r>
              <a:r>
                <a:rPr kumimoji="0" lang="en-US" altLang="en-US" sz="120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dL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6" name="Rectangle 64"/>
            <p:cNvSpPr>
              <a:spLocks noChangeArrowheads="1"/>
            </p:cNvSpPr>
            <p:nvPr/>
          </p:nvSpPr>
          <p:spPr bwMode="auto">
            <a:xfrm>
              <a:off x="7551245" y="2655921"/>
              <a:ext cx="179536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kumimoji="0" lang="en-US" alt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7" name="Rectangle 73"/>
            <p:cNvSpPr>
              <a:spLocks noChangeArrowheads="1"/>
            </p:cNvSpPr>
            <p:nvPr/>
          </p:nvSpPr>
          <p:spPr bwMode="auto">
            <a:xfrm>
              <a:off x="6807773" y="2674971"/>
              <a:ext cx="179536" cy="43088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8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kumimoji="0" lang="en-US" altLang="en-US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8" name="Rectangle 62"/>
            <p:cNvSpPr>
              <a:spLocks noChangeArrowheads="1"/>
            </p:cNvSpPr>
            <p:nvPr/>
          </p:nvSpPr>
          <p:spPr bwMode="auto">
            <a:xfrm>
              <a:off x="7552350" y="4340213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9" name="Rectangle 63"/>
            <p:cNvSpPr>
              <a:spLocks noChangeArrowheads="1"/>
            </p:cNvSpPr>
            <p:nvPr/>
          </p:nvSpPr>
          <p:spPr bwMode="auto">
            <a:xfrm>
              <a:off x="6836365" y="4340213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Rectangle 74"/>
            <p:cNvSpPr>
              <a:spLocks noChangeArrowheads="1"/>
            </p:cNvSpPr>
            <p:nvPr/>
          </p:nvSpPr>
          <p:spPr bwMode="auto">
            <a:xfrm>
              <a:off x="6075137" y="4338625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60032" y="1345706"/>
            <a:ext cx="971679" cy="623696"/>
            <a:chOff x="3710257" y="1767674"/>
            <a:chExt cx="971679" cy="623696"/>
          </a:xfrm>
        </p:grpSpPr>
        <p:sp>
          <p:nvSpPr>
            <p:cNvPr id="52" name="Rectangle 67"/>
            <p:cNvSpPr>
              <a:spLocks noChangeArrowheads="1"/>
            </p:cNvSpPr>
            <p:nvPr/>
          </p:nvSpPr>
          <p:spPr bwMode="auto">
            <a:xfrm>
              <a:off x="3710257" y="1779727"/>
              <a:ext cx="344488" cy="16986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3" name="Rectangle 68"/>
            <p:cNvSpPr>
              <a:spLocks noChangeArrowheads="1"/>
            </p:cNvSpPr>
            <p:nvPr/>
          </p:nvSpPr>
          <p:spPr bwMode="auto">
            <a:xfrm>
              <a:off x="4057919" y="1767674"/>
              <a:ext cx="6240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 WT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4" name="Rectangle 69"/>
            <p:cNvSpPr>
              <a:spLocks noChangeArrowheads="1"/>
            </p:cNvSpPr>
            <p:nvPr/>
          </p:nvSpPr>
          <p:spPr bwMode="auto">
            <a:xfrm>
              <a:off x="3710257" y="1989570"/>
              <a:ext cx="344488" cy="169863"/>
            </a:xfrm>
            <a:prstGeom prst="rect">
              <a:avLst/>
            </a:prstGeom>
            <a:solidFill>
              <a:srgbClr val="40404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5" name="Rectangle 70"/>
            <p:cNvSpPr>
              <a:spLocks noChangeArrowheads="1"/>
            </p:cNvSpPr>
            <p:nvPr/>
          </p:nvSpPr>
          <p:spPr bwMode="auto">
            <a:xfrm>
              <a:off x="4057919" y="1977517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Epac1-/-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Rectangle 71"/>
            <p:cNvSpPr>
              <a:spLocks noChangeArrowheads="1"/>
            </p:cNvSpPr>
            <p:nvPr/>
          </p:nvSpPr>
          <p:spPr bwMode="auto">
            <a:xfrm>
              <a:off x="3710257" y="2201001"/>
              <a:ext cx="344488" cy="16986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Rectangle 72"/>
            <p:cNvSpPr>
              <a:spLocks noChangeArrowheads="1"/>
            </p:cNvSpPr>
            <p:nvPr/>
          </p:nvSpPr>
          <p:spPr bwMode="auto">
            <a:xfrm>
              <a:off x="4057919" y="2206704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Epac2-/-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6372200" y="7133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88031" y="5469092"/>
            <a:ext cx="8559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3.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Summary graph comparing creatinine concentration in spot urine samples of Epac WT, Epac1 -/-, and Epac2 -/- mice. 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 – P &lt; 0.05 versus Epac WT.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312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14" t="15319" r="26646" b="40344"/>
          <a:stretch/>
        </p:blipFill>
        <p:spPr>
          <a:xfrm>
            <a:off x="639233" y="1938874"/>
            <a:ext cx="2209800" cy="20828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70" t="34355" r="24771" b="34853"/>
          <a:stretch/>
        </p:blipFill>
        <p:spPr>
          <a:xfrm>
            <a:off x="6337298" y="1947339"/>
            <a:ext cx="2218267" cy="20912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07" t="12685" r="61312" b="60248"/>
          <a:stretch/>
        </p:blipFill>
        <p:spPr>
          <a:xfrm>
            <a:off x="3467099" y="1947339"/>
            <a:ext cx="2209801" cy="208280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23899" y="3869275"/>
            <a:ext cx="4572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45363" y="3592276"/>
            <a:ext cx="5854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µm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76948" y="1583773"/>
            <a:ext cx="7344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EpacWT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10905" y="1608744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Epac1-/-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1225" y="1644748"/>
            <a:ext cx="716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Epac2-/-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88031" y="5469092"/>
            <a:ext cx="85596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1000"/>
              </a:spcAft>
            </a:pPr>
            <a:r>
              <a:rPr lang="en-US" sz="12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</a:t>
            </a:r>
            <a:r>
              <a:rPr lang="en-US" sz="1200" u="sng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en-US" sz="1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Representative micrograph of NHE-3 brush boarder staining in renal cortex of Epac WT, Epac1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-/-, and Epac2 -/- mice</a:t>
            </a:r>
            <a:r>
              <a:rPr lang="en-US" sz="12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endParaRPr lang="en-US" sz="1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90794" y="870431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Anti-NHE-3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32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eft Brace 21"/>
          <p:cNvSpPr/>
          <p:nvPr/>
        </p:nvSpPr>
        <p:spPr>
          <a:xfrm rot="5400000">
            <a:off x="1220810" y="1795148"/>
            <a:ext cx="237198" cy="977053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Left Brace 22"/>
          <p:cNvSpPr/>
          <p:nvPr/>
        </p:nvSpPr>
        <p:spPr>
          <a:xfrm rot="5400000">
            <a:off x="2279421" y="1797401"/>
            <a:ext cx="243818" cy="965928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Left Brace 23"/>
          <p:cNvSpPr/>
          <p:nvPr/>
        </p:nvSpPr>
        <p:spPr>
          <a:xfrm rot="5400000">
            <a:off x="3706200" y="1592312"/>
            <a:ext cx="240509" cy="1379414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68778" y="1829500"/>
            <a:ext cx="77021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 WT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027562" y="1829500"/>
            <a:ext cx="779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Epac1 -/-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438454" y="1829500"/>
            <a:ext cx="779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Epac2 -/-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68562" y="2658676"/>
            <a:ext cx="764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NHERF1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362" y="2746830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55" name="Picture 31" descr="C:\Intel\Oleg\Work\Houston Data\WBlot\Image\2018\jun2018\Picture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62" y="2489200"/>
            <a:ext cx="3895725" cy="61595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Picture 37" descr="C:\Intel\Oleg\Work\Houston Data\WBlot\Image\2018\jun2018\Picture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38449" y="3545275"/>
            <a:ext cx="3902075" cy="615950"/>
          </a:xfrm>
          <a:prstGeom prst="rect">
            <a:avLst/>
          </a:prstGeom>
          <a:noFill/>
          <a:ln w="158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/>
          <p:cNvSpPr txBox="1"/>
          <p:nvPr/>
        </p:nvSpPr>
        <p:spPr>
          <a:xfrm>
            <a:off x="4668562" y="3702395"/>
            <a:ext cx="614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-actin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0362" y="3725476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kDa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-508" y="872716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6016" y="874388"/>
            <a:ext cx="420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2200" y="71336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6294438" y="2435225"/>
            <a:ext cx="463550" cy="1670050"/>
          </a:xfrm>
          <a:prstGeom prst="rect">
            <a:avLst/>
          </a:prstGeom>
          <a:solidFill>
            <a:schemeClr val="tx1"/>
          </a:solidFill>
          <a:ln w="12700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Line 6"/>
          <p:cNvSpPr>
            <a:spLocks noChangeShapeType="1"/>
          </p:cNvSpPr>
          <p:nvPr/>
        </p:nvSpPr>
        <p:spPr bwMode="auto">
          <a:xfrm>
            <a:off x="6294438" y="2435225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6757988" y="2435225"/>
            <a:ext cx="0" cy="167005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V="1">
            <a:off x="6294438" y="2435225"/>
            <a:ext cx="0" cy="167005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7069138" y="2005013"/>
            <a:ext cx="463550" cy="210026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7069138" y="2005013"/>
            <a:ext cx="46355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7532688" y="2005013"/>
            <a:ext cx="0" cy="210026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 flipV="1">
            <a:off x="7069138" y="2005013"/>
            <a:ext cx="0" cy="210026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842251" y="3040063"/>
            <a:ext cx="465138" cy="1065212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rgbClr val="808080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Line 14"/>
          <p:cNvSpPr>
            <a:spLocks noChangeShapeType="1"/>
          </p:cNvSpPr>
          <p:nvPr/>
        </p:nvSpPr>
        <p:spPr bwMode="auto">
          <a:xfrm>
            <a:off x="7842251" y="3040063"/>
            <a:ext cx="465138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8307388" y="3040063"/>
            <a:ext cx="0" cy="106521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 flipV="1">
            <a:off x="7842251" y="3040063"/>
            <a:ext cx="0" cy="106521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6526213" y="2184400"/>
            <a:ext cx="0" cy="250825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Line 18"/>
          <p:cNvSpPr>
            <a:spLocks noChangeShapeType="1"/>
          </p:cNvSpPr>
          <p:nvPr/>
        </p:nvSpPr>
        <p:spPr bwMode="auto">
          <a:xfrm>
            <a:off x="6483349" y="2184400"/>
            <a:ext cx="8229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Line 19"/>
          <p:cNvSpPr>
            <a:spLocks noChangeShapeType="1"/>
          </p:cNvSpPr>
          <p:nvPr/>
        </p:nvSpPr>
        <p:spPr bwMode="auto">
          <a:xfrm>
            <a:off x="7300913" y="1812925"/>
            <a:ext cx="0" cy="192087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Line 20"/>
          <p:cNvSpPr>
            <a:spLocks noChangeShapeType="1"/>
          </p:cNvSpPr>
          <p:nvPr/>
        </p:nvSpPr>
        <p:spPr bwMode="auto">
          <a:xfrm>
            <a:off x="7256461" y="1812925"/>
            <a:ext cx="8229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Line 21"/>
          <p:cNvSpPr>
            <a:spLocks noChangeShapeType="1"/>
          </p:cNvSpPr>
          <p:nvPr/>
        </p:nvSpPr>
        <p:spPr bwMode="auto">
          <a:xfrm>
            <a:off x="8074026" y="2851150"/>
            <a:ext cx="0" cy="18891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Line 22"/>
          <p:cNvSpPr>
            <a:spLocks noChangeShapeType="1"/>
          </p:cNvSpPr>
          <p:nvPr/>
        </p:nvSpPr>
        <p:spPr bwMode="auto">
          <a:xfrm>
            <a:off x="8031161" y="2851150"/>
            <a:ext cx="82296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Rectangle 23"/>
          <p:cNvSpPr>
            <a:spLocks noChangeArrowheads="1"/>
          </p:cNvSpPr>
          <p:nvPr/>
        </p:nvSpPr>
        <p:spPr bwMode="auto">
          <a:xfrm>
            <a:off x="5869515" y="4014788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Rectangle 24"/>
          <p:cNvSpPr>
            <a:spLocks noChangeArrowheads="1"/>
          </p:cNvSpPr>
          <p:nvPr/>
        </p:nvSpPr>
        <p:spPr bwMode="auto">
          <a:xfrm>
            <a:off x="5869515" y="36861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0.2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Rectangle 25"/>
          <p:cNvSpPr>
            <a:spLocks noChangeArrowheads="1"/>
          </p:cNvSpPr>
          <p:nvPr/>
        </p:nvSpPr>
        <p:spPr bwMode="auto">
          <a:xfrm>
            <a:off x="5869515" y="3360738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0.4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Rectangle 26"/>
          <p:cNvSpPr>
            <a:spLocks noChangeArrowheads="1"/>
          </p:cNvSpPr>
          <p:nvPr/>
        </p:nvSpPr>
        <p:spPr bwMode="auto">
          <a:xfrm>
            <a:off x="5869515" y="303212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0.6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Rectangle 27"/>
          <p:cNvSpPr>
            <a:spLocks noChangeArrowheads="1"/>
          </p:cNvSpPr>
          <p:nvPr/>
        </p:nvSpPr>
        <p:spPr bwMode="auto">
          <a:xfrm>
            <a:off x="5869515" y="2705100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0.8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Rectangle 28"/>
          <p:cNvSpPr>
            <a:spLocks noChangeArrowheads="1"/>
          </p:cNvSpPr>
          <p:nvPr/>
        </p:nvSpPr>
        <p:spPr bwMode="auto">
          <a:xfrm>
            <a:off x="5869515" y="2378075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29"/>
          <p:cNvSpPr>
            <a:spLocks noChangeArrowheads="1"/>
          </p:cNvSpPr>
          <p:nvPr/>
        </p:nvSpPr>
        <p:spPr bwMode="auto">
          <a:xfrm>
            <a:off x="5869515" y="2049463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1.2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5869515" y="1722438"/>
            <a:ext cx="1923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1.4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Line 31"/>
          <p:cNvSpPr>
            <a:spLocks noChangeShapeType="1"/>
          </p:cNvSpPr>
          <p:nvPr/>
        </p:nvSpPr>
        <p:spPr bwMode="auto">
          <a:xfrm>
            <a:off x="6138863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Line 32"/>
          <p:cNvSpPr>
            <a:spLocks noChangeShapeType="1"/>
          </p:cNvSpPr>
          <p:nvPr/>
        </p:nvSpPr>
        <p:spPr bwMode="auto">
          <a:xfrm>
            <a:off x="6526213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Line 33"/>
          <p:cNvSpPr>
            <a:spLocks noChangeShapeType="1"/>
          </p:cNvSpPr>
          <p:nvPr/>
        </p:nvSpPr>
        <p:spPr bwMode="auto">
          <a:xfrm>
            <a:off x="6913563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Line 34"/>
          <p:cNvSpPr>
            <a:spLocks noChangeShapeType="1"/>
          </p:cNvSpPr>
          <p:nvPr/>
        </p:nvSpPr>
        <p:spPr bwMode="auto">
          <a:xfrm>
            <a:off x="7300913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Line 35"/>
          <p:cNvSpPr>
            <a:spLocks noChangeShapeType="1"/>
          </p:cNvSpPr>
          <p:nvPr/>
        </p:nvSpPr>
        <p:spPr bwMode="auto">
          <a:xfrm>
            <a:off x="7688263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Line 36"/>
          <p:cNvSpPr>
            <a:spLocks noChangeShapeType="1"/>
          </p:cNvSpPr>
          <p:nvPr/>
        </p:nvSpPr>
        <p:spPr bwMode="auto">
          <a:xfrm>
            <a:off x="8074026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Line 37"/>
          <p:cNvSpPr>
            <a:spLocks noChangeShapeType="1"/>
          </p:cNvSpPr>
          <p:nvPr/>
        </p:nvSpPr>
        <p:spPr bwMode="auto">
          <a:xfrm>
            <a:off x="8461376" y="4105275"/>
            <a:ext cx="0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Line 38"/>
          <p:cNvSpPr>
            <a:spLocks noChangeShapeType="1"/>
          </p:cNvSpPr>
          <p:nvPr/>
        </p:nvSpPr>
        <p:spPr bwMode="auto">
          <a:xfrm>
            <a:off x="6138863" y="4105275"/>
            <a:ext cx="232251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Line 39"/>
          <p:cNvSpPr>
            <a:spLocks noChangeShapeType="1"/>
          </p:cNvSpPr>
          <p:nvPr/>
        </p:nvSpPr>
        <p:spPr bwMode="auto">
          <a:xfrm>
            <a:off x="6103938" y="4105275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Line 40"/>
          <p:cNvSpPr>
            <a:spLocks noChangeShapeType="1"/>
          </p:cNvSpPr>
          <p:nvPr/>
        </p:nvSpPr>
        <p:spPr bwMode="auto">
          <a:xfrm>
            <a:off x="6121401" y="3941763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Line 41"/>
          <p:cNvSpPr>
            <a:spLocks noChangeShapeType="1"/>
          </p:cNvSpPr>
          <p:nvPr/>
        </p:nvSpPr>
        <p:spPr bwMode="auto">
          <a:xfrm>
            <a:off x="6103938" y="3776663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Line 42"/>
          <p:cNvSpPr>
            <a:spLocks noChangeShapeType="1"/>
          </p:cNvSpPr>
          <p:nvPr/>
        </p:nvSpPr>
        <p:spPr bwMode="auto">
          <a:xfrm>
            <a:off x="6121401" y="3614738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Line 43"/>
          <p:cNvSpPr>
            <a:spLocks noChangeShapeType="1"/>
          </p:cNvSpPr>
          <p:nvPr/>
        </p:nvSpPr>
        <p:spPr bwMode="auto">
          <a:xfrm>
            <a:off x="6103938" y="3451225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" name="Line 44"/>
          <p:cNvSpPr>
            <a:spLocks noChangeShapeType="1"/>
          </p:cNvSpPr>
          <p:nvPr/>
        </p:nvSpPr>
        <p:spPr bwMode="auto">
          <a:xfrm>
            <a:off x="6121401" y="3286125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9" name="Line 45"/>
          <p:cNvSpPr>
            <a:spLocks noChangeShapeType="1"/>
          </p:cNvSpPr>
          <p:nvPr/>
        </p:nvSpPr>
        <p:spPr bwMode="auto">
          <a:xfrm>
            <a:off x="6103938" y="3122613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" name="Line 46"/>
          <p:cNvSpPr>
            <a:spLocks noChangeShapeType="1"/>
          </p:cNvSpPr>
          <p:nvPr/>
        </p:nvSpPr>
        <p:spPr bwMode="auto">
          <a:xfrm>
            <a:off x="6121401" y="2959100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Line 47"/>
          <p:cNvSpPr>
            <a:spLocks noChangeShapeType="1"/>
          </p:cNvSpPr>
          <p:nvPr/>
        </p:nvSpPr>
        <p:spPr bwMode="auto">
          <a:xfrm>
            <a:off x="6103938" y="2795588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2" name="Line 48"/>
          <p:cNvSpPr>
            <a:spLocks noChangeShapeType="1"/>
          </p:cNvSpPr>
          <p:nvPr/>
        </p:nvSpPr>
        <p:spPr bwMode="auto">
          <a:xfrm>
            <a:off x="6121401" y="2632075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3" name="Line 49"/>
          <p:cNvSpPr>
            <a:spLocks noChangeShapeType="1"/>
          </p:cNvSpPr>
          <p:nvPr/>
        </p:nvSpPr>
        <p:spPr bwMode="auto">
          <a:xfrm>
            <a:off x="6103938" y="2468563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" name="Line 50"/>
          <p:cNvSpPr>
            <a:spLocks noChangeShapeType="1"/>
          </p:cNvSpPr>
          <p:nvPr/>
        </p:nvSpPr>
        <p:spPr bwMode="auto">
          <a:xfrm>
            <a:off x="6121401" y="2303463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Line 51"/>
          <p:cNvSpPr>
            <a:spLocks noChangeShapeType="1"/>
          </p:cNvSpPr>
          <p:nvPr/>
        </p:nvSpPr>
        <p:spPr bwMode="auto">
          <a:xfrm>
            <a:off x="6103938" y="2139950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6" name="Line 52"/>
          <p:cNvSpPr>
            <a:spLocks noChangeShapeType="1"/>
          </p:cNvSpPr>
          <p:nvPr/>
        </p:nvSpPr>
        <p:spPr bwMode="auto">
          <a:xfrm>
            <a:off x="6121401" y="1978025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7" name="Line 53"/>
          <p:cNvSpPr>
            <a:spLocks noChangeShapeType="1"/>
          </p:cNvSpPr>
          <p:nvPr/>
        </p:nvSpPr>
        <p:spPr bwMode="auto">
          <a:xfrm>
            <a:off x="6103938" y="1812925"/>
            <a:ext cx="34925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8" name="Line 54"/>
          <p:cNvSpPr>
            <a:spLocks noChangeShapeType="1"/>
          </p:cNvSpPr>
          <p:nvPr/>
        </p:nvSpPr>
        <p:spPr bwMode="auto">
          <a:xfrm>
            <a:off x="6121401" y="1649413"/>
            <a:ext cx="17463" cy="0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9" name="Line 55"/>
          <p:cNvSpPr>
            <a:spLocks noChangeShapeType="1"/>
          </p:cNvSpPr>
          <p:nvPr/>
        </p:nvSpPr>
        <p:spPr bwMode="auto">
          <a:xfrm flipV="1">
            <a:off x="6138863" y="1649413"/>
            <a:ext cx="0" cy="2455862"/>
          </a:xfrm>
          <a:prstGeom prst="line">
            <a:avLst/>
          </a:prstGeom>
          <a:noFill/>
          <a:ln w="1270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" name="Rectangle 60"/>
          <p:cNvSpPr>
            <a:spLocks noChangeArrowheads="1"/>
          </p:cNvSpPr>
          <p:nvPr/>
        </p:nvSpPr>
        <p:spPr bwMode="auto">
          <a:xfrm rot="16200000">
            <a:off x="4790414" y="2929473"/>
            <a:ext cx="183223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Relative NHERF1 expression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5" name="Rectangle 61"/>
          <p:cNvSpPr>
            <a:spLocks noChangeArrowheads="1"/>
          </p:cNvSpPr>
          <p:nvPr/>
        </p:nvSpPr>
        <p:spPr bwMode="auto">
          <a:xfrm rot="16200000">
            <a:off x="5817362" y="4060567"/>
            <a:ext cx="6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6" name="Rectangle 62"/>
          <p:cNvSpPr>
            <a:spLocks noChangeArrowheads="1"/>
          </p:cNvSpPr>
          <p:nvPr/>
        </p:nvSpPr>
        <p:spPr bwMode="auto">
          <a:xfrm rot="16200000">
            <a:off x="5826733" y="2841367"/>
            <a:ext cx="3847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n-US" altLang="en-US" sz="120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Rectangle 62"/>
          <p:cNvSpPr>
            <a:spLocks noChangeArrowheads="1"/>
          </p:cNvSpPr>
          <p:nvPr/>
        </p:nvSpPr>
        <p:spPr bwMode="auto">
          <a:xfrm>
            <a:off x="8025379" y="3848893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Rectangle 63"/>
          <p:cNvSpPr>
            <a:spLocks noChangeArrowheads="1"/>
          </p:cNvSpPr>
          <p:nvPr/>
        </p:nvSpPr>
        <p:spPr bwMode="auto">
          <a:xfrm>
            <a:off x="7274568" y="3848893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Rectangle 74"/>
          <p:cNvSpPr>
            <a:spLocks noChangeArrowheads="1"/>
          </p:cNvSpPr>
          <p:nvPr/>
        </p:nvSpPr>
        <p:spPr bwMode="auto">
          <a:xfrm>
            <a:off x="6485164" y="3846679"/>
            <a:ext cx="7694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2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en-US" altLang="en-US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7616483" y="1148060"/>
            <a:ext cx="971679" cy="623696"/>
            <a:chOff x="3710257" y="1767674"/>
            <a:chExt cx="971679" cy="623696"/>
          </a:xfrm>
        </p:grpSpPr>
        <p:sp>
          <p:nvSpPr>
            <p:cNvPr id="84" name="Rectangle 67"/>
            <p:cNvSpPr>
              <a:spLocks noChangeArrowheads="1"/>
            </p:cNvSpPr>
            <p:nvPr/>
          </p:nvSpPr>
          <p:spPr bwMode="auto">
            <a:xfrm>
              <a:off x="3710257" y="1779727"/>
              <a:ext cx="344488" cy="169863"/>
            </a:xfrm>
            <a:prstGeom prst="rect">
              <a:avLst/>
            </a:prstGeom>
            <a:solidFill>
              <a:srgbClr val="00000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5" name="Rectangle 68"/>
            <p:cNvSpPr>
              <a:spLocks noChangeArrowheads="1"/>
            </p:cNvSpPr>
            <p:nvPr/>
          </p:nvSpPr>
          <p:spPr bwMode="auto">
            <a:xfrm>
              <a:off x="4057919" y="1767674"/>
              <a:ext cx="6240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 WT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6" name="Rectangle 69"/>
            <p:cNvSpPr>
              <a:spLocks noChangeArrowheads="1"/>
            </p:cNvSpPr>
            <p:nvPr/>
          </p:nvSpPr>
          <p:spPr bwMode="auto">
            <a:xfrm>
              <a:off x="3710257" y="1989570"/>
              <a:ext cx="344488" cy="169863"/>
            </a:xfrm>
            <a:prstGeom prst="rect">
              <a:avLst/>
            </a:prstGeom>
            <a:solidFill>
              <a:srgbClr val="40404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7" name="Rectangle 70"/>
            <p:cNvSpPr>
              <a:spLocks noChangeArrowheads="1"/>
            </p:cNvSpPr>
            <p:nvPr/>
          </p:nvSpPr>
          <p:spPr bwMode="auto">
            <a:xfrm>
              <a:off x="4057919" y="1977517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Epac1-/-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8" name="Rectangle 71"/>
            <p:cNvSpPr>
              <a:spLocks noChangeArrowheads="1"/>
            </p:cNvSpPr>
            <p:nvPr/>
          </p:nvSpPr>
          <p:spPr bwMode="auto">
            <a:xfrm>
              <a:off x="3710257" y="2201001"/>
              <a:ext cx="344488" cy="169863"/>
            </a:xfrm>
            <a:prstGeom prst="rect">
              <a:avLst/>
            </a:prstGeom>
            <a:solidFill>
              <a:srgbClr val="C0C0C0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9" name="Rectangle 72"/>
            <p:cNvSpPr>
              <a:spLocks noChangeArrowheads="1"/>
            </p:cNvSpPr>
            <p:nvPr/>
          </p:nvSpPr>
          <p:spPr bwMode="auto">
            <a:xfrm>
              <a:off x="4057919" y="2206704"/>
              <a:ext cx="57066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rPr>
                <a:t> Epac2-/-</a:t>
              </a:r>
              <a:endParaRPr kumimoji="0" lang="en-US" altLang="en-US" sz="1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90" name="Rectangle 73"/>
          <p:cNvSpPr>
            <a:spLocks noChangeArrowheads="1"/>
          </p:cNvSpPr>
          <p:nvPr/>
        </p:nvSpPr>
        <p:spPr bwMode="auto">
          <a:xfrm>
            <a:off x="7983882" y="2493963"/>
            <a:ext cx="179536" cy="430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8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kumimoji="0" lang="en-US" altLang="en-US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8" name="TextBox 1037"/>
          <p:cNvSpPr txBox="1"/>
          <p:nvPr/>
        </p:nvSpPr>
        <p:spPr>
          <a:xfrm>
            <a:off x="232747" y="5197532"/>
            <a:ext cx="85814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representative Western blot of whole kidney lysates from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Epac WT,  Epac1 -/- and Epac2 -/-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probed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anti-NHERF1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(upper) and β-actin (lower). 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Summary graph comparing renal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NHERF1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normalized to the respective intensity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β-actin.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1693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333</Words>
  <Application>Microsoft Office PowerPoint</Application>
  <PresentationFormat>On-screen Show (4:3)</PresentationFormat>
  <Paragraphs>82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Pochynyuk, Oleh M</dc:creator>
  <cp:lastModifiedBy>Pochynyuk, Oleh M</cp:lastModifiedBy>
  <cp:revision>7</cp:revision>
  <dcterms:created xsi:type="dcterms:W3CDTF">2018-02-20T16:26:30Z</dcterms:created>
  <dcterms:modified xsi:type="dcterms:W3CDTF">2018-07-16T22:03:46Z</dcterms:modified>
</cp:coreProperties>
</file>