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54">
          <p15:clr>
            <a:srgbClr val="A4A3A4"/>
          </p15:clr>
        </p15:guide>
        <p15:guide id="2" pos="2657">
          <p15:clr>
            <a:srgbClr val="A4A3A4"/>
          </p15:clr>
        </p15:guide>
        <p15:guide id="3" orient="horz" pos="217">
          <p15:clr>
            <a:srgbClr val="A4A3A4"/>
          </p15:clr>
        </p15:guide>
        <p15:guide id="4" pos="2447">
          <p15:clr>
            <a:srgbClr val="A4A3A4"/>
          </p15:clr>
        </p15:guide>
        <p15:guide id="5" orient="horz" pos="6148">
          <p15:clr>
            <a:srgbClr val="A4A3A4"/>
          </p15:clr>
        </p15:guide>
        <p15:guide id="6" orient="horz" pos="2867">
          <p15:clr>
            <a:srgbClr val="A4A3A4"/>
          </p15:clr>
        </p15:guide>
        <p15:guide id="7" pos="4837">
          <p15:clr>
            <a:srgbClr val="A4A3A4"/>
          </p15:clr>
        </p15:guide>
        <p15:guide id="8" orient="horz" pos="4454">
          <p15:clr>
            <a:srgbClr val="A4A3A4"/>
          </p15:clr>
        </p15:guide>
        <p15:guide id="9" pos="4809">
          <p15:clr>
            <a:srgbClr val="A4A3A4"/>
          </p15:clr>
        </p15:guide>
        <p15:guide id="10" pos="71">
          <p15:clr>
            <a:srgbClr val="A4A3A4"/>
          </p15:clr>
        </p15:guide>
        <p15:guide id="11" orient="horz" pos="73">
          <p15:clr>
            <a:srgbClr val="A4A3A4"/>
          </p15:clr>
        </p15:guide>
        <p15:guide id="12" orient="horz" pos="3347">
          <p15:clr>
            <a:srgbClr val="A4A3A4"/>
          </p15:clr>
        </p15:guide>
        <p15:guide id="13" orient="horz" pos="4742">
          <p15:clr>
            <a:srgbClr val="A4A3A4"/>
          </p15:clr>
        </p15:guide>
        <p15:guide id="14" pos="2801">
          <p15:clr>
            <a:srgbClr val="A4A3A4"/>
          </p15:clr>
        </p15:guide>
        <p15:guide id="15" pos="59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1" autoAdjust="0"/>
    <p:restoredTop sz="94862" autoAdjust="0"/>
  </p:normalViewPr>
  <p:slideViewPr>
    <p:cSldViewPr snapToObjects="1" showGuides="1">
      <p:cViewPr>
        <p:scale>
          <a:sx n="209" d="100"/>
          <a:sy n="209" d="100"/>
        </p:scale>
        <p:origin x="752" y="-6112"/>
      </p:cViewPr>
      <p:guideLst>
        <p:guide orient="horz" pos="2654"/>
        <p:guide pos="2657"/>
        <p:guide orient="horz" pos="217"/>
        <p:guide pos="2447"/>
        <p:guide orient="horz" pos="6148"/>
        <p:guide orient="horz" pos="2867"/>
        <p:guide pos="4837"/>
        <p:guide orient="horz" pos="4454"/>
        <p:guide pos="4809"/>
        <p:guide pos="71"/>
        <p:guide orient="horz" pos="73"/>
        <p:guide orient="horz" pos="3347"/>
        <p:guide orient="horz" pos="4742"/>
        <p:guide pos="2801"/>
        <p:guide pos="59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9263F6-6E42-D345-9B2C-163C12AFF0AA}" type="datetimeFigureOut">
              <a:rPr lang="en-US" smtClean="0"/>
              <a:t>1/14/19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DB3C6-A4A8-294C-B730-E4B1194AF7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466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2F8DFE-23B8-044D-84FB-731292ABF567}" type="datetimeFigureOut">
              <a:rPr lang="en-US" smtClean="0"/>
              <a:t>1/14/19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03C33-532E-5340-B4BC-5B360DEDCB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13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4"/>
            <a:ext cx="6606540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779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643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790281" y="591397"/>
            <a:ext cx="1485662" cy="1258697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0598" y="591397"/>
            <a:ext cx="4330144" cy="1258697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9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12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75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0597" y="3441277"/>
            <a:ext cx="2907903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68040" y="3441277"/>
            <a:ext cx="2907904" cy="973709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871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9" cy="9383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9" cy="57952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98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6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292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0473"/>
            <a:ext cx="2557066" cy="17043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2" y="400474"/>
            <a:ext cx="4344988" cy="858456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0" y="2104814"/>
            <a:ext cx="2557066" cy="68802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48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0"/>
            <a:ext cx="4663440" cy="8312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7"/>
            <a:ext cx="4663440" cy="6035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6"/>
            <a:ext cx="4663440" cy="11804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13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1"/>
            <a:ext cx="6995160" cy="66380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9BEE3-4311-0E45-A559-499B53490B95}" type="datetimeFigureOut">
              <a:rPr lang="en-US" smtClean="0"/>
              <a:t>1/14/19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7"/>
            <a:ext cx="24612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7"/>
            <a:ext cx="181356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3428F-5903-AF4F-9501-CFFB22F6D3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719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553981"/>
              </p:ext>
            </p:extLst>
          </p:nvPr>
        </p:nvGraphicFramePr>
        <p:xfrm>
          <a:off x="152400" y="228600"/>
          <a:ext cx="7543796" cy="7283420"/>
        </p:xfrm>
        <a:graphic>
          <a:graphicData uri="http://schemas.openxmlformats.org/drawingml/2006/table">
            <a:tbl>
              <a:tblPr>
                <a:effectLst/>
                <a:tableStyleId>{2D5ABB26-0587-4C30-8999-92F81FD0307C}</a:tableStyleId>
              </a:tblPr>
              <a:tblGrid>
                <a:gridCol w="3153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2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4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8870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480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82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5322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8265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4901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7240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87884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4809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7240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5836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82656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706443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65836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693827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65836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</a:tblGrid>
              <a:tr h="762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Genotype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Age (weeks)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Sex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Cage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Mouse Experiment: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u="none" strike="noStrike" dirty="0">
                          <a:effectLst/>
                        </a:rPr>
                        <a:t>Figure: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Genotype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Age (weeks)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Sex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Cage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Patient Stool :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Figure: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Genotype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Age (weeks)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Sex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Cage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Association Status: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Figure: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500" u="none" strike="noStrike">
                          <a:effectLst/>
                        </a:rPr>
                        <a:t>18</a:t>
                      </a:r>
                      <a:endParaRPr lang="fi-FI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WT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37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37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SPF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20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Inactive CD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20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21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Inactive CD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39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SPF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20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39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40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SPF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Inactive CD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SPF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42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24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(WT)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24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(WT)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SPF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24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Inactive CD (WT)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24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(WT)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24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Inactive CD (WT)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44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25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(WT)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25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(WT)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SPF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25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(WT)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45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26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Inactive CD (WT)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27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Healthy Control (HET)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27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Healthy Control (HET)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28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Healthy Control (HET)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SPF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28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Healthy Control (HET)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29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Healthy Control (HET)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47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29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Healthy Control (HET)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F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48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SPF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13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UC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 dirty="0">
                          <a:effectLst/>
                        </a:rPr>
                        <a:t>3,4,</a:t>
                      </a:r>
                      <a:r>
                        <a:rPr lang="en-US" sz="500" u="none" strike="noStrike" dirty="0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F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48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13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UC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 dirty="0">
                          <a:effectLst/>
                        </a:rPr>
                        <a:t>3,4,</a:t>
                      </a:r>
                      <a:r>
                        <a:rPr lang="en-US" sz="500" u="none" strike="noStrike" dirty="0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F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49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11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UC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 dirty="0">
                          <a:effectLst/>
                        </a:rPr>
                        <a:t>3,4,</a:t>
                      </a:r>
                      <a:r>
                        <a:rPr lang="en-US" sz="500" u="none" strike="noStrike" dirty="0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F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49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11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31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UC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 dirty="0">
                          <a:effectLst/>
                        </a:rPr>
                        <a:t>3,4,</a:t>
                      </a:r>
                      <a:r>
                        <a:rPr lang="en-US" sz="500" u="none" strike="noStrike" dirty="0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8 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F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SPF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8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31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UC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8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F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13 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32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Active CD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8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M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Genotype</a:t>
                      </a:r>
                      <a:endParaRPr lang="en-US" sz="5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Age (weeks)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Sex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Cage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Mouse Experiment: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Figure:</a:t>
                      </a:r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13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32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 dirty="0">
                          <a:effectLst/>
                        </a:rPr>
                        <a:t>3,4,</a:t>
                      </a:r>
                      <a:r>
                        <a:rPr lang="en-US" sz="500" u="none" strike="noStrike" dirty="0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8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M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T300A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12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>
                          <a:effectLst/>
                        </a:rPr>
                        <a:t>SPF + 2.5% DSS</a:t>
                      </a:r>
                      <a:endParaRPr lang="mr-IN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22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32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Active CD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13 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F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51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13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>
                          <a:effectLst/>
                        </a:rPr>
                        <a:t>SPF + 2.5% DSS</a:t>
                      </a:r>
                      <a:endParaRPr lang="mr-IN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22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32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12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F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51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>
                          <a:effectLst/>
                        </a:rPr>
                        <a:t>SPF + 2.5% DSS</a:t>
                      </a:r>
                      <a:endParaRPr lang="mr-IN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2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7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32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13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M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51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 dirty="0">
                          <a:effectLst/>
                        </a:rPr>
                        <a:t>SPF + 2.5% DSS</a:t>
                      </a:r>
                      <a:endParaRPr lang="mr-IN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 7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32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>
                          <a:effectLst/>
                        </a:rPr>
                        <a:t> 13</a:t>
                      </a:r>
                      <a:endParaRPr lang="sk-SK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k-SK" sz="500" u="none" strike="noStrike" dirty="0">
                          <a:effectLst/>
                        </a:rPr>
                        <a:t>M </a:t>
                      </a:r>
                      <a:endParaRPr lang="sk-SK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51</a:t>
                      </a:r>
                      <a:endParaRPr lang="uk-UA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 dirty="0">
                          <a:effectLst/>
                        </a:rPr>
                        <a:t>SPF + 2.5% DSS</a:t>
                      </a:r>
                      <a:endParaRPr lang="mr-IN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2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11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Active UC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11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52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>
                          <a:effectLst/>
                        </a:rPr>
                        <a:t>SPF + 2.5% DSS</a:t>
                      </a:r>
                      <a:endParaRPr lang="mr-IN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2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11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UC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11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52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8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 dirty="0">
                          <a:effectLst/>
                        </a:rPr>
                        <a:t>SPF + 2.5% DSS</a:t>
                      </a:r>
                      <a:endParaRPr lang="mr-IN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11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UC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11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52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9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13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>
                          <a:effectLst/>
                        </a:rPr>
                        <a:t>SPF + 2.5% DSS</a:t>
                      </a:r>
                      <a:endParaRPr lang="mr-IN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11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Active UC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u="none" strike="noStrike">
                          <a:effectLst/>
                        </a:rPr>
                        <a:t>T300A </a:t>
                      </a:r>
                      <a:endParaRPr lang="pt-BR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52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0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13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 dirty="0">
                          <a:effectLst/>
                        </a:rPr>
                        <a:t>SPF + 2.5% DSS</a:t>
                      </a:r>
                      <a:endParaRPr lang="mr-IN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11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UC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52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1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 dirty="0">
                          <a:effectLst/>
                        </a:rPr>
                        <a:t>SPF + 2.5% DSS</a:t>
                      </a:r>
                      <a:endParaRPr lang="mr-IN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2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u="none" strike="noStrike">
                          <a:effectLst/>
                        </a:rPr>
                        <a:t>34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Active UC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52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2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 dirty="0">
                          <a:effectLst/>
                        </a:rPr>
                        <a:t>SPF + 2.5% DSS</a:t>
                      </a:r>
                      <a:endParaRPr lang="mr-IN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u="none" strike="noStrike">
                          <a:effectLst/>
                        </a:rPr>
                        <a:t>34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Active UC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3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>
                          <a:effectLst/>
                        </a:rPr>
                        <a:t>SPF + 2.5% DSS</a:t>
                      </a:r>
                      <a:endParaRPr lang="mr-IN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2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500" u="none" strike="noStrike">
                          <a:effectLst/>
                        </a:rPr>
                        <a:t>SPF + 2.5% DSS</a:t>
                      </a:r>
                      <a:endParaRPr lang="mr-IN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 dirty="0">
                          <a:effectLst/>
                        </a:rPr>
                        <a:t>2</a:t>
                      </a:r>
                      <a:endParaRPr lang="is-I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35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Active CD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36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Active CD (T300A)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u="none" strike="noStrike">
                          <a:effectLst/>
                        </a:rPr>
                        <a:t>T300A </a:t>
                      </a:r>
                      <a:endParaRPr lang="pt-BR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6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36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Active CD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7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36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Active CD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>
                          <a:effectLst/>
                        </a:rPr>
                        <a:t>3,4,</a:t>
                      </a:r>
                      <a:r>
                        <a:rPr lang="en-US" sz="500" u="none" strike="noStrike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10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53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GF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 dirty="0">
                          <a:effectLst/>
                        </a:rPr>
                        <a:t>7</a:t>
                      </a:r>
                      <a:endParaRPr lang="nb-NO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8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u="none" strike="noStrike">
                          <a:effectLst/>
                        </a:rPr>
                        <a:t>WT</a:t>
                      </a:r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Verdana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12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500" u="none" strike="noStrike">
                          <a:effectLst/>
                        </a:rPr>
                        <a:t>36</a:t>
                      </a:r>
                      <a:endParaRPr lang="cs-CZ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Active CD (T300A)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uk-UA" sz="500" u="none" strike="noStrike" dirty="0">
                          <a:effectLst/>
                        </a:rPr>
                        <a:t>3,4,</a:t>
                      </a:r>
                      <a:r>
                        <a:rPr lang="en-US" sz="500" u="none" strike="noStrike" dirty="0">
                          <a:effectLst/>
                        </a:rPr>
                        <a:t>6</a:t>
                      </a:r>
                      <a:endParaRPr lang="uk-UA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9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ASF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0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ASF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1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u="none" strike="noStrike">
                          <a:effectLst/>
                        </a:rPr>
                        <a:t>T300A </a:t>
                      </a:r>
                      <a:endParaRPr lang="pt-BR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ASF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2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u="none" strike="noStrike">
                          <a:effectLst/>
                        </a:rPr>
                        <a:t>T300A </a:t>
                      </a:r>
                      <a:endParaRPr lang="pt-BR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3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54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4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500" u="none" strike="noStrike">
                          <a:effectLst/>
                        </a:rPr>
                        <a:t>WT </a:t>
                      </a:r>
                      <a:endParaRPr lang="nb-NO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ASF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5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ASF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6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7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u="none" strike="noStrike">
                          <a:effectLst/>
                        </a:rPr>
                        <a:t>T300A </a:t>
                      </a:r>
                      <a:endParaRPr lang="pt-BR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8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59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7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55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ASF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0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1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2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3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u="none" strike="noStrike">
                          <a:effectLst/>
                        </a:rPr>
                        <a:t>T300A </a:t>
                      </a:r>
                      <a:endParaRPr lang="pt-BR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4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5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56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6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u="none" strike="noStrike">
                          <a:effectLst/>
                        </a:rPr>
                        <a:t>57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7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u="none" strike="noStrike">
                          <a:effectLst/>
                        </a:rPr>
                        <a:t>57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8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u="none" strike="noStrike">
                          <a:effectLst/>
                        </a:rPr>
                        <a:t>57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500" u="none" strike="noStrike">
                          <a:effectLst/>
                        </a:rPr>
                        <a:t>T300A </a:t>
                      </a:r>
                      <a:endParaRPr lang="pt-BR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F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u="none" strike="noStrike">
                          <a:effectLst/>
                        </a:rPr>
                        <a:t>57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0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u="none" strike="noStrike">
                          <a:effectLst/>
                        </a:rPr>
                        <a:t>57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1"/>
                  </a:ext>
                </a:extLst>
              </a:tr>
              <a:tr h="100028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500" u="none" strike="noStrike">
                          <a:effectLst/>
                        </a:rPr>
                        <a:t>T300A</a:t>
                      </a:r>
                      <a:endParaRPr lang="is-I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>
                          <a:effectLst/>
                        </a:rPr>
                        <a:t>9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M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500" u="none" strike="noStrike">
                          <a:effectLst/>
                        </a:rPr>
                        <a:t>57</a:t>
                      </a:r>
                      <a:endParaRPr lang="ru-RU" sz="5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u="none" strike="noStrike" dirty="0">
                          <a:effectLst/>
                        </a:rPr>
                        <a:t>ASF + B. ovatus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5204" marR="5204" marT="520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13853" y="7892762"/>
            <a:ext cx="711739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Supplementary File 1 | Mouse caging and metadata for figures 1-8. </a:t>
            </a:r>
            <a:r>
              <a:rPr lang="en-US" sz="1100" dirty="0">
                <a:solidFill>
                  <a:prstClr val="black"/>
                </a:solidFill>
                <a:latin typeface="Arial"/>
                <a:cs typeface="Arial"/>
              </a:rPr>
              <a:t>Mouse genotype, age (</a:t>
            </a:r>
            <a:r>
              <a:rPr lang="en-US" sz="1100" dirty="0" err="1">
                <a:solidFill>
                  <a:prstClr val="black"/>
                </a:solidFill>
                <a:latin typeface="Arial"/>
                <a:cs typeface="Arial"/>
              </a:rPr>
              <a:t>wks</a:t>
            </a:r>
            <a:r>
              <a:rPr lang="en-US" sz="1100" dirty="0">
                <a:solidFill>
                  <a:prstClr val="black"/>
                </a:solidFill>
                <a:latin typeface="Arial"/>
                <a:cs typeface="Arial"/>
              </a:rPr>
              <a:t>), sex, cage, experiment description and figure are listed above. Mice housed together have the same cage number. </a:t>
            </a:r>
            <a:r>
              <a:rPr lang="en-US" sz="1100" b="1" dirty="0">
                <a:solidFill>
                  <a:prstClr val="black"/>
                </a:solidFill>
                <a:latin typeface="Arial"/>
                <a:cs typeface="Arial"/>
              </a:rPr>
              <a:t>  </a:t>
            </a:r>
            <a:endParaRPr lang="en-US" sz="1100" dirty="0">
              <a:solidFill>
                <a:prstClr val="black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1974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32171</TotalTime>
  <Words>1427</Words>
  <Application>Microsoft Macintosh PowerPoint</Application>
  <PresentationFormat>Custom</PresentationFormat>
  <Paragraphs>1009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ATG16L1 polymorphism alters the gut microbiome and enhances Th1/Th17 response in mice</dc:title>
  <dc:creator>Sydney Lavoie</dc:creator>
  <cp:lastModifiedBy>Garrett, Wendy</cp:lastModifiedBy>
  <cp:revision>347</cp:revision>
  <cp:lastPrinted>2018-06-18T16:54:25Z</cp:lastPrinted>
  <dcterms:created xsi:type="dcterms:W3CDTF">2018-03-20T20:20:42Z</dcterms:created>
  <dcterms:modified xsi:type="dcterms:W3CDTF">2019-01-14T15:17:14Z</dcterms:modified>
</cp:coreProperties>
</file>