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8280400"/>
  <p:notesSz cx="6888163" cy="100187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0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2040" y="52"/>
      </p:cViewPr>
      <p:guideLst>
        <p:guide orient="horz" pos="2608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V%20nipp-dcl1-IR\Chl%20quantig%20TC1-2-3%204-5-17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V%20nipp-dcl1-IR\Chl%20quantig%20TC1-2-3%204-5-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312155279086053"/>
          <c:y val="4.3051883124097322E-2"/>
          <c:w val="0.71643757214159454"/>
          <c:h val="0.7674617350208955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('Rep 1 TC1-2-3'!$V$7,'Rep 1 TC1-2-3'!$V$3)</c:f>
                <c:numCache>
                  <c:formatCode>General</c:formatCode>
                  <c:ptCount val="2"/>
                  <c:pt idx="0">
                    <c:v>58.566262454073026</c:v>
                  </c:pt>
                  <c:pt idx="1">
                    <c:v>70.603469582803598</c:v>
                  </c:pt>
                </c:numCache>
              </c:numRef>
            </c:plus>
            <c:minus>
              <c:numRef>
                <c:f>('Rep 1 TC1-2-3'!$V$7,'Rep 1 TC1-2-3'!$V$3)</c:f>
                <c:numCache>
                  <c:formatCode>General</c:formatCode>
                  <c:ptCount val="2"/>
                  <c:pt idx="0">
                    <c:v>58.566262454073026</c:v>
                  </c:pt>
                  <c:pt idx="1">
                    <c:v>70.603469582803598</c:v>
                  </c:pt>
                </c:numCache>
              </c:numRef>
            </c:minus>
          </c:errBars>
          <c:val>
            <c:numRef>
              <c:f>('Rep 1 TC1-2-3'!$U$7,'Rep 1 TC1-2-3'!$U$3)</c:f>
              <c:numCache>
                <c:formatCode>General</c:formatCode>
                <c:ptCount val="2"/>
                <c:pt idx="0" formatCode="0.00">
                  <c:v>154.8513053589144</c:v>
                </c:pt>
                <c:pt idx="1">
                  <c:v>182.84869404306178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A6-4B0E-A010-C902463934F6}"/>
            </c:ext>
          </c:extLst>
        </c:ser>
        <c:ser>
          <c:idx val="1"/>
          <c:order val="1"/>
          <c:spPr>
            <a:solidFill>
              <a:schemeClr val="bg1">
                <a:lumMod val="75000"/>
              </a:schemeClr>
            </a:solidFill>
            <a:ln>
              <a:solidFill>
                <a:prstClr val="black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('Rep 1 TC1-2-3'!$V$5,'Rep 1 TC1-2-3'!$V$9)</c:f>
                <c:numCache>
                  <c:formatCode>General</c:formatCode>
                  <c:ptCount val="2"/>
                  <c:pt idx="0">
                    <c:v>43.275476423294954</c:v>
                  </c:pt>
                  <c:pt idx="1">
                    <c:v>57.670622706252544</c:v>
                  </c:pt>
                </c:numCache>
              </c:numRef>
            </c:plus>
            <c:minus>
              <c:numRef>
                <c:f>('Rep 1 TC1-2-3'!$V$5,'Rep 1 TC1-2-3'!$V$9)</c:f>
                <c:numCache>
                  <c:formatCode>General</c:formatCode>
                  <c:ptCount val="2"/>
                  <c:pt idx="0">
                    <c:v>43.275476423294954</c:v>
                  </c:pt>
                  <c:pt idx="1">
                    <c:v>57.670622706252544</c:v>
                  </c:pt>
                </c:numCache>
              </c:numRef>
            </c:minus>
          </c:errBars>
          <c:val>
            <c:numRef>
              <c:f>('Rep 1 TC1-2-3'!$U$9,'Rep 1 TC1-2-3'!$U$5)</c:f>
              <c:numCache>
                <c:formatCode>General</c:formatCode>
                <c:ptCount val="2"/>
                <c:pt idx="0">
                  <c:v>161.71123029970155</c:v>
                </c:pt>
                <c:pt idx="1">
                  <c:v>59.312812411467171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A6-4B0E-A010-C902463934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4196608"/>
        <c:axId val="44198144"/>
      </c:barChart>
      <c:catAx>
        <c:axId val="44196608"/>
        <c:scaling>
          <c:orientation val="minMax"/>
        </c:scaling>
        <c:delete val="0"/>
        <c:axPos val="b"/>
        <c:majorTickMark val="out"/>
        <c:minorTickMark val="none"/>
        <c:tickLblPos val="nextTo"/>
        <c:crossAx val="44198144"/>
        <c:crosses val="autoZero"/>
        <c:auto val="1"/>
        <c:lblAlgn val="ctr"/>
        <c:lblOffset val="100"/>
        <c:noMultiLvlLbl val="0"/>
      </c:catAx>
      <c:valAx>
        <c:axId val="4419814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400"/>
                </a:pPr>
                <a:r>
                  <a:rPr lang="en-US" sz="1000" b="1" i="0" baseline="0" dirty="0"/>
                  <a:t>mg Car/g FW</a:t>
                </a:r>
                <a:endParaRPr lang="es-ES" sz="400" dirty="0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crossAx val="44196608"/>
        <c:crosses val="autoZero"/>
        <c:crossBetween val="between"/>
        <c:majorUnit val="100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062771645563039"/>
          <c:y val="5.6030183727034118E-2"/>
          <c:w val="0.68745898923487714"/>
          <c:h val="0.79191895344961671"/>
        </c:manualLayout>
      </c:layout>
      <c:barChart>
        <c:barDir val="col"/>
        <c:grouping val="stacked"/>
        <c:varyColors val="0"/>
        <c:ser>
          <c:idx val="0"/>
          <c:order val="0"/>
          <c:tx>
            <c:v>Chla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3165-43BC-8B66-1C7AB54485D5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3165-43BC-8B66-1C7AB54485D5}"/>
              </c:ext>
            </c:extLst>
          </c:dPt>
          <c:errBars>
            <c:errBarType val="both"/>
            <c:errValType val="cust"/>
            <c:noEndCap val="0"/>
            <c:plus>
              <c:numRef>
                <c:f>('Rep 1 TC1-2-3'!$R$3,'Rep 1 TC1-2-3'!$R$7,'Rep 1 TC1-2-3'!$R$5,'Rep 1 TC1-2-3'!$R$9)</c:f>
                <c:numCache>
                  <c:formatCode>General</c:formatCode>
                  <c:ptCount val="4"/>
                  <c:pt idx="0">
                    <c:v>25.407434661844093</c:v>
                  </c:pt>
                  <c:pt idx="1">
                    <c:v>24.481420198045029</c:v>
                  </c:pt>
                  <c:pt idx="2">
                    <c:v>86.555944521461569</c:v>
                  </c:pt>
                  <c:pt idx="3">
                    <c:v>76.059648434309949</c:v>
                  </c:pt>
                </c:numCache>
              </c:numRef>
            </c:plus>
            <c:minus>
              <c:numRef>
                <c:f>('Rep 1 TC1-2-3'!$R$3,'Rep 1 TC1-2-3'!$R$7,'Rep 1 TC1-2-3'!$R$5,'Rep 1 TC1-2-3'!$R$9)</c:f>
                <c:numCache>
                  <c:formatCode>General</c:formatCode>
                  <c:ptCount val="4"/>
                  <c:pt idx="0">
                    <c:v>25.407434661844093</c:v>
                  </c:pt>
                  <c:pt idx="1">
                    <c:v>24.481420198045029</c:v>
                  </c:pt>
                  <c:pt idx="2">
                    <c:v>86.555944521461569</c:v>
                  </c:pt>
                  <c:pt idx="3">
                    <c:v>76.059648434309949</c:v>
                  </c:pt>
                </c:numCache>
              </c:numRef>
            </c:minus>
          </c:errBars>
          <c:cat>
            <c:numRef>
              <c:f>([2]TC1!$CB$135,[2]TC1!$CB$139,[2]TC1!$CB$137,[2]TC1!$CB$141)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cat>
          <c:val>
            <c:numRef>
              <c:f>('Rep 1 TC1-2-3'!$Q$3,'Rep 1 TC1-2-3'!$Q$7,'Rep 1 TC1-2-3'!$Q$5,'Rep 1 TC1-2-3'!$Q$9)</c:f>
              <c:numCache>
                <c:formatCode>0.00</c:formatCode>
                <c:ptCount val="4"/>
                <c:pt idx="0">
                  <c:v>500.07376873006962</c:v>
                </c:pt>
                <c:pt idx="1">
                  <c:v>489.04736482088498</c:v>
                </c:pt>
                <c:pt idx="2">
                  <c:v>401.85461747807784</c:v>
                </c:pt>
                <c:pt idx="3">
                  <c:v>347.91784981237225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165-43BC-8B66-1C7AB54485D5}"/>
            </c:ext>
          </c:extLst>
        </c:ser>
        <c:ser>
          <c:idx val="1"/>
          <c:order val="1"/>
          <c:tx>
            <c:v>Chlb</c:v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3165-43BC-8B66-1C7AB54485D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3165-43BC-8B66-1C7AB54485D5}"/>
              </c:ext>
            </c:extLst>
          </c:dPt>
          <c:errBars>
            <c:errBarType val="both"/>
            <c:errValType val="cust"/>
            <c:noEndCap val="0"/>
            <c:plus>
              <c:numRef>
                <c:f>('Rep 1 TC1-2-3'!$T$3,'Rep 1 TC1-2-3'!$T$7,'Rep 1 TC1-2-3'!$T$5,'Rep 1 TC1-2-3'!$T$9)</c:f>
                <c:numCache>
                  <c:formatCode>General</c:formatCode>
                  <c:ptCount val="4"/>
                  <c:pt idx="0">
                    <c:v>55.676471450241245</c:v>
                  </c:pt>
                  <c:pt idx="1">
                    <c:v>88.990190395581052</c:v>
                  </c:pt>
                  <c:pt idx="2">
                    <c:v>40.155951590386302</c:v>
                  </c:pt>
                  <c:pt idx="3">
                    <c:v>95.374519301795743</c:v>
                  </c:pt>
                </c:numCache>
              </c:numRef>
            </c:plus>
            <c:minus>
              <c:numRef>
                <c:f>('Rep 1 TC1-2-3'!$T$3,'Rep 1 TC1-2-3'!$T$7,'Rep 1 TC1-2-3'!$T$5,'Rep 1 TC1-2-3'!$T$9)</c:f>
                <c:numCache>
                  <c:formatCode>General</c:formatCode>
                  <c:ptCount val="4"/>
                  <c:pt idx="0">
                    <c:v>55.676471450241245</c:v>
                  </c:pt>
                  <c:pt idx="1">
                    <c:v>88.990190395581052</c:v>
                  </c:pt>
                  <c:pt idx="2">
                    <c:v>40.155951590386302</c:v>
                  </c:pt>
                  <c:pt idx="3">
                    <c:v>95.374519301795743</c:v>
                  </c:pt>
                </c:numCache>
              </c:numRef>
            </c:minus>
          </c:errBars>
          <c:cat>
            <c:numRef>
              <c:f>([2]TC1!$CB$135,[2]TC1!$CB$139,[2]TC1!$CB$137,[2]TC1!$CB$141)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cat>
          <c:val>
            <c:numRef>
              <c:f>('Rep 1 TC1-2-3'!$S$3,'Rep 1 TC1-2-3'!$S$7,'Rep 1 TC1-2-3'!$S$5,'Rep 1 TC1-2-3'!$S$9)</c:f>
              <c:numCache>
                <c:formatCode>General</c:formatCode>
                <c:ptCount val="4"/>
                <c:pt idx="0">
                  <c:v>1308.8070210556991</c:v>
                </c:pt>
                <c:pt idx="1">
                  <c:v>1421.5703049341948</c:v>
                </c:pt>
                <c:pt idx="2">
                  <c:v>660.0663070324174</c:v>
                </c:pt>
                <c:pt idx="3">
                  <c:v>677.32022223733566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165-43BC-8B66-1C7AB54485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558400"/>
        <c:axId val="45572480"/>
      </c:barChart>
      <c:catAx>
        <c:axId val="45558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5572480"/>
        <c:crosses val="autoZero"/>
        <c:auto val="1"/>
        <c:lblAlgn val="ctr"/>
        <c:lblOffset val="100"/>
        <c:noMultiLvlLbl val="0"/>
      </c:catAx>
      <c:valAx>
        <c:axId val="4557248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mg Chla+b</a:t>
                </a:r>
                <a:r>
                  <a:rPr lang="en-US" baseline="0" dirty="0"/>
                  <a:t> /g FW)</a:t>
                </a:r>
                <a:endParaRPr lang="en-US" dirty="0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crossAx val="455584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572292"/>
            <a:ext cx="5829300" cy="17749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4692227"/>
            <a:ext cx="4800600" cy="21161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43F9-E9E4-478A-9808-28089A87FBE4}" type="datetimeFigureOut">
              <a:rPr lang="es-ES" smtClean="0"/>
              <a:pPr/>
              <a:t>28/05/2018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F52C2-5787-439B-89E3-79CD4C34ECF8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7164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43F9-E9E4-478A-9808-28089A87FBE4}" type="datetimeFigureOut">
              <a:rPr lang="es-ES" smtClean="0"/>
              <a:pPr/>
              <a:t>28/05/2018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F52C2-5787-439B-89E3-79CD4C34ECF8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13869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42772"/>
            <a:ext cx="1157288" cy="941895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6" y="442772"/>
            <a:ext cx="3357563" cy="941895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43F9-E9E4-478A-9808-28089A87FBE4}" type="datetimeFigureOut">
              <a:rPr lang="es-ES" smtClean="0"/>
              <a:pPr/>
              <a:t>28/05/2018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F52C2-5787-439B-89E3-79CD4C34ECF8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26875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43F9-E9E4-478A-9808-28089A87FBE4}" type="datetimeFigureOut">
              <a:rPr lang="es-ES" smtClean="0"/>
              <a:pPr/>
              <a:t>28/05/2018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F52C2-5787-439B-89E3-79CD4C34ECF8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81821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320924"/>
            <a:ext cx="5829300" cy="164457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509588"/>
            <a:ext cx="5829300" cy="18113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43F9-E9E4-478A-9808-28089A87FBE4}" type="datetimeFigureOut">
              <a:rPr lang="es-ES" smtClean="0"/>
              <a:pPr/>
              <a:t>28/05/2018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F52C2-5787-439B-89E3-79CD4C34ECF8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28825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6" y="2576125"/>
            <a:ext cx="2257425" cy="72856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1" y="2576125"/>
            <a:ext cx="2257425" cy="72856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43F9-E9E4-478A-9808-28089A87FBE4}" type="datetimeFigureOut">
              <a:rPr lang="es-ES" smtClean="0"/>
              <a:pPr/>
              <a:t>28/05/2018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F52C2-5787-439B-89E3-79CD4C34ECF8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0677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31600"/>
            <a:ext cx="6172200" cy="1380067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1853507"/>
            <a:ext cx="3030141" cy="7724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625960"/>
            <a:ext cx="3030141" cy="47708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70" y="1853507"/>
            <a:ext cx="3031331" cy="7724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70" y="2625960"/>
            <a:ext cx="3031331" cy="47708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43F9-E9E4-478A-9808-28089A87FBE4}" type="datetimeFigureOut">
              <a:rPr lang="es-ES" smtClean="0"/>
              <a:pPr/>
              <a:t>28/05/2018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F52C2-5787-439B-89E3-79CD4C34ECF8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4182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43F9-E9E4-478A-9808-28089A87FBE4}" type="datetimeFigureOut">
              <a:rPr lang="es-ES" smtClean="0"/>
              <a:pPr/>
              <a:t>28/05/2018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F52C2-5787-439B-89E3-79CD4C34ECF8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2264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43F9-E9E4-478A-9808-28089A87FBE4}" type="datetimeFigureOut">
              <a:rPr lang="es-ES" smtClean="0"/>
              <a:pPr/>
              <a:t>28/05/2018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F52C2-5787-439B-89E3-79CD4C34ECF8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67761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1" y="329683"/>
            <a:ext cx="2256235" cy="14030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29683"/>
            <a:ext cx="3833813" cy="70670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1" y="1732751"/>
            <a:ext cx="2256235" cy="5664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43F9-E9E4-478A-9808-28089A87FBE4}" type="datetimeFigureOut">
              <a:rPr lang="es-ES" smtClean="0"/>
              <a:pPr/>
              <a:t>28/05/2018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F52C2-5787-439B-89E3-79CD4C34ECF8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87471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5796280"/>
            <a:ext cx="4114800" cy="68428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739869"/>
            <a:ext cx="4114800" cy="49682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6480564"/>
            <a:ext cx="4114800" cy="9717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43F9-E9E4-478A-9808-28089A87FBE4}" type="datetimeFigureOut">
              <a:rPr lang="es-ES" smtClean="0"/>
              <a:pPr/>
              <a:t>28/05/2018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F52C2-5787-439B-89E3-79CD4C34ECF8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43657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31600"/>
            <a:ext cx="6172200" cy="13800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1932095"/>
            <a:ext cx="6172200" cy="54646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7674705"/>
            <a:ext cx="1600200" cy="44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E43F9-E9E4-478A-9808-28089A87FBE4}" type="datetimeFigureOut">
              <a:rPr lang="es-ES" smtClean="0"/>
              <a:pPr/>
              <a:t>28/05/2018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7674705"/>
            <a:ext cx="2171700" cy="44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7674705"/>
            <a:ext cx="1600200" cy="44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F52C2-5787-439B-89E3-79CD4C34ECF8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15610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tiff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5" Type="http://schemas.microsoft.com/office/2007/relationships/hdphoto" Target="../media/hdphoto2.wdp"/><Relationship Id="rId15" Type="http://schemas.openxmlformats.org/officeDocument/2006/relationships/chart" Target="../charts/chart2.xml"/><Relationship Id="rId10" Type="http://schemas.microsoft.com/office/2007/relationships/hdphoto" Target="../media/hdphoto4.wdp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2. RICE O.SATIVA\paper dcl1OE\NBT dcl\NBT dcl1-IR and Nipp\nipp h2o2\TC1\139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62" r="53533" b="48146"/>
          <a:stretch/>
        </p:blipFill>
        <p:spPr bwMode="auto">
          <a:xfrm>
            <a:off x="4350180" y="4136357"/>
            <a:ext cx="1329268" cy="137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3 Grupo"/>
          <p:cNvGrpSpPr/>
          <p:nvPr/>
        </p:nvGrpSpPr>
        <p:grpSpPr>
          <a:xfrm>
            <a:off x="836712" y="4140200"/>
            <a:ext cx="4788520" cy="1426993"/>
            <a:chOff x="1019056" y="1643644"/>
            <a:chExt cx="4682182" cy="1360166"/>
          </a:xfrm>
        </p:grpSpPr>
        <p:pic>
          <p:nvPicPr>
            <p:cNvPr id="5" name="Picture 6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9000" contrast="-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56"/>
            <a:stretch/>
          </p:blipFill>
          <p:spPr bwMode="auto">
            <a:xfrm>
              <a:off x="2990506" y="1643644"/>
              <a:ext cx="1395587" cy="1306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342"/>
            <a:stretch/>
          </p:blipFill>
          <p:spPr bwMode="auto">
            <a:xfrm>
              <a:off x="1590811" y="1643645"/>
              <a:ext cx="1329286" cy="1306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6 CuadroTexto"/>
            <p:cNvSpPr txBox="1"/>
            <p:nvPr/>
          </p:nvSpPr>
          <p:spPr>
            <a:xfrm>
              <a:off x="2524278" y="2710446"/>
              <a:ext cx="1629407" cy="293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200" b="1" i="1" dirty="0">
                  <a:solidFill>
                    <a:prstClr val="black"/>
                  </a:solidFill>
                </a:rPr>
                <a:t>dcl1a-IR</a:t>
              </a:r>
              <a:r>
                <a:rPr lang="es-ES_tradnl" sz="1400" b="1" i="1" dirty="0">
                  <a:solidFill>
                    <a:prstClr val="black"/>
                  </a:solidFill>
                </a:rPr>
                <a:t> </a:t>
              </a:r>
              <a:endParaRPr lang="es-ES" sz="1400" b="1" i="1" dirty="0">
                <a:solidFill>
                  <a:prstClr val="black"/>
                </a:solidFill>
              </a:endParaRPr>
            </a:p>
          </p:txBody>
        </p:sp>
        <p:cxnSp>
          <p:nvCxnSpPr>
            <p:cNvPr id="8" name="7 Conector recto"/>
            <p:cNvCxnSpPr/>
            <p:nvPr/>
          </p:nvCxnSpPr>
          <p:spPr>
            <a:xfrm>
              <a:off x="4184748" y="2879088"/>
              <a:ext cx="10560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8 CuadroTexto"/>
            <p:cNvSpPr txBox="1"/>
            <p:nvPr/>
          </p:nvSpPr>
          <p:spPr>
            <a:xfrm>
              <a:off x="1019056" y="2710446"/>
              <a:ext cx="1629407" cy="264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200" b="1" dirty="0">
                  <a:solidFill>
                    <a:prstClr val="black"/>
                  </a:solidFill>
                </a:rPr>
                <a:t>  WT </a:t>
              </a:r>
              <a:endParaRPr lang="es-ES" sz="1400" b="1" dirty="0">
                <a:solidFill>
                  <a:prstClr val="black"/>
                </a:solidFill>
              </a:endParaRPr>
            </a:p>
          </p:txBody>
        </p:sp>
        <p:cxnSp>
          <p:nvCxnSpPr>
            <p:cNvPr id="10" name="9 Conector recto"/>
            <p:cNvCxnSpPr/>
            <p:nvPr/>
          </p:nvCxnSpPr>
          <p:spPr>
            <a:xfrm>
              <a:off x="2710555" y="2879088"/>
              <a:ext cx="10560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11 CuadroTexto"/>
            <p:cNvSpPr txBox="1"/>
            <p:nvPr/>
          </p:nvSpPr>
          <p:spPr>
            <a:xfrm>
              <a:off x="4444018" y="2710446"/>
              <a:ext cx="1246977" cy="264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prstClr val="white"/>
                  </a:solidFill>
                </a:rPr>
                <a:t>WT (NB) + H</a:t>
              </a:r>
              <a:r>
                <a:rPr lang="es-ES_tradnl" sz="1200" b="1" baseline="-25000" dirty="0">
                  <a:solidFill>
                    <a:prstClr val="white"/>
                  </a:solidFill>
                </a:rPr>
                <a:t>2</a:t>
              </a:r>
              <a:r>
                <a:rPr lang="es-ES_tradnl" sz="1200" b="1" dirty="0">
                  <a:solidFill>
                    <a:prstClr val="white"/>
                  </a:solidFill>
                </a:rPr>
                <a:t>O</a:t>
              </a:r>
              <a:r>
                <a:rPr lang="es-ES_tradnl" sz="1200" b="1" baseline="-25000" dirty="0">
                  <a:solidFill>
                    <a:prstClr val="white"/>
                  </a:solidFill>
                </a:rPr>
                <a:t>2</a:t>
              </a:r>
              <a:r>
                <a:rPr lang="es-ES_tradnl" sz="1200" b="1" dirty="0">
                  <a:solidFill>
                    <a:prstClr val="white"/>
                  </a:solidFill>
                </a:rPr>
                <a:t> </a:t>
              </a:r>
              <a:endParaRPr lang="es-ES" sz="1400" b="1" dirty="0">
                <a:solidFill>
                  <a:prstClr val="white"/>
                </a:solidFill>
              </a:endParaRPr>
            </a:p>
          </p:txBody>
        </p:sp>
        <p:cxnSp>
          <p:nvCxnSpPr>
            <p:cNvPr id="13" name="12 Conector recto"/>
            <p:cNvCxnSpPr/>
            <p:nvPr/>
          </p:nvCxnSpPr>
          <p:spPr>
            <a:xfrm>
              <a:off x="5595636" y="2879088"/>
              <a:ext cx="10560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14 Grupo"/>
          <p:cNvGrpSpPr/>
          <p:nvPr/>
        </p:nvGrpSpPr>
        <p:grpSpPr>
          <a:xfrm>
            <a:off x="720080" y="395784"/>
            <a:ext cx="5949281" cy="3029048"/>
            <a:chOff x="720079" y="3131840"/>
            <a:chExt cx="5949281" cy="3029048"/>
          </a:xfrm>
        </p:grpSpPr>
        <p:grpSp>
          <p:nvGrpSpPr>
            <p:cNvPr id="16" name="15 Grupo"/>
            <p:cNvGrpSpPr/>
            <p:nvPr/>
          </p:nvGrpSpPr>
          <p:grpSpPr>
            <a:xfrm>
              <a:off x="720079" y="3131840"/>
              <a:ext cx="5949281" cy="3007473"/>
              <a:chOff x="720079" y="3131840"/>
              <a:chExt cx="5949281" cy="3007473"/>
            </a:xfrm>
          </p:grpSpPr>
          <p:grpSp>
            <p:nvGrpSpPr>
              <p:cNvPr id="18" name="17 Grupo"/>
              <p:cNvGrpSpPr/>
              <p:nvPr/>
            </p:nvGrpSpPr>
            <p:grpSpPr>
              <a:xfrm>
                <a:off x="720079" y="3131840"/>
                <a:ext cx="2918367" cy="2685836"/>
                <a:chOff x="720079" y="3131840"/>
                <a:chExt cx="2918367" cy="2685836"/>
              </a:xfrm>
            </p:grpSpPr>
            <p:grpSp>
              <p:nvGrpSpPr>
                <p:cNvPr id="40" name="39 Grupo"/>
                <p:cNvGrpSpPr/>
                <p:nvPr/>
              </p:nvGrpSpPr>
              <p:grpSpPr>
                <a:xfrm>
                  <a:off x="2526687" y="3131840"/>
                  <a:ext cx="1111759" cy="1306598"/>
                  <a:chOff x="2526687" y="3131840"/>
                  <a:chExt cx="1111759" cy="1306598"/>
                </a:xfrm>
              </p:grpSpPr>
              <p:pic>
                <p:nvPicPr>
                  <p:cNvPr id="57" name="Picture 2" descr="P:\2. RICE O.SATIVA\paper dcl1OE\METHYLVIOLOGEN ASSAY 1\MV nipp-dcl1-IR\dcl1-IR\mock\40.tif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7" cstate="print">
                    <a:lum bright="-15000" contrast="46000"/>
                    <a:extLst>
                      <a:ext uri="{BEBA8EAE-BF5A-486C-A8C5-ECC9F3942E4B}">
                        <a14:imgProps xmlns:a14="http://schemas.microsoft.com/office/drawing/2010/main">
                          <a14:imgLayer r:embed="rId8">
                            <a14:imgEffect>
                              <a14:brightnessContrast bright="46000" contrast="-42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788" t="25479" r="44349" b="57410"/>
                  <a:stretch/>
                </p:blipFill>
                <p:spPr bwMode="auto">
                  <a:xfrm>
                    <a:off x="2526687" y="3131840"/>
                    <a:ext cx="1086921" cy="13065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58" name="57 CuadroTexto"/>
                  <p:cNvSpPr txBox="1"/>
                  <p:nvPr/>
                </p:nvSpPr>
                <p:spPr>
                  <a:xfrm>
                    <a:off x="2551524" y="3131840"/>
                    <a:ext cx="1086922" cy="265597"/>
                  </a:xfrm>
                  <a:prstGeom prst="rect">
                    <a:avLst/>
                  </a:prstGeom>
                  <a:noFill/>
                </p:spPr>
                <p:txBody>
                  <a:bodyPr wrap="square" lIns="80147" tIns="40074" rIns="80147" bIns="40074" rtlCol="0">
                    <a:spAutoFit/>
                  </a:bodyPr>
                  <a:lstStyle/>
                  <a:p>
                    <a:pPr algn="r">
                      <a:defRPr/>
                    </a:pPr>
                    <a:r>
                      <a:rPr lang="es-ES_tradnl" sz="1200" b="1" i="1" kern="0" dirty="0">
                        <a:solidFill>
                          <a:schemeClr val="bg1"/>
                        </a:solidFill>
                      </a:rPr>
                      <a:t>dcl1a-IR</a:t>
                    </a:r>
                    <a:endParaRPr lang="es-ES" sz="1200" b="1" i="1" kern="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41" name="40 Grupo"/>
                <p:cNvGrpSpPr/>
                <p:nvPr/>
              </p:nvGrpSpPr>
              <p:grpSpPr>
                <a:xfrm>
                  <a:off x="2526686" y="4474758"/>
                  <a:ext cx="1111760" cy="1342918"/>
                  <a:chOff x="2526686" y="4474758"/>
                  <a:chExt cx="1111760" cy="1342918"/>
                </a:xfrm>
              </p:grpSpPr>
              <p:pic>
                <p:nvPicPr>
                  <p:cNvPr id="55" name="Picture 5" descr="P:\2. RICE O.SATIVA\paper dcl1OE\METHYLVIOLOGEN ASSAY 1\MV nipp-dcl1-IR\dcl1-IR\TC1\8.tif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9" cstate="print">
                    <a:lum contrast="15000"/>
                    <a:extLst>
                      <a:ext uri="{BEBA8EAE-BF5A-486C-A8C5-ECC9F3942E4B}">
                        <a14:imgProps xmlns:a14="http://schemas.microsoft.com/office/drawing/2010/main">
                          <a14:imgLayer r:embed="rId10">
                            <a14:imgEffect>
                              <a14:brightnessContrast bright="3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5758" t="44203" r="49030" b="29849"/>
                  <a:stretch/>
                </p:blipFill>
                <p:spPr bwMode="auto">
                  <a:xfrm>
                    <a:off x="2526686" y="4506878"/>
                    <a:ext cx="1108885" cy="13107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56" name="55 CuadroTexto"/>
                  <p:cNvSpPr txBox="1"/>
                  <p:nvPr/>
                </p:nvSpPr>
                <p:spPr>
                  <a:xfrm>
                    <a:off x="2551524" y="4474758"/>
                    <a:ext cx="1086922" cy="265597"/>
                  </a:xfrm>
                  <a:prstGeom prst="rect">
                    <a:avLst/>
                  </a:prstGeom>
                  <a:noFill/>
                </p:spPr>
                <p:txBody>
                  <a:bodyPr wrap="square" lIns="80147" tIns="40074" rIns="80147" bIns="40074" rtlCol="0">
                    <a:spAutoFit/>
                  </a:bodyPr>
                  <a:lstStyle/>
                  <a:p>
                    <a:pPr algn="r">
                      <a:defRPr/>
                    </a:pPr>
                    <a:r>
                      <a:rPr lang="es-ES_tradnl" sz="1200" b="1" i="1" kern="0" dirty="0">
                        <a:solidFill>
                          <a:schemeClr val="bg1"/>
                        </a:solidFill>
                      </a:rPr>
                      <a:t>dcl1a-IR</a:t>
                    </a:r>
                    <a:endParaRPr lang="es-ES" sz="1200" b="1" i="1" kern="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42" name="41 Grupo"/>
                <p:cNvGrpSpPr/>
                <p:nvPr/>
              </p:nvGrpSpPr>
              <p:grpSpPr>
                <a:xfrm>
                  <a:off x="1414928" y="4474758"/>
                  <a:ext cx="1042274" cy="1342918"/>
                  <a:chOff x="1414928" y="4474758"/>
                  <a:chExt cx="1042274" cy="1342918"/>
                </a:xfrm>
              </p:grpSpPr>
              <p:pic>
                <p:nvPicPr>
                  <p:cNvPr id="53" name="Picture 2" descr="E:\MV nipp-dcl1-IR\Nipp\TC1\55.tif"/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2">
                            <a14:imgEffect>
                              <a14:brightnessContrast bright="30000"/>
                            </a14:imgEffect>
                          </a14:imgLayer>
                        </a14:imgProps>
                      </a:ext>
                    </a:extLst>
                  </a:blip>
                  <a:srcRect l="22551" t="9201" r="61501" b="62001"/>
                  <a:stretch>
                    <a:fillRect/>
                  </a:stretch>
                </p:blipFill>
                <p:spPr bwMode="auto">
                  <a:xfrm>
                    <a:off x="1414928" y="4496074"/>
                    <a:ext cx="1042274" cy="1321602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54" name="53 CuadroTexto"/>
                  <p:cNvSpPr txBox="1"/>
                  <p:nvPr/>
                </p:nvSpPr>
                <p:spPr>
                  <a:xfrm>
                    <a:off x="1484413" y="4474758"/>
                    <a:ext cx="963373" cy="265597"/>
                  </a:xfrm>
                  <a:prstGeom prst="rect">
                    <a:avLst/>
                  </a:prstGeom>
                  <a:noFill/>
                </p:spPr>
                <p:txBody>
                  <a:bodyPr wrap="square" lIns="80147" tIns="40074" rIns="80147" bIns="40074" rtlCol="0">
                    <a:spAutoFit/>
                  </a:bodyPr>
                  <a:lstStyle/>
                  <a:p>
                    <a:pPr algn="r">
                      <a:defRPr/>
                    </a:pPr>
                    <a:r>
                      <a:rPr lang="es-ES_tradnl" sz="1200" b="1" kern="0" dirty="0">
                        <a:solidFill>
                          <a:schemeClr val="bg1"/>
                        </a:solidFill>
                      </a:rPr>
                      <a:t>NB</a:t>
                    </a:r>
                    <a:endParaRPr lang="es-ES" sz="1200" b="1" kern="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cxnSp>
              <p:nvCxnSpPr>
                <p:cNvPr id="43" name="42 Conector recto"/>
                <p:cNvCxnSpPr/>
                <p:nvPr/>
              </p:nvCxnSpPr>
              <p:spPr>
                <a:xfrm>
                  <a:off x="2248748" y="4410809"/>
                  <a:ext cx="173693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43 Conector recto"/>
                <p:cNvCxnSpPr/>
                <p:nvPr/>
              </p:nvCxnSpPr>
              <p:spPr>
                <a:xfrm>
                  <a:off x="3395268" y="4410809"/>
                  <a:ext cx="173693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44 Conector recto"/>
                <p:cNvCxnSpPr/>
                <p:nvPr/>
              </p:nvCxnSpPr>
              <p:spPr>
                <a:xfrm>
                  <a:off x="3429992" y="5753727"/>
                  <a:ext cx="173693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45 Conector recto"/>
                <p:cNvCxnSpPr/>
                <p:nvPr/>
              </p:nvCxnSpPr>
              <p:spPr>
                <a:xfrm>
                  <a:off x="2248748" y="5753727"/>
                  <a:ext cx="173693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7" name="46 Grupo"/>
                <p:cNvGrpSpPr/>
                <p:nvPr/>
              </p:nvGrpSpPr>
              <p:grpSpPr>
                <a:xfrm>
                  <a:off x="720079" y="3131840"/>
                  <a:ext cx="1737123" cy="2140026"/>
                  <a:chOff x="720079" y="3131840"/>
                  <a:chExt cx="1737123" cy="2140026"/>
                </a:xfrm>
              </p:grpSpPr>
              <p:pic>
                <p:nvPicPr>
                  <p:cNvPr id="48" name="Picture 3" descr="E:\MV nipp-dcl1-IR\Nipp\mock\85.tif"/>
                  <p:cNvPicPr>
                    <a:picLocks noChangeAspect="1" noChangeArrowheads="1"/>
                  </p:cNvPicPr>
                  <p:nvPr/>
                </p:nvPicPr>
                <p:blipFill>
                  <a:blip r:embed="rId13" cstate="print">
                    <a:lum bright="7000" contrast="11000"/>
                  </a:blip>
                  <a:srcRect l="46784" t="31854" r="40528" b="45676"/>
                  <a:stretch>
                    <a:fillRect/>
                  </a:stretch>
                </p:blipFill>
                <p:spPr bwMode="auto">
                  <a:xfrm>
                    <a:off x="1388990" y="3131840"/>
                    <a:ext cx="1068212" cy="1310798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49" name="48 CuadroTexto"/>
                  <p:cNvSpPr txBox="1"/>
                  <p:nvPr/>
                </p:nvSpPr>
                <p:spPr>
                  <a:xfrm>
                    <a:off x="1484413" y="3151764"/>
                    <a:ext cx="963373" cy="265597"/>
                  </a:xfrm>
                  <a:prstGeom prst="rect">
                    <a:avLst/>
                  </a:prstGeom>
                  <a:noFill/>
                </p:spPr>
                <p:txBody>
                  <a:bodyPr wrap="square" lIns="80147" tIns="40074" rIns="80147" bIns="40074" rtlCol="0">
                    <a:spAutoFit/>
                  </a:bodyPr>
                  <a:lstStyle/>
                  <a:p>
                    <a:pPr algn="r">
                      <a:defRPr/>
                    </a:pPr>
                    <a:r>
                      <a:rPr lang="es-ES_tradnl" sz="1200" b="1" kern="0" dirty="0">
                        <a:solidFill>
                          <a:schemeClr val="bg1"/>
                        </a:solidFill>
                      </a:rPr>
                      <a:t>NB</a:t>
                    </a:r>
                    <a:endParaRPr lang="es-ES" sz="1200" b="1" kern="0" dirty="0">
                      <a:solidFill>
                        <a:schemeClr val="bg1"/>
                      </a:solidFill>
                    </a:endParaRPr>
                  </a:p>
                </p:txBody>
              </p:sp>
              <p:grpSp>
                <p:nvGrpSpPr>
                  <p:cNvPr id="50" name="49 Grupo"/>
                  <p:cNvGrpSpPr/>
                  <p:nvPr/>
                </p:nvGrpSpPr>
                <p:grpSpPr>
                  <a:xfrm>
                    <a:off x="720079" y="3707376"/>
                    <a:ext cx="671765" cy="1564490"/>
                    <a:chOff x="720079" y="3707376"/>
                    <a:chExt cx="671765" cy="1564490"/>
                  </a:xfrm>
                </p:grpSpPr>
                <p:sp>
                  <p:nvSpPr>
                    <p:cNvPr id="51" name="50 CuadroTexto"/>
                    <p:cNvSpPr txBox="1"/>
                    <p:nvPr/>
                  </p:nvSpPr>
                  <p:spPr>
                    <a:xfrm>
                      <a:off x="760306" y="5006269"/>
                      <a:ext cx="593227" cy="26559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80147" tIns="40074" rIns="80147" bIns="40074" rtlCol="0">
                      <a:spAutoFit/>
                    </a:bodyPr>
                    <a:lstStyle/>
                    <a:p>
                      <a:pPr algn="r">
                        <a:defRPr/>
                      </a:pPr>
                      <a:r>
                        <a:rPr lang="es-ES_tradnl" sz="1200" b="1" kern="0" dirty="0">
                          <a:solidFill>
                            <a:sysClr val="windowText" lastClr="000000"/>
                          </a:solidFill>
                        </a:rPr>
                        <a:t>MV</a:t>
                      </a:r>
                      <a:endParaRPr lang="es-ES" sz="1200" b="1" kern="0" dirty="0">
                        <a:solidFill>
                          <a:sysClr val="windowText" lastClr="000000"/>
                        </a:solidFill>
                      </a:endParaRPr>
                    </a:p>
                  </p:txBody>
                </p:sp>
                <p:sp>
                  <p:nvSpPr>
                    <p:cNvPr id="52" name="51 CuadroTexto"/>
                    <p:cNvSpPr txBox="1"/>
                    <p:nvPr/>
                  </p:nvSpPr>
                  <p:spPr>
                    <a:xfrm>
                      <a:off x="720079" y="3707376"/>
                      <a:ext cx="671765" cy="26559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80147" tIns="40074" rIns="80147" bIns="40074" rtlCol="0">
                      <a:spAutoFit/>
                    </a:bodyPr>
                    <a:lstStyle/>
                    <a:p>
                      <a:pPr algn="r">
                        <a:defRPr/>
                      </a:pPr>
                      <a:r>
                        <a:rPr lang="en-US" sz="1200" b="1" kern="0" dirty="0">
                          <a:solidFill>
                            <a:sysClr val="windowText" lastClr="000000"/>
                          </a:solidFill>
                        </a:rPr>
                        <a:t>Mock</a:t>
                      </a:r>
                    </a:p>
                  </p:txBody>
                </p:sp>
              </p:grpSp>
            </p:grpSp>
          </p:grpSp>
          <p:grpSp>
            <p:nvGrpSpPr>
              <p:cNvPr id="19" name="18 Grupo"/>
              <p:cNvGrpSpPr/>
              <p:nvPr/>
            </p:nvGrpSpPr>
            <p:grpSpPr>
              <a:xfrm>
                <a:off x="3824913" y="3131840"/>
                <a:ext cx="2844447" cy="3007473"/>
                <a:chOff x="3824913" y="3131840"/>
                <a:chExt cx="2844447" cy="3007473"/>
              </a:xfrm>
            </p:grpSpPr>
            <p:graphicFrame>
              <p:nvGraphicFramePr>
                <p:cNvPr id="20" name="11 Gráfico"/>
                <p:cNvGraphicFramePr/>
                <p:nvPr>
                  <p:extLst>
                    <p:ext uri="{D42A27DB-BD31-4B8C-83A1-F6EECF244321}">
                      <p14:modId xmlns:p14="http://schemas.microsoft.com/office/powerpoint/2010/main" val="3860699380"/>
                    </p:ext>
                  </p:extLst>
                </p:nvPr>
              </p:nvGraphicFramePr>
              <p:xfrm>
                <a:off x="3933056" y="4668956"/>
                <a:ext cx="2573980" cy="126753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4"/>
                </a:graphicData>
              </a:graphic>
            </p:graphicFrame>
            <p:sp>
              <p:nvSpPr>
                <p:cNvPr id="21" name="20 CuadroTexto"/>
                <p:cNvSpPr txBox="1"/>
                <p:nvPr/>
              </p:nvSpPr>
              <p:spPr>
                <a:xfrm>
                  <a:off x="4434938" y="5712916"/>
                  <a:ext cx="2234422" cy="369332"/>
                </a:xfrm>
                <a:prstGeom prst="rect">
                  <a:avLst/>
                </a:prstGeom>
                <a:solidFill>
                  <a:sysClr val="window" lastClr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>
                    <a:defRPr/>
                  </a:pPr>
                  <a:r>
                    <a:rPr lang="en-US" sz="900" kern="0" dirty="0">
                      <a:solidFill>
                        <a:sysClr val="windowText" lastClr="000000"/>
                      </a:solidFill>
                    </a:rPr>
                    <a:t>     WT    </a:t>
                  </a:r>
                  <a:r>
                    <a:rPr lang="en-US" sz="900" i="1" kern="0" dirty="0">
                      <a:solidFill>
                        <a:sysClr val="windowText" lastClr="000000"/>
                      </a:solidFill>
                    </a:rPr>
                    <a:t>dcl1a-IR    </a:t>
                  </a:r>
                  <a:r>
                    <a:rPr lang="en-US" sz="900" kern="0" dirty="0">
                      <a:solidFill>
                        <a:sysClr val="windowText" lastClr="000000"/>
                      </a:solidFill>
                    </a:rPr>
                    <a:t>           WT  </a:t>
                  </a:r>
                  <a:r>
                    <a:rPr lang="en-US" sz="900" i="1" kern="0" dirty="0">
                      <a:solidFill>
                        <a:sysClr val="windowText" lastClr="000000"/>
                      </a:solidFill>
                    </a:rPr>
                    <a:t>dcl1a-IR</a:t>
                  </a:r>
                </a:p>
                <a:p>
                  <a:pPr>
                    <a:defRPr/>
                  </a:pPr>
                  <a:endParaRPr lang="en-US" sz="900" i="1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2" name="21 CuadroTexto"/>
                <p:cNvSpPr txBox="1"/>
                <p:nvPr/>
              </p:nvSpPr>
              <p:spPr>
                <a:xfrm>
                  <a:off x="4484269" y="5893092"/>
                  <a:ext cx="88894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000" kern="0" dirty="0">
                      <a:solidFill>
                        <a:sysClr val="windowText" lastClr="000000"/>
                      </a:solidFill>
                    </a:rPr>
                    <a:t>Mock</a:t>
                  </a:r>
                </a:p>
              </p:txBody>
            </p:sp>
            <p:cxnSp>
              <p:nvCxnSpPr>
                <p:cNvPr id="23" name="22 Conector recto"/>
                <p:cNvCxnSpPr/>
                <p:nvPr/>
              </p:nvCxnSpPr>
              <p:spPr>
                <a:xfrm>
                  <a:off x="4526712" y="5893093"/>
                  <a:ext cx="85181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24" name="23 Conector recto"/>
                <p:cNvCxnSpPr/>
                <p:nvPr/>
              </p:nvCxnSpPr>
              <p:spPr>
                <a:xfrm>
                  <a:off x="5509177" y="5893093"/>
                  <a:ext cx="85181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graphicFrame>
              <p:nvGraphicFramePr>
                <p:cNvPr id="25" name="32 Gráfico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095371843"/>
                    </p:ext>
                  </p:extLst>
                </p:nvPr>
              </p:nvGraphicFramePr>
              <p:xfrm>
                <a:off x="3824913" y="3156788"/>
                <a:ext cx="2749158" cy="130566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5"/>
                </a:graphicData>
              </a:graphic>
            </p:graphicFrame>
            <p:sp>
              <p:nvSpPr>
                <p:cNvPr id="26" name="25 CuadroTexto"/>
                <p:cNvSpPr txBox="1"/>
                <p:nvPr/>
              </p:nvSpPr>
              <p:spPr>
                <a:xfrm>
                  <a:off x="4316456" y="4236908"/>
                  <a:ext cx="2352904" cy="400110"/>
                </a:xfrm>
                <a:prstGeom prst="rect">
                  <a:avLst/>
                </a:prstGeom>
                <a:solidFill>
                  <a:sysClr val="window" lastClr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>
                    <a:defRPr/>
                  </a:pPr>
                  <a:r>
                    <a:rPr lang="en-US" sz="1000" kern="0" dirty="0">
                      <a:solidFill>
                        <a:sysClr val="windowText" lastClr="000000"/>
                      </a:solidFill>
                    </a:rPr>
                    <a:t>     WT         </a:t>
                  </a:r>
                  <a:r>
                    <a:rPr lang="en-US" sz="1000" i="1" kern="0" dirty="0">
                      <a:solidFill>
                        <a:sysClr val="windowText" lastClr="000000"/>
                      </a:solidFill>
                    </a:rPr>
                    <a:t>dcl1a-IR     </a:t>
                  </a:r>
                  <a:r>
                    <a:rPr lang="en-US" sz="1000" kern="0" dirty="0">
                      <a:solidFill>
                        <a:sysClr val="windowText" lastClr="000000"/>
                      </a:solidFill>
                    </a:rPr>
                    <a:t>WT        </a:t>
                  </a:r>
                  <a:r>
                    <a:rPr lang="en-US" sz="1000" i="1" kern="0" dirty="0">
                      <a:solidFill>
                        <a:sysClr val="windowText" lastClr="000000"/>
                      </a:solidFill>
                    </a:rPr>
                    <a:t>dcl1a-IR</a:t>
                  </a:r>
                </a:p>
                <a:p>
                  <a:pPr>
                    <a:defRPr/>
                  </a:pPr>
                  <a:endParaRPr lang="en-US" sz="1000" i="1" kern="0" dirty="0">
                    <a:solidFill>
                      <a:sysClr val="windowText" lastClr="000000"/>
                    </a:solidFill>
                  </a:endParaRPr>
                </a:p>
              </p:txBody>
            </p:sp>
            <p:cxnSp>
              <p:nvCxnSpPr>
                <p:cNvPr id="27" name="26 Conector recto"/>
                <p:cNvCxnSpPr/>
                <p:nvPr/>
              </p:nvCxnSpPr>
              <p:spPr>
                <a:xfrm>
                  <a:off x="4483326" y="4432333"/>
                  <a:ext cx="884915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28" name="27 Conector recto"/>
                <p:cNvCxnSpPr/>
                <p:nvPr/>
              </p:nvCxnSpPr>
              <p:spPr>
                <a:xfrm>
                  <a:off x="5432546" y="4432333"/>
                  <a:ext cx="884915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sp>
              <p:nvSpPr>
                <p:cNvPr id="29" name="28 CuadroTexto"/>
                <p:cNvSpPr txBox="1"/>
                <p:nvPr/>
              </p:nvSpPr>
              <p:spPr>
                <a:xfrm>
                  <a:off x="4462205" y="4442842"/>
                  <a:ext cx="92715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000" kern="0" dirty="0">
                      <a:solidFill>
                        <a:sysClr val="windowText" lastClr="000000"/>
                      </a:solidFill>
                    </a:rPr>
                    <a:t>Mock</a:t>
                  </a:r>
                </a:p>
              </p:txBody>
            </p:sp>
            <p:sp>
              <p:nvSpPr>
                <p:cNvPr id="30" name="29 CuadroTexto"/>
                <p:cNvSpPr txBox="1"/>
                <p:nvPr/>
              </p:nvSpPr>
              <p:spPr>
                <a:xfrm>
                  <a:off x="5432546" y="4442842"/>
                  <a:ext cx="99050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000" kern="0" dirty="0">
                      <a:solidFill>
                        <a:sysClr val="windowText" lastClr="000000"/>
                      </a:solidFill>
                    </a:rPr>
                    <a:t>MV</a:t>
                  </a:r>
                </a:p>
              </p:txBody>
            </p:sp>
            <p:sp>
              <p:nvSpPr>
                <p:cNvPr id="32" name="31 CuadroTexto"/>
                <p:cNvSpPr txBox="1"/>
                <p:nvPr/>
              </p:nvSpPr>
              <p:spPr>
                <a:xfrm>
                  <a:off x="4725188" y="3253010"/>
                  <a:ext cx="562687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defRPr/>
                  </a:pPr>
                  <a:r>
                    <a:rPr lang="es-ES_tradnl" sz="1050" kern="0" dirty="0">
                      <a:solidFill>
                        <a:sysClr val="windowText" lastClr="000000"/>
                      </a:solidFill>
                    </a:rPr>
                    <a:t>*</a:t>
                  </a:r>
                  <a:endParaRPr lang="es-ES" sz="1050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3" name="32 CuadroTexto"/>
                <p:cNvSpPr txBox="1"/>
                <p:nvPr/>
              </p:nvSpPr>
              <p:spPr>
                <a:xfrm>
                  <a:off x="5288884" y="3131840"/>
                  <a:ext cx="548683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defRPr/>
                  </a:pPr>
                  <a:r>
                    <a:rPr lang="es-ES_tradnl" sz="1050" kern="0" dirty="0">
                      <a:solidFill>
                        <a:sysClr val="windowText" lastClr="000000"/>
                      </a:solidFill>
                    </a:rPr>
                    <a:t>*</a:t>
                  </a:r>
                  <a:endParaRPr lang="es-ES" sz="1050" kern="0" dirty="0">
                    <a:solidFill>
                      <a:sysClr val="windowText" lastClr="000000"/>
                    </a:solidFill>
                  </a:endParaRPr>
                </a:p>
              </p:txBody>
            </p:sp>
            <p:cxnSp>
              <p:nvCxnSpPr>
                <p:cNvPr id="34" name="33 Conector recto"/>
                <p:cNvCxnSpPr/>
                <p:nvPr/>
              </p:nvCxnSpPr>
              <p:spPr>
                <a:xfrm>
                  <a:off x="4596577" y="3387848"/>
                  <a:ext cx="103292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34 Conector recto"/>
                <p:cNvCxnSpPr/>
                <p:nvPr/>
              </p:nvCxnSpPr>
              <p:spPr>
                <a:xfrm>
                  <a:off x="4596577" y="3387848"/>
                  <a:ext cx="0" cy="8350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35 Conector recto"/>
                <p:cNvCxnSpPr/>
                <p:nvPr/>
              </p:nvCxnSpPr>
              <p:spPr>
                <a:xfrm>
                  <a:off x="5629503" y="3387847"/>
                  <a:ext cx="0" cy="17068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36 Conector recto"/>
                <p:cNvCxnSpPr/>
                <p:nvPr/>
              </p:nvCxnSpPr>
              <p:spPr>
                <a:xfrm>
                  <a:off x="5106980" y="3280297"/>
                  <a:ext cx="9515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37 Conector recto"/>
                <p:cNvCxnSpPr/>
                <p:nvPr/>
              </p:nvCxnSpPr>
              <p:spPr>
                <a:xfrm>
                  <a:off x="5106980" y="3280297"/>
                  <a:ext cx="0" cy="4764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38 Conector recto"/>
                <p:cNvCxnSpPr/>
                <p:nvPr/>
              </p:nvCxnSpPr>
              <p:spPr>
                <a:xfrm>
                  <a:off x="6058480" y="3280297"/>
                  <a:ext cx="0" cy="9739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7" name="16 CuadroTexto"/>
            <p:cNvSpPr txBox="1"/>
            <p:nvPr/>
          </p:nvSpPr>
          <p:spPr>
            <a:xfrm>
              <a:off x="5517231" y="5914667"/>
              <a:ext cx="8640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00" kern="0" dirty="0">
                  <a:solidFill>
                    <a:sysClr val="windowText" lastClr="000000"/>
                  </a:solidFill>
                </a:rPr>
                <a:t>MV</a:t>
              </a:r>
            </a:p>
          </p:txBody>
        </p:sp>
      </p:grpSp>
      <p:sp>
        <p:nvSpPr>
          <p:cNvPr id="3" name="2 CuadroTexto"/>
          <p:cNvSpPr txBox="1"/>
          <p:nvPr/>
        </p:nvSpPr>
        <p:spPr>
          <a:xfrm>
            <a:off x="692697" y="222152"/>
            <a:ext cx="5792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A</a:t>
            </a:r>
          </a:p>
        </p:txBody>
      </p:sp>
      <p:sp>
        <p:nvSpPr>
          <p:cNvPr id="59" name="58 CuadroTexto"/>
          <p:cNvSpPr txBox="1"/>
          <p:nvPr/>
        </p:nvSpPr>
        <p:spPr>
          <a:xfrm>
            <a:off x="761480" y="3996185"/>
            <a:ext cx="5792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B</a:t>
            </a:r>
          </a:p>
        </p:txBody>
      </p:sp>
      <p:sp>
        <p:nvSpPr>
          <p:cNvPr id="60" name="59 CuadroTexto"/>
          <p:cNvSpPr txBox="1"/>
          <p:nvPr/>
        </p:nvSpPr>
        <p:spPr>
          <a:xfrm>
            <a:off x="684556" y="6156424"/>
            <a:ext cx="57384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S5.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 of methyl viologen on chlorophylls and carotenoids, and detection of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•-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dcl1a-IR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plants. (A) Leaves of 3-week-old knock-down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DCL11a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dcl1a-IR)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wild-type (Nipponbare) plants were treated with methyl viologen (MV) for 72 h. Right panels: quantification of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chorophyls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Chla+Chlb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carotenoids (Car) in mock-inoculated and MV-treated wild-type and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dcl1a-IR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plants. Data shown correspond to wild-type and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dcl1a-IR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plants (*, P ≤ 0.05 by ANOVA). (B) Detection of superoxide ion (O</a:t>
            </a:r>
            <a:r>
              <a:rPr lang="en-GB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•-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by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nitroblue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tetrazolium (NBT) staining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leaves of wild-type and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dcl1a-IR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plants. As a control, leaves were treated with H</a:t>
            </a:r>
            <a:r>
              <a:rPr lang="en-GB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6 h. Bars = 250 µm.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grpSp>
        <p:nvGrpSpPr>
          <p:cNvPr id="61" name="Grupo 60">
            <a:extLst>
              <a:ext uri="{FF2B5EF4-FFF2-40B4-BE49-F238E27FC236}">
                <a16:creationId xmlns:a16="http://schemas.microsoft.com/office/drawing/2014/main" id="{B8BE3994-A266-40D4-9533-DF558C6207EF}"/>
              </a:ext>
            </a:extLst>
          </p:cNvPr>
          <p:cNvGrpSpPr/>
          <p:nvPr/>
        </p:nvGrpSpPr>
        <p:grpSpPr>
          <a:xfrm>
            <a:off x="6221421" y="481467"/>
            <a:ext cx="630658" cy="341007"/>
            <a:chOff x="5274438" y="4197152"/>
            <a:chExt cx="746850" cy="400067"/>
          </a:xfrm>
        </p:grpSpPr>
        <p:grpSp>
          <p:nvGrpSpPr>
            <p:cNvPr id="62" name="Grupo 61">
              <a:extLst>
                <a:ext uri="{FF2B5EF4-FFF2-40B4-BE49-F238E27FC236}">
                  <a16:creationId xmlns:a16="http://schemas.microsoft.com/office/drawing/2014/main" id="{C5B219A5-4F6B-469F-80B6-1E971F1C174F}"/>
                </a:ext>
              </a:extLst>
            </p:cNvPr>
            <p:cNvGrpSpPr/>
            <p:nvPr/>
          </p:nvGrpSpPr>
          <p:grpSpPr>
            <a:xfrm>
              <a:off x="5274438" y="4197152"/>
              <a:ext cx="746849" cy="241243"/>
              <a:chOff x="5274438" y="4197152"/>
              <a:chExt cx="746849" cy="241243"/>
            </a:xfrm>
          </p:grpSpPr>
          <p:sp>
            <p:nvSpPr>
              <p:cNvPr id="66" name="Rectángulo 65">
                <a:extLst>
                  <a:ext uri="{FF2B5EF4-FFF2-40B4-BE49-F238E27FC236}">
                    <a16:creationId xmlns:a16="http://schemas.microsoft.com/office/drawing/2014/main" id="{74FCA446-1750-40EE-A97B-44A9B78D359A}"/>
                  </a:ext>
                </a:extLst>
              </p:cNvPr>
              <p:cNvSpPr/>
              <p:nvPr/>
            </p:nvSpPr>
            <p:spPr>
              <a:xfrm>
                <a:off x="5274438" y="4262759"/>
                <a:ext cx="72000" cy="72000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67" name="CuadroTexto 289">
                <a:extLst>
                  <a:ext uri="{FF2B5EF4-FFF2-40B4-BE49-F238E27FC236}">
                    <a16:creationId xmlns:a16="http://schemas.microsoft.com/office/drawing/2014/main" id="{5928830D-89D6-405C-A444-CD53979AC1FD}"/>
                  </a:ext>
                </a:extLst>
              </p:cNvPr>
              <p:cNvSpPr txBox="1"/>
              <p:nvPr/>
            </p:nvSpPr>
            <p:spPr>
              <a:xfrm>
                <a:off x="5301208" y="4197152"/>
                <a:ext cx="720079" cy="241243"/>
              </a:xfrm>
              <a:prstGeom prst="rect">
                <a:avLst/>
              </a:prstGeom>
              <a:noFill/>
            </p:spPr>
            <p:txBody>
              <a:bodyPr wrap="square" tIns="36000" rtlCol="0">
                <a:spAutoFit/>
              </a:bodyPr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800" dirty="0" err="1"/>
                  <a:t>Chl</a:t>
                </a:r>
                <a:r>
                  <a:rPr lang="es-ES" sz="800" dirty="0"/>
                  <a:t> a</a:t>
                </a:r>
              </a:p>
            </p:txBody>
          </p:sp>
        </p:grpSp>
        <p:grpSp>
          <p:nvGrpSpPr>
            <p:cNvPr id="63" name="Grupo 62">
              <a:extLst>
                <a:ext uri="{FF2B5EF4-FFF2-40B4-BE49-F238E27FC236}">
                  <a16:creationId xmlns:a16="http://schemas.microsoft.com/office/drawing/2014/main" id="{8652FAFF-24F7-47E7-A538-FBD9E610FD6E}"/>
                </a:ext>
              </a:extLst>
            </p:cNvPr>
            <p:cNvGrpSpPr/>
            <p:nvPr/>
          </p:nvGrpSpPr>
          <p:grpSpPr>
            <a:xfrm>
              <a:off x="5274439" y="4355976"/>
              <a:ext cx="746849" cy="241243"/>
              <a:chOff x="5274438" y="4197152"/>
              <a:chExt cx="746849" cy="241243"/>
            </a:xfrm>
          </p:grpSpPr>
          <p:sp>
            <p:nvSpPr>
              <p:cNvPr id="64" name="Rectángulo 63">
                <a:extLst>
                  <a:ext uri="{FF2B5EF4-FFF2-40B4-BE49-F238E27FC236}">
                    <a16:creationId xmlns:a16="http://schemas.microsoft.com/office/drawing/2014/main" id="{3546094A-5661-4D62-8679-579E7A0BE3CF}"/>
                  </a:ext>
                </a:extLst>
              </p:cNvPr>
              <p:cNvSpPr/>
              <p:nvPr/>
            </p:nvSpPr>
            <p:spPr>
              <a:xfrm>
                <a:off x="5274438" y="4262759"/>
                <a:ext cx="72000" cy="72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65" name="CuadroTexto 287">
                <a:extLst>
                  <a:ext uri="{FF2B5EF4-FFF2-40B4-BE49-F238E27FC236}">
                    <a16:creationId xmlns:a16="http://schemas.microsoft.com/office/drawing/2014/main" id="{111C8C7A-12A6-4441-81F4-5F6185A4C015}"/>
                  </a:ext>
                </a:extLst>
              </p:cNvPr>
              <p:cNvSpPr txBox="1"/>
              <p:nvPr/>
            </p:nvSpPr>
            <p:spPr>
              <a:xfrm>
                <a:off x="5301208" y="4197152"/>
                <a:ext cx="720079" cy="241243"/>
              </a:xfrm>
              <a:prstGeom prst="rect">
                <a:avLst/>
              </a:prstGeom>
              <a:noFill/>
            </p:spPr>
            <p:txBody>
              <a:bodyPr wrap="square" tIns="36000" rtlCol="0">
                <a:spAutoFit/>
              </a:bodyPr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800" dirty="0" err="1"/>
                  <a:t>Chl</a:t>
                </a:r>
                <a:r>
                  <a:rPr lang="es-ES" sz="800" dirty="0"/>
                  <a:t> b</a:t>
                </a:r>
              </a:p>
            </p:txBody>
          </p:sp>
        </p:grpSp>
      </p:grpSp>
      <p:cxnSp>
        <p:nvCxnSpPr>
          <p:cNvPr id="68" name="67 Conector recto"/>
          <p:cNvCxnSpPr/>
          <p:nvPr/>
        </p:nvCxnSpPr>
        <p:spPr>
          <a:xfrm>
            <a:off x="2237191" y="1668301"/>
            <a:ext cx="17369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upo 68">
            <a:extLst>
              <a:ext uri="{FF2B5EF4-FFF2-40B4-BE49-F238E27FC236}">
                <a16:creationId xmlns:a16="http://schemas.microsoft.com/office/drawing/2014/main" id="{22BD2762-1018-49A6-AE0D-A30BC8DE6477}"/>
              </a:ext>
            </a:extLst>
          </p:cNvPr>
          <p:cNvGrpSpPr/>
          <p:nvPr/>
        </p:nvGrpSpPr>
        <p:grpSpPr>
          <a:xfrm>
            <a:off x="6038708" y="2051965"/>
            <a:ext cx="630658" cy="340381"/>
            <a:chOff x="5274438" y="4197152"/>
            <a:chExt cx="746849" cy="399333"/>
          </a:xfrm>
        </p:grpSpPr>
        <p:grpSp>
          <p:nvGrpSpPr>
            <p:cNvPr id="70" name="Grupo 69">
              <a:extLst>
                <a:ext uri="{FF2B5EF4-FFF2-40B4-BE49-F238E27FC236}">
                  <a16:creationId xmlns:a16="http://schemas.microsoft.com/office/drawing/2014/main" id="{DD10B923-C72A-4DD7-9D75-A6B156C4B9FC}"/>
                </a:ext>
              </a:extLst>
            </p:cNvPr>
            <p:cNvGrpSpPr/>
            <p:nvPr/>
          </p:nvGrpSpPr>
          <p:grpSpPr>
            <a:xfrm>
              <a:off x="5274438" y="4197152"/>
              <a:ext cx="746849" cy="241243"/>
              <a:chOff x="5274438" y="4197152"/>
              <a:chExt cx="746849" cy="241243"/>
            </a:xfrm>
          </p:grpSpPr>
          <p:sp>
            <p:nvSpPr>
              <p:cNvPr id="74" name="Rectángulo 73">
                <a:extLst>
                  <a:ext uri="{FF2B5EF4-FFF2-40B4-BE49-F238E27FC236}">
                    <a16:creationId xmlns:a16="http://schemas.microsoft.com/office/drawing/2014/main" id="{3DC0D5DC-5040-4C67-A8FB-7A27BC5F0D42}"/>
                  </a:ext>
                </a:extLst>
              </p:cNvPr>
              <p:cNvSpPr/>
              <p:nvPr/>
            </p:nvSpPr>
            <p:spPr>
              <a:xfrm>
                <a:off x="5274438" y="4262759"/>
                <a:ext cx="72000" cy="72000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75" name="CuadroTexto 289">
                <a:extLst>
                  <a:ext uri="{FF2B5EF4-FFF2-40B4-BE49-F238E27FC236}">
                    <a16:creationId xmlns:a16="http://schemas.microsoft.com/office/drawing/2014/main" id="{8008A270-A527-4206-A00B-69030A5B6452}"/>
                  </a:ext>
                </a:extLst>
              </p:cNvPr>
              <p:cNvSpPr txBox="1"/>
              <p:nvPr/>
            </p:nvSpPr>
            <p:spPr>
              <a:xfrm>
                <a:off x="5301208" y="4197152"/>
                <a:ext cx="720079" cy="241243"/>
              </a:xfrm>
              <a:prstGeom prst="rect">
                <a:avLst/>
              </a:prstGeom>
              <a:noFill/>
            </p:spPr>
            <p:txBody>
              <a:bodyPr wrap="square" tIns="36000" rtlCol="0">
                <a:spAutoFit/>
              </a:bodyPr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800" dirty="0"/>
                  <a:t>WT</a:t>
                </a:r>
              </a:p>
            </p:txBody>
          </p:sp>
        </p:grpSp>
        <p:grpSp>
          <p:nvGrpSpPr>
            <p:cNvPr id="71" name="Grupo 70">
              <a:extLst>
                <a:ext uri="{FF2B5EF4-FFF2-40B4-BE49-F238E27FC236}">
                  <a16:creationId xmlns:a16="http://schemas.microsoft.com/office/drawing/2014/main" id="{3EAB419B-4984-4AFC-B5CF-8C017862E56F}"/>
                </a:ext>
              </a:extLst>
            </p:cNvPr>
            <p:cNvGrpSpPr/>
            <p:nvPr/>
          </p:nvGrpSpPr>
          <p:grpSpPr>
            <a:xfrm>
              <a:off x="5274439" y="4355242"/>
              <a:ext cx="746842" cy="241243"/>
              <a:chOff x="5274438" y="4196418"/>
              <a:chExt cx="746842" cy="241243"/>
            </a:xfrm>
          </p:grpSpPr>
          <p:sp>
            <p:nvSpPr>
              <p:cNvPr id="72" name="Rectángulo 71">
                <a:extLst>
                  <a:ext uri="{FF2B5EF4-FFF2-40B4-BE49-F238E27FC236}">
                    <a16:creationId xmlns:a16="http://schemas.microsoft.com/office/drawing/2014/main" id="{B857BC0D-2995-4DB3-96D1-BD80963E7458}"/>
                  </a:ext>
                </a:extLst>
              </p:cNvPr>
              <p:cNvSpPr/>
              <p:nvPr/>
            </p:nvSpPr>
            <p:spPr>
              <a:xfrm>
                <a:off x="5274438" y="4262759"/>
                <a:ext cx="72000" cy="72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 dirty="0"/>
              </a:p>
            </p:txBody>
          </p:sp>
          <p:sp>
            <p:nvSpPr>
              <p:cNvPr id="73" name="CuadroTexto 287">
                <a:extLst>
                  <a:ext uri="{FF2B5EF4-FFF2-40B4-BE49-F238E27FC236}">
                    <a16:creationId xmlns:a16="http://schemas.microsoft.com/office/drawing/2014/main" id="{19B5EA8E-3CD2-4CB1-97EB-8F65965B767E}"/>
                  </a:ext>
                </a:extLst>
              </p:cNvPr>
              <p:cNvSpPr txBox="1"/>
              <p:nvPr/>
            </p:nvSpPr>
            <p:spPr>
              <a:xfrm>
                <a:off x="5301202" y="4196418"/>
                <a:ext cx="720078" cy="241243"/>
              </a:xfrm>
              <a:prstGeom prst="rect">
                <a:avLst/>
              </a:prstGeom>
              <a:noFill/>
            </p:spPr>
            <p:txBody>
              <a:bodyPr wrap="square" tIns="36000" rtlCol="0">
                <a:spAutoFit/>
              </a:bodyPr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800" i="1" dirty="0"/>
                  <a:t>dcl1a-IR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040121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186</Words>
  <Application>Microsoft Office PowerPoint</Application>
  <PresentationFormat>Personalizado</PresentationFormat>
  <Paragraphs>26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Tema de Office</vt:lpstr>
      <vt:lpstr>Presentación de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Blanca San Segundo de los Mozos</dc:creator>
  <cp:lastModifiedBy>Raquel Salvador Guirao</cp:lastModifiedBy>
  <cp:revision>31</cp:revision>
  <cp:lastPrinted>2017-06-18T19:09:05Z</cp:lastPrinted>
  <dcterms:created xsi:type="dcterms:W3CDTF">2017-05-30T14:48:50Z</dcterms:created>
  <dcterms:modified xsi:type="dcterms:W3CDTF">2018-05-28T08:51:49Z</dcterms:modified>
</cp:coreProperties>
</file>