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8" r:id="rId4"/>
    <p:sldId id="271" r:id="rId5"/>
    <p:sldId id="272" r:id="rId6"/>
    <p:sldId id="267" r:id="rId7"/>
    <p:sldId id="27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70"/>
  </p:normalViewPr>
  <p:slideViewPr>
    <p:cSldViewPr snapToGrid="0" snapToObjects="1">
      <p:cViewPr>
        <p:scale>
          <a:sx n="65" d="100"/>
          <a:sy n="65" d="100"/>
        </p:scale>
        <p:origin x="1192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circle"/>
              <c:size val="10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97A1-1348-A0D7-8F0F5A50E28C}"/>
              </c:ext>
            </c:extLst>
          </c:dPt>
          <c:dPt>
            <c:idx val="1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97A1-1348-A0D7-8F0F5A50E28C}"/>
              </c:ext>
            </c:extLst>
          </c:dPt>
          <c:dPt>
            <c:idx val="2"/>
            <c:marker>
              <c:symbol val="circle"/>
              <c:size val="10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97A1-1348-A0D7-8F0F5A50E28C}"/>
              </c:ext>
            </c:extLst>
          </c:dPt>
          <c:dPt>
            <c:idx val="3"/>
            <c:marker>
              <c:symbol val="triangle"/>
              <c:size val="11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97A1-1348-A0D7-8F0F5A50E28C}"/>
              </c:ext>
            </c:extLst>
          </c:dPt>
          <c:dPt>
            <c:idx val="4"/>
            <c:marker>
              <c:symbol val="triangle"/>
              <c:size val="11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97A1-1348-A0D7-8F0F5A50E28C}"/>
              </c:ext>
            </c:extLst>
          </c:dPt>
          <c:dPt>
            <c:idx val="5"/>
            <c:marker>
              <c:symbol val="triangle"/>
              <c:size val="11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herit_data'!$J$2:$O$2</c:f>
              <c:numCache>
                <c:formatCode>0.000</c:formatCode>
                <c:ptCount val="6"/>
                <c:pt idx="0">
                  <c:v>6.9000000000000006E-2</c:v>
                </c:pt>
                <c:pt idx="1">
                  <c:v>0</c:v>
                </c:pt>
                <c:pt idx="2">
                  <c:v>0.107</c:v>
                </c:pt>
                <c:pt idx="3" formatCode="0.00">
                  <c:v>9.5699999999999993E-2</c:v>
                </c:pt>
                <c:pt idx="4" formatCode="0.00">
                  <c:v>0.2306</c:v>
                </c:pt>
                <c:pt idx="5" formatCode="0.00">
                  <c:v>0.20100000000000001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7A1-1348-A0D7-8F0F5A50E28C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97A1-1348-A0D7-8F0F5A50E28C}"/>
              </c:ext>
            </c:extLst>
          </c:dPt>
          <c:dPt>
            <c:idx val="1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97A1-1348-A0D7-8F0F5A50E28C}"/>
              </c:ext>
            </c:extLst>
          </c:dPt>
          <c:dPt>
            <c:idx val="2"/>
            <c:marker>
              <c:symbol val="circle"/>
              <c:size val="10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97A1-1348-A0D7-8F0F5A50E28C}"/>
              </c:ext>
            </c:extLst>
          </c:dPt>
          <c:dPt>
            <c:idx val="3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herit_data'!$J$3:$O$3</c:f>
              <c:numCache>
                <c:formatCode>0.000</c:formatCode>
                <c:ptCount val="6"/>
                <c:pt idx="0">
                  <c:v>0.1</c:v>
                </c:pt>
                <c:pt idx="1">
                  <c:v>1.6E-2</c:v>
                </c:pt>
                <c:pt idx="2">
                  <c:v>0.37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7A1-1348-A0D7-8F0F5A50E28C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triangle"/>
              <c:size val="11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97A1-1348-A0D7-8F0F5A50E28C}"/>
              </c:ext>
            </c:extLst>
          </c:dPt>
          <c:dPt>
            <c:idx val="1"/>
            <c:marker>
              <c:symbol val="diamond"/>
              <c:size val="12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97A1-1348-A0D7-8F0F5A50E28C}"/>
              </c:ext>
            </c:extLst>
          </c:dPt>
          <c:dPt>
            <c:idx val="2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herit_data'!$J$4:$O$4</c:f>
              <c:numCache>
                <c:formatCode>0.000</c:formatCode>
                <c:ptCount val="6"/>
                <c:pt idx="0">
                  <c:v>0.13</c:v>
                </c:pt>
                <c:pt idx="1">
                  <c:v>0.04</c:v>
                </c:pt>
                <c:pt idx="2">
                  <c:v>0.47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97A1-1348-A0D7-8F0F5A50E28C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97A1-1348-A0D7-8F0F5A50E28C}"/>
              </c:ext>
            </c:extLst>
          </c:dPt>
          <c:dPt>
            <c:idx val="1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97A1-1348-A0D7-8F0F5A50E28C}"/>
              </c:ext>
            </c:extLst>
          </c:dPt>
          <c:dPt>
            <c:idx val="2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herit_data'!$J$5:$O$5</c:f>
              <c:numCache>
                <c:formatCode>0.000</c:formatCode>
                <c:ptCount val="6"/>
                <c:pt idx="0">
                  <c:v>0.24</c:v>
                </c:pt>
                <c:pt idx="1">
                  <c:v>7.4999999999999997E-2</c:v>
                </c:pt>
                <c:pt idx="2">
                  <c:v>0.62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97A1-1348-A0D7-8F0F5A50E28C}"/>
            </c:ext>
          </c:extLst>
        </c:ser>
        <c:ser>
          <c:idx val="4"/>
          <c:order val="4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triangle"/>
              <c:size val="11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97A1-1348-A0D7-8F0F5A50E28C}"/>
              </c:ext>
            </c:extLst>
          </c:dPt>
          <c:dPt>
            <c:idx val="1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herit_data'!$J$6:$O$6</c:f>
              <c:numCache>
                <c:formatCode>0.000</c:formatCode>
                <c:ptCount val="6"/>
                <c:pt idx="0">
                  <c:v>0.26</c:v>
                </c:pt>
                <c:pt idx="1">
                  <c:v>0.62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97A1-1348-A0D7-8F0F5A50E28C}"/>
            </c:ext>
          </c:extLst>
        </c:ser>
        <c:ser>
          <c:idx val="5"/>
          <c:order val="5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triangle"/>
              <c:size val="11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herit_data'!$J$7:$O$7</c:f>
              <c:numCache>
                <c:formatCode>General</c:formatCode>
                <c:ptCount val="6"/>
                <c:pt idx="0" formatCode="0.000">
                  <c:v>0.27310000000000001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8-97A1-1348-A0D7-8F0F5A50E28C}"/>
            </c:ext>
          </c:extLst>
        </c:ser>
        <c:ser>
          <c:idx val="6"/>
          <c:order val="6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herit_data'!$J$8:$O$8</c:f>
              <c:numCache>
                <c:formatCode>General</c:formatCode>
                <c:ptCount val="6"/>
                <c:pt idx="0" formatCode="0.000">
                  <c:v>0.38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97A1-1348-A0D7-8F0F5A50E28C}"/>
            </c:ext>
          </c:extLst>
        </c:ser>
        <c:ser>
          <c:idx val="7"/>
          <c:order val="7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A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herit_data'!$J$9:$O$9</c:f>
              <c:numCache>
                <c:formatCode>General</c:formatCode>
                <c:ptCount val="6"/>
                <c:pt idx="0" formatCode="0.000">
                  <c:v>0.48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97A1-1348-A0D7-8F0F5A50E28C}"/>
            </c:ext>
          </c:extLst>
        </c:ser>
        <c:ser>
          <c:idx val="8"/>
          <c:order val="8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herit_data'!$J$10:$O$10</c:f>
              <c:numCache>
                <c:formatCode>General</c:formatCode>
                <c:ptCount val="6"/>
                <c:pt idx="0" formatCode="0.000">
                  <c:v>0.53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D-97A1-1348-A0D7-8F0F5A50E28C}"/>
            </c:ext>
          </c:extLst>
        </c:ser>
        <c:ser>
          <c:idx val="9"/>
          <c:order val="9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marker>
          <c:dPt>
            <c:idx val="0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97A1-1348-A0D7-8F0F5A50E28C}"/>
              </c:ext>
            </c:extLst>
          </c:dPt>
          <c:cat>
            <c:strRef>
              <c:f>'fig herit_data'!$J$1:$O$1</c:f>
              <c:strCache>
                <c:ptCount val="6"/>
                <c:pt idx="0">
                  <c:v>NPR</c:v>
                </c:pt>
                <c:pt idx="1">
                  <c:v>Sugar concentration</c:v>
                </c:pt>
                <c:pt idx="2">
                  <c:v>Total sugar</c:v>
                </c:pt>
                <c:pt idx="3">
                  <c:v>Sucrose</c:v>
                </c:pt>
                <c:pt idx="4">
                  <c:v>Fructose</c:v>
                </c:pt>
                <c:pt idx="5">
                  <c:v>Glucose</c:v>
                </c:pt>
              </c:strCache>
            </c:strRef>
          </c:cat>
          <c:val>
            <c:numRef>
              <c:f>'fig herit_data'!$J$11:$O$11</c:f>
              <c:numCache>
                <c:formatCode>General</c:formatCode>
                <c:ptCount val="6"/>
                <c:pt idx="0" formatCode="0.000">
                  <c:v>0.64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F-97A1-1348-A0D7-8F0F5A50E2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7174320"/>
        <c:axId val="557174880"/>
      </c:lineChart>
      <c:catAx>
        <c:axId val="557174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sv-SE" sz="2400" b="0" cap="none" baseline="0">
                    <a:latin typeface="Arial" panose="020B0604020202020204" pitchFamily="34" charset="0"/>
                    <a:cs typeface="Arial" panose="020B0604020202020204" pitchFamily="34" charset="0"/>
                  </a:rPr>
                  <a:t>Nectar trait</a:t>
                </a:r>
              </a:p>
            </c:rich>
          </c:tx>
          <c:layout>
            <c:manualLayout>
              <c:xMode val="edge"/>
              <c:yMode val="edge"/>
              <c:x val="0.45381078340047548"/>
              <c:y val="0.927781584551372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cap="none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7174880"/>
        <c:crosses val="autoZero"/>
        <c:auto val="1"/>
        <c:lblAlgn val="ctr"/>
        <c:lblOffset val="100"/>
        <c:noMultiLvlLbl val="0"/>
      </c:catAx>
      <c:valAx>
        <c:axId val="557174880"/>
        <c:scaling>
          <c:orientation val="minMax"/>
          <c:max val="0.65000000000000013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400" b="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Heritability</a:t>
                </a:r>
              </a:p>
            </c:rich>
          </c:tx>
          <c:layout>
            <c:manualLayout>
              <c:xMode val="edge"/>
              <c:yMode val="edge"/>
              <c:x val="1.6413374056594477E-2"/>
              <c:y val="0.306207742245890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cap="none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57174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tx1"/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B40E-B14A-A2E8-F97DC526474F}"/>
              </c:ext>
            </c:extLst>
          </c:dPt>
          <c:dPt>
            <c:idx val="1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B40E-B14A-A2E8-F97DC526474F}"/>
              </c:ext>
            </c:extLst>
          </c:dPt>
          <c:dPt>
            <c:idx val="2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B40E-B14A-A2E8-F97DC526474F}"/>
              </c:ext>
            </c:extLst>
          </c:dPt>
          <c:cat>
            <c:strRef>
              <c:f>'fig sel_data'!$J$2:$N$2</c:f>
              <c:strCache>
                <c:ptCount val="5"/>
                <c:pt idx="0">
                  <c:v>NPR</c:v>
                </c:pt>
                <c:pt idx="1">
                  <c:v>Total sugar</c:v>
                </c:pt>
                <c:pt idx="2">
                  <c:v>Sucrose</c:v>
                </c:pt>
                <c:pt idx="3">
                  <c:v>Amino acids</c:v>
                </c:pt>
                <c:pt idx="4">
                  <c:v>Nectar gradient</c:v>
                </c:pt>
              </c:strCache>
            </c:strRef>
          </c:cat>
          <c:val>
            <c:numRef>
              <c:f>'fig sel_data'!$J$3:$N$3</c:f>
              <c:numCache>
                <c:formatCode>General</c:formatCode>
                <c:ptCount val="5"/>
                <c:pt idx="0">
                  <c:v>0.02</c:v>
                </c:pt>
                <c:pt idx="1">
                  <c:v>0.06</c:v>
                </c:pt>
                <c:pt idx="2">
                  <c:v>-0.06</c:v>
                </c:pt>
                <c:pt idx="3">
                  <c:v>-0.01</c:v>
                </c:pt>
                <c:pt idx="4">
                  <c:v>-0.13800000000000001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40E-B14A-A2E8-F97DC526474F}"/>
            </c:ext>
          </c:extLst>
        </c:ser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1"/>
            <c:marker>
              <c:symbol val="diamond"/>
              <c:size val="12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B40E-B14A-A2E8-F97DC526474F}"/>
              </c:ext>
            </c:extLst>
          </c:dPt>
          <c:dPt>
            <c:idx val="3"/>
            <c:marker>
              <c:symbol val="circle"/>
              <c:size val="10"/>
              <c:spPr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B40E-B14A-A2E8-F97DC526474F}"/>
              </c:ext>
            </c:extLst>
          </c:dPt>
          <c:cat>
            <c:strRef>
              <c:f>'fig sel_data'!$J$2:$N$2</c:f>
              <c:strCache>
                <c:ptCount val="5"/>
                <c:pt idx="0">
                  <c:v>NPR</c:v>
                </c:pt>
                <c:pt idx="1">
                  <c:v>Total sugar</c:v>
                </c:pt>
                <c:pt idx="2">
                  <c:v>Sucrose</c:v>
                </c:pt>
                <c:pt idx="3">
                  <c:v>Amino acids</c:v>
                </c:pt>
                <c:pt idx="4">
                  <c:v>Nectar gradient</c:v>
                </c:pt>
              </c:strCache>
            </c:strRef>
          </c:cat>
          <c:val>
            <c:numRef>
              <c:f>'fig sel_data'!$J$4:$N$4</c:f>
              <c:numCache>
                <c:formatCode>0.00</c:formatCode>
                <c:ptCount val="5"/>
                <c:pt idx="0" formatCode="General">
                  <c:v>-0.02</c:v>
                </c:pt>
                <c:pt idx="1">
                  <c:v>0.378</c:v>
                </c:pt>
                <c:pt idx="3" formatCode="General">
                  <c:v>0.22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40E-B14A-A2E8-F97DC526474F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1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cat>
            <c:strRef>
              <c:f>'fig sel_data'!$J$2:$N$2</c:f>
              <c:strCache>
                <c:ptCount val="5"/>
                <c:pt idx="0">
                  <c:v>NPR</c:v>
                </c:pt>
                <c:pt idx="1">
                  <c:v>Total sugar</c:v>
                </c:pt>
                <c:pt idx="2">
                  <c:v>Sucrose</c:v>
                </c:pt>
                <c:pt idx="3">
                  <c:v>Amino acids</c:v>
                </c:pt>
                <c:pt idx="4">
                  <c:v>Nectar gradient</c:v>
                </c:pt>
              </c:strCache>
            </c:strRef>
          </c:cat>
          <c:val>
            <c:numRef>
              <c:f>'fig sel_data'!$J$5:$N$5</c:f>
              <c:numCache>
                <c:formatCode>General</c:formatCode>
                <c:ptCount val="5"/>
                <c:pt idx="0">
                  <c:v>7.5999999999999998E-2</c:v>
                </c:pt>
                <c:pt idx="3">
                  <c:v>-0.01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40E-B14A-A2E8-F97DC526474F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round/>
              </a:ln>
              <a:effectLst/>
            </c:spPr>
          </c:marker>
          <c:dPt>
            <c:idx val="0"/>
            <c:marker>
              <c:symbol val="circle"/>
              <c:size val="10"/>
              <c:spPr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B40E-B14A-A2E8-F97DC526474F}"/>
              </c:ext>
            </c:extLst>
          </c:dPt>
          <c:cat>
            <c:strRef>
              <c:f>'fig sel_data'!$J$2:$N$2</c:f>
              <c:strCache>
                <c:ptCount val="5"/>
                <c:pt idx="0">
                  <c:v>NPR</c:v>
                </c:pt>
                <c:pt idx="1">
                  <c:v>Total sugar</c:v>
                </c:pt>
                <c:pt idx="2">
                  <c:v>Sucrose</c:v>
                </c:pt>
                <c:pt idx="3">
                  <c:v>Amino acids</c:v>
                </c:pt>
                <c:pt idx="4">
                  <c:v>Nectar gradient</c:v>
                </c:pt>
              </c:strCache>
            </c:strRef>
          </c:cat>
          <c:val>
            <c:numRef>
              <c:f>'fig sel_data'!$J$6:$N$6</c:f>
              <c:numCache>
                <c:formatCode>General</c:formatCode>
                <c:ptCount val="5"/>
                <c:pt idx="0">
                  <c:v>0.06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40E-B14A-A2E8-F97DC52647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8210192"/>
        <c:axId val="558206832"/>
      </c:lineChart>
      <c:catAx>
        <c:axId val="5582101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sv-SE" sz="2400" b="0" cap="none" baseline="0">
                    <a:latin typeface="Arial" panose="020B0604020202020204" pitchFamily="34" charset="0"/>
                    <a:cs typeface="Arial" panose="020B0604020202020204" pitchFamily="34" charset="0"/>
                  </a:rPr>
                  <a:t>Nectar trait</a:t>
                </a:r>
              </a:p>
            </c:rich>
          </c:tx>
          <c:layout>
            <c:manualLayout>
              <c:xMode val="edge"/>
              <c:yMode val="edge"/>
              <c:x val="0.43875399179749658"/>
              <c:y val="0.918460570432272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cap="none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206832"/>
        <c:crosses val="autoZero"/>
        <c:auto val="1"/>
        <c:lblAlgn val="ctr"/>
        <c:lblOffset val="100"/>
        <c:noMultiLvlLbl val="0"/>
      </c:catAx>
      <c:valAx>
        <c:axId val="558206832"/>
        <c:scaling>
          <c:orientation val="minMax"/>
          <c:max val="0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400" b="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Selection gradient (</a:t>
                </a:r>
                <a:r>
                  <a:rPr lang="el-GR" sz="2400" b="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nb-NO" sz="2400" b="0" cap="none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l-GR" sz="2400" b="0" cap="none" baseline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992368939453394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cap="none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58210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8B6EB-7FA9-9F4D-B3F0-13FCFA447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40CC8C-ED44-7D43-A6DA-14C0BB0FC0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5B121-60DD-0F49-B3A9-36332F33F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74142-E3D5-FB44-BFEF-9325D0C81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FE6C6-1565-1F46-B31E-B97E6C47B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84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D023E-607B-7640-872E-78DC7D46A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D10D5-B47D-1843-9373-EDE5DA25A0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1CA91-4F24-C143-BB1E-29086B38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4424B-6228-0D4D-A49E-A9424C488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FF2E6-8CFC-A44A-B4C7-BE223CFA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3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E7537A-8C27-124C-9787-8A34F2EA49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30C54B-286D-2E46-9F90-25BA42807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B2B6-C572-BA49-B03A-9610CDAE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AA53F-4193-3C4F-A827-A0C7FDDF3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76CFF-7ED5-1E47-BDD5-14724E23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8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6FA7D-A8DE-4A4C-BA4E-1B39A608C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858E2-CAB7-9E49-93FD-0E4948D68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982CB-79BC-754D-AD13-BF55EB8FA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A80A7-E1B7-BB49-AE93-B5B248EB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29F4F-F367-9F45-9DA8-7C1AD4C81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80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3FA08-584A-684E-8553-72B67E0BD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67B7B-94A3-E243-B0F4-656CB0356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09229-EA43-444F-8DD4-C19B2D18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E3A8D-1D19-5F47-BE05-A71B5FE31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16731-91BA-D345-B4A8-072C49640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6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11F78-1571-C14A-9EC7-7409B99BA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F0502-BEB5-1540-BD69-2A37BD411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D6CD8F-2F8D-D24D-AE30-72B3FD9DF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B13DC-C017-5449-B82C-22C50BFBC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2538F-CD20-8B46-A494-400BA7CFC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CB7819-9BBB-9A42-AD7D-04A386637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35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2BF38-4436-8C40-881A-2BF3ECE7F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9F4B92-F37F-4741-96F7-FE37B9FFE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14D48-37EC-0C41-B718-FBA9F3300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511C13-CE33-1041-9D9F-5B17BFFF62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1CFA14-5C78-EC47-9696-FDF0D56931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E76DB9-6428-4A49-8D2C-8377D9A03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925277-4A07-644C-A615-46DA8B767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07FBD5-9970-9D49-BB8E-53EF0989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382BD-3C19-D94D-8B6C-7D3DE8D9F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BD1E4F-2D0E-9A4E-B96F-1D28063F7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EAA313-D8F5-D044-9532-4DC2F444C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5C5F8-9D48-7B4A-83F7-78E2DC753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7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4B3D77-0B80-2B4F-AAC5-6F6C4C64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04FFC7-D5B0-FB40-A5F3-9FBE01ED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B59D05-EC1A-7F4D-9BA3-65590613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6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8C765-985C-F24C-8B22-7581A77AF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BE053-CAB7-4D43-80D3-AA047E7F9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7FA3-1063-624A-85F7-27CF07F62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DD1B6D-F998-F94D-8362-731A0533A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4702A6-5467-1C40-B19F-EC99AB236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D9A5B-5E31-7449-BBF1-464AAE004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04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8A7AA-6097-094C-8C1D-B3E9BF2C7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007E1F-DDED-0947-91BA-70875F985A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6CC91-0103-324A-92CD-6A5464D52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BCEFA-54D5-F741-AE77-9BAD5F9C6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E7048-EB66-DF44-8E31-37BB75765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5BD27B-694A-324A-A11B-1961371E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06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8CD6EA-C6E1-C148-8E1B-BA179CDD4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45DF9-1349-A748-B638-61F0E44EF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D1977-256C-D247-974A-5449A300E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C7140-E865-C947-8768-604CD25B3E57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149BC-A9D1-DA44-A96F-7D1B93005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576D7-D080-1043-93A5-A5EBA5C9C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52BA4-D138-F04F-8498-73F420039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9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C33477-A391-AE40-BE72-D7B9EACE1CE9}"/>
              </a:ext>
            </a:extLst>
          </p:cNvPr>
          <p:cNvSpPr txBox="1"/>
          <p:nvPr/>
        </p:nvSpPr>
        <p:spPr>
          <a:xfrm>
            <a:off x="4471988" y="2128838"/>
            <a:ext cx="202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files for figures</a:t>
            </a:r>
          </a:p>
        </p:txBody>
      </p:sp>
    </p:spTree>
    <p:extLst>
      <p:ext uri="{BB962C8B-B14F-4D97-AF65-F5344CB8AC3E}">
        <p14:creationId xmlns:p14="http://schemas.microsoft.com/office/powerpoint/2010/main" val="3946266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D8E349-6F14-FA48-80AF-8D6027B0A7D5}"/>
              </a:ext>
            </a:extLst>
          </p:cNvPr>
          <p:cNvGrpSpPr/>
          <p:nvPr/>
        </p:nvGrpSpPr>
        <p:grpSpPr>
          <a:xfrm>
            <a:off x="41843" y="58660"/>
            <a:ext cx="12071503" cy="6684988"/>
            <a:chOff x="41843" y="58660"/>
            <a:chExt cx="12071503" cy="668498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550293-679B-6544-A013-CCDBB9ED106E}"/>
                </a:ext>
              </a:extLst>
            </p:cNvPr>
            <p:cNvSpPr txBox="1"/>
            <p:nvPr/>
          </p:nvSpPr>
          <p:spPr>
            <a:xfrm>
              <a:off x="2801815" y="4771296"/>
              <a:ext cx="2791149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Fisher’s z Transformed Correlation Coefficient</a:t>
              </a:r>
            </a:p>
          </p:txBody>
        </p:sp>
        <p:pic>
          <p:nvPicPr>
            <p:cNvPr id="5" name="Picture 4" descr="1920x1920 Microscope Silhouette Clipart Free Stock Photo">
              <a:extLst>
                <a:ext uri="{FF2B5EF4-FFF2-40B4-BE49-F238E27FC236}">
                  <a16:creationId xmlns:a16="http://schemas.microsoft.com/office/drawing/2014/main" id="{6D8A06D7-8A86-FC4E-909F-1340FBA42A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88540" y="1601561"/>
              <a:ext cx="424806" cy="4248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ardrop 5">
              <a:extLst>
                <a:ext uri="{FF2B5EF4-FFF2-40B4-BE49-F238E27FC236}">
                  <a16:creationId xmlns:a16="http://schemas.microsoft.com/office/drawing/2014/main" id="{1AD1A0CB-E9D4-9740-B174-23A053375801}"/>
                </a:ext>
              </a:extLst>
            </p:cNvPr>
            <p:cNvSpPr/>
            <p:nvPr/>
          </p:nvSpPr>
          <p:spPr>
            <a:xfrm rot="18926935">
              <a:off x="5016000" y="1014416"/>
              <a:ext cx="2160000" cy="21600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B517E66-82CE-A14E-910E-30AFE4E31720}"/>
                </a:ext>
              </a:extLst>
            </p:cNvPr>
            <p:cNvSpPr txBox="1"/>
            <p:nvPr/>
          </p:nvSpPr>
          <p:spPr>
            <a:xfrm>
              <a:off x="5647801" y="881673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sugars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F78BC2-5355-D34D-94B9-0620CEFF42D2}"/>
                </a:ext>
              </a:extLst>
            </p:cNvPr>
            <p:cNvSpPr txBox="1"/>
            <p:nvPr/>
          </p:nvSpPr>
          <p:spPr>
            <a:xfrm>
              <a:off x="5367275" y="1251676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amino acids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2FC991C-7548-7442-831A-6A6A65C339E0}"/>
                </a:ext>
              </a:extLst>
            </p:cNvPr>
            <p:cNvSpPr txBox="1"/>
            <p:nvPr/>
          </p:nvSpPr>
          <p:spPr>
            <a:xfrm>
              <a:off x="5323192" y="1620802"/>
              <a:ext cx="1545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secondary</a:t>
              </a:r>
            </a:p>
            <a:p>
              <a:pPr algn="ctr"/>
              <a:r>
                <a:rPr lang="en-US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metabolites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CD3C36F-80D5-E74B-BE54-E4907948A832}"/>
                </a:ext>
              </a:extLst>
            </p:cNvPr>
            <p:cNvSpPr txBox="1"/>
            <p:nvPr/>
          </p:nvSpPr>
          <p:spPr>
            <a:xfrm>
              <a:off x="4292837" y="58660"/>
              <a:ext cx="37321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spc="-150" dirty="0">
                  <a:latin typeface="Arial" panose="020B0604020202020204" pitchFamily="34" charset="0"/>
                  <a:cs typeface="Arial" panose="020B0604020202020204" pitchFamily="34" charset="0"/>
                </a:rPr>
                <a:t>Nectar</a:t>
              </a:r>
              <a:r>
                <a:rPr lang="en-US" b="1" spc="-15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3200" b="1" spc="-150" dirty="0">
                  <a:latin typeface="Arial" panose="020B0604020202020204" pitchFamily="34" charset="0"/>
                  <a:cs typeface="Arial" panose="020B0604020202020204" pitchFamily="34" charset="0"/>
                </a:rPr>
                <a:t>Composition</a:t>
              </a:r>
              <a:r>
                <a:rPr lang="en-US" b="1" spc="-15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0A4189D-7AFF-2C49-B6A4-E27DCEB495FD}"/>
                </a:ext>
              </a:extLst>
            </p:cNvPr>
            <p:cNvSpPr/>
            <p:nvPr/>
          </p:nvSpPr>
          <p:spPr>
            <a:xfrm>
              <a:off x="101923" y="3129804"/>
              <a:ext cx="5626071" cy="3051409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D4A4589-6BAB-B840-81EA-06F172367B8A}"/>
                </a:ext>
              </a:extLst>
            </p:cNvPr>
            <p:cNvSpPr/>
            <p:nvPr/>
          </p:nvSpPr>
          <p:spPr>
            <a:xfrm>
              <a:off x="6983324" y="2940206"/>
              <a:ext cx="4786312" cy="3005184"/>
            </a:xfrm>
            <a:prstGeom prst="ellipse">
              <a:avLst/>
            </a:prstGeom>
            <a:solidFill>
              <a:srgbClr val="92D050">
                <a:alpha val="52000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5B597C-2741-9047-AEDA-B46A873431ED}"/>
                </a:ext>
              </a:extLst>
            </p:cNvPr>
            <p:cNvSpPr txBox="1"/>
            <p:nvPr/>
          </p:nvSpPr>
          <p:spPr>
            <a:xfrm>
              <a:off x="5561238" y="236888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bacteria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911A97-6D9A-0F49-91AB-0B58E8CC8464}"/>
                </a:ext>
              </a:extLst>
            </p:cNvPr>
            <p:cNvSpPr txBox="1"/>
            <p:nvPr/>
          </p:nvSpPr>
          <p:spPr>
            <a:xfrm>
              <a:off x="5656617" y="2708526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yeasts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8A290AF-5695-974C-A733-13525454A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12362" y="2310454"/>
              <a:ext cx="201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ight Brace 17">
              <a:extLst>
                <a:ext uri="{FF2B5EF4-FFF2-40B4-BE49-F238E27FC236}">
                  <a16:creationId xmlns:a16="http://schemas.microsoft.com/office/drawing/2014/main" id="{6927500E-AA41-BF47-A11F-A283011F5CDA}"/>
                </a:ext>
              </a:extLst>
            </p:cNvPr>
            <p:cNvSpPr/>
            <p:nvPr/>
          </p:nvSpPr>
          <p:spPr>
            <a:xfrm rot="4725499">
              <a:off x="1493835" y="4430183"/>
              <a:ext cx="740026" cy="1510268"/>
            </a:xfrm>
            <a:prstGeom prst="rightBrace">
              <a:avLst>
                <a:gd name="adj1" fmla="val 70981"/>
                <a:gd name="adj2" fmla="val 50000"/>
              </a:avLst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ight Brace 18">
              <a:extLst>
                <a:ext uri="{FF2B5EF4-FFF2-40B4-BE49-F238E27FC236}">
                  <a16:creationId xmlns:a16="http://schemas.microsoft.com/office/drawing/2014/main" id="{B504D720-3CB7-1E48-B171-20FEDF895D3A}"/>
                </a:ext>
              </a:extLst>
            </p:cNvPr>
            <p:cNvSpPr/>
            <p:nvPr/>
          </p:nvSpPr>
          <p:spPr>
            <a:xfrm rot="5400000">
              <a:off x="6056460" y="3649306"/>
              <a:ext cx="963001" cy="2367164"/>
            </a:xfrm>
            <a:prstGeom prst="rightBrace">
              <a:avLst>
                <a:gd name="adj1" fmla="val 89210"/>
                <a:gd name="adj2" fmla="val 50000"/>
              </a:avLst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20" descr="#">
              <a:extLst>
                <a:ext uri="{FF2B5EF4-FFF2-40B4-BE49-F238E27FC236}">
                  <a16:creationId xmlns:a16="http://schemas.microsoft.com/office/drawing/2014/main" id="{6581132D-8E6C-124D-AE74-3E878718F6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94922" y="1688862"/>
              <a:ext cx="443812" cy="286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2" descr="Image result for dna clipart free">
              <a:extLst>
                <a:ext uri="{FF2B5EF4-FFF2-40B4-BE49-F238E27FC236}">
                  <a16:creationId xmlns:a16="http://schemas.microsoft.com/office/drawing/2014/main" id="{80C4B6A9-BAD2-D74B-A2D3-B43D64E44C7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62" t="23307" r="26492" b="20274"/>
            <a:stretch/>
          </p:blipFill>
          <p:spPr bwMode="auto">
            <a:xfrm rot="1231587">
              <a:off x="11313351" y="2158416"/>
              <a:ext cx="270339" cy="4035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1B79D6FF-C15E-0748-8CA9-8147957981DC}"/>
                </a:ext>
              </a:extLst>
            </p:cNvPr>
            <p:cNvSpPr/>
            <p:nvPr/>
          </p:nvSpPr>
          <p:spPr>
            <a:xfrm rot="16200000">
              <a:off x="2458466" y="1779901"/>
              <a:ext cx="520725" cy="1877542"/>
            </a:xfrm>
            <a:prstGeom prst="rightBrace">
              <a:avLst>
                <a:gd name="adj1" fmla="val 103529"/>
                <a:gd name="adj2" fmla="val 50000"/>
              </a:avLst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ight Brace 22">
              <a:extLst>
                <a:ext uri="{FF2B5EF4-FFF2-40B4-BE49-F238E27FC236}">
                  <a16:creationId xmlns:a16="http://schemas.microsoft.com/office/drawing/2014/main" id="{EEC5BB5E-F1F6-D543-970A-FD421B25EE8E}"/>
                </a:ext>
              </a:extLst>
            </p:cNvPr>
            <p:cNvSpPr/>
            <p:nvPr/>
          </p:nvSpPr>
          <p:spPr>
            <a:xfrm rot="5400000">
              <a:off x="9509380" y="4296683"/>
              <a:ext cx="534166" cy="1960786"/>
            </a:xfrm>
            <a:prstGeom prst="rightBrace">
              <a:avLst>
                <a:gd name="adj1" fmla="val 47666"/>
                <a:gd name="adj2" fmla="val 50000"/>
              </a:avLst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9DCC029-8DB0-8940-B3F2-F75279461B67}"/>
                </a:ext>
              </a:extLst>
            </p:cNvPr>
            <p:cNvSpPr txBox="1"/>
            <p:nvPr/>
          </p:nvSpPr>
          <p:spPr>
            <a:xfrm rot="18888727">
              <a:off x="4571695" y="663364"/>
              <a:ext cx="14414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components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2886634-66A0-1A4C-ADF6-E0CA9161BC75}"/>
                </a:ext>
              </a:extLst>
            </p:cNvPr>
            <p:cNvSpPr txBox="1"/>
            <p:nvPr/>
          </p:nvSpPr>
          <p:spPr>
            <a:xfrm rot="18888727">
              <a:off x="6349761" y="2713508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organisms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CB0783F-7FF4-104E-8990-0AC6A1B68B5C}"/>
                </a:ext>
              </a:extLst>
            </p:cNvPr>
            <p:cNvSpPr txBox="1"/>
            <p:nvPr/>
          </p:nvSpPr>
          <p:spPr>
            <a:xfrm>
              <a:off x="5806167" y="3113994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nectar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9483CC-DFE8-C440-92A6-3CFE27B3CE2F}"/>
                </a:ext>
              </a:extLst>
            </p:cNvPr>
            <p:cNvSpPr txBox="1"/>
            <p:nvPr/>
          </p:nvSpPr>
          <p:spPr>
            <a:xfrm rot="17199842">
              <a:off x="4530672" y="167777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plant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E9510C1-9148-3B45-90C3-1D046D8C4A66}"/>
                </a:ext>
              </a:extLst>
            </p:cNvPr>
            <p:cNvGrpSpPr/>
            <p:nvPr/>
          </p:nvGrpSpPr>
          <p:grpSpPr>
            <a:xfrm>
              <a:off x="386222" y="2972580"/>
              <a:ext cx="2107416" cy="2144711"/>
              <a:chOff x="89110" y="2341340"/>
              <a:chExt cx="2107416" cy="2144711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910A289-23A0-5F49-9F8B-843C7AEBCBE8}"/>
                  </a:ext>
                </a:extLst>
              </p:cNvPr>
              <p:cNvGrpSpPr/>
              <p:nvPr/>
            </p:nvGrpSpPr>
            <p:grpSpPr>
              <a:xfrm>
                <a:off x="89110" y="2341340"/>
                <a:ext cx="2107416" cy="2144711"/>
                <a:chOff x="884622" y="744309"/>
                <a:chExt cx="2107416" cy="2144711"/>
              </a:xfrm>
            </p:grpSpPr>
            <p:sp>
              <p:nvSpPr>
                <p:cNvPr id="33" name="10-Point Star 32">
                  <a:extLst>
                    <a:ext uri="{FF2B5EF4-FFF2-40B4-BE49-F238E27FC236}">
                      <a16:creationId xmlns:a16="http://schemas.microsoft.com/office/drawing/2014/main" id="{9757FB18-ABAC-4044-8FEB-9D2BD90FFD02}"/>
                    </a:ext>
                  </a:extLst>
                </p:cNvPr>
                <p:cNvSpPr/>
                <p:nvPr/>
              </p:nvSpPr>
              <p:spPr bwMode="auto">
                <a:xfrm>
                  <a:off x="2118909" y="1498370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E94623D7-EF6A-B646-81DA-447E5C158901}"/>
                    </a:ext>
                  </a:extLst>
                </p:cNvPr>
                <p:cNvSpPr/>
                <p:nvPr/>
              </p:nvSpPr>
              <p:spPr bwMode="auto">
                <a:xfrm>
                  <a:off x="2425297" y="1814284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BAB698CF-E2D7-8144-BD43-1D374223CBE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951256" y="1498370"/>
                  <a:ext cx="23812" cy="1390650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ardrop 35">
                  <a:extLst>
                    <a:ext uri="{FF2B5EF4-FFF2-40B4-BE49-F238E27FC236}">
                      <a16:creationId xmlns:a16="http://schemas.microsoft.com/office/drawing/2014/main" id="{8FF7B170-B519-3B42-A0E6-5E2D54D47F7D}"/>
                    </a:ext>
                  </a:extLst>
                </p:cNvPr>
                <p:cNvSpPr/>
                <p:nvPr/>
              </p:nvSpPr>
              <p:spPr bwMode="auto">
                <a:xfrm flipV="1">
                  <a:off x="1349375" y="2146864"/>
                  <a:ext cx="495300" cy="455612"/>
                </a:xfrm>
                <a:prstGeom prst="teardrop">
                  <a:avLst>
                    <a:gd name="adj" fmla="val 145714"/>
                  </a:avLst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10-Point Star 36">
                  <a:extLst>
                    <a:ext uri="{FF2B5EF4-FFF2-40B4-BE49-F238E27FC236}">
                      <a16:creationId xmlns:a16="http://schemas.microsoft.com/office/drawing/2014/main" id="{E2EF5DC7-0C4B-A74A-89EE-4AEC8B629B15}"/>
                    </a:ext>
                  </a:extLst>
                </p:cNvPr>
                <p:cNvSpPr/>
                <p:nvPr/>
              </p:nvSpPr>
              <p:spPr bwMode="auto">
                <a:xfrm>
                  <a:off x="1687043" y="744309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1EAFBEF0-E7BF-6C48-8607-DF9B0FBAF37A}"/>
                    </a:ext>
                  </a:extLst>
                </p:cNvPr>
                <p:cNvSpPr/>
                <p:nvPr/>
              </p:nvSpPr>
              <p:spPr bwMode="auto">
                <a:xfrm>
                  <a:off x="1993431" y="1060223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10-Point Star 38">
                  <a:extLst>
                    <a:ext uri="{FF2B5EF4-FFF2-40B4-BE49-F238E27FC236}">
                      <a16:creationId xmlns:a16="http://schemas.microsoft.com/office/drawing/2014/main" id="{9AC746FA-5BD6-4E40-8822-ED5074C3431E}"/>
                    </a:ext>
                  </a:extLst>
                </p:cNvPr>
                <p:cNvSpPr/>
                <p:nvPr/>
              </p:nvSpPr>
              <p:spPr bwMode="auto">
                <a:xfrm>
                  <a:off x="884622" y="1182459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84DEC6F7-8607-E648-AE33-747AF450BF1D}"/>
                    </a:ext>
                  </a:extLst>
                </p:cNvPr>
                <p:cNvSpPr/>
                <p:nvPr/>
              </p:nvSpPr>
              <p:spPr bwMode="auto">
                <a:xfrm>
                  <a:off x="1191010" y="1498373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1081245-7305-D147-AD20-7BAB40FE2A2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975068" y="2146864"/>
                  <a:ext cx="249589" cy="227806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560A85A-815C-1443-A8F0-52FA01E964D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687043" y="1814284"/>
                  <a:ext cx="264213" cy="244475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ardrop 29">
                <a:extLst>
                  <a:ext uri="{FF2B5EF4-FFF2-40B4-BE49-F238E27FC236}">
                    <a16:creationId xmlns:a16="http://schemas.microsoft.com/office/drawing/2014/main" id="{994F1EFC-6879-4840-A75A-4A5654D32C76}"/>
                  </a:ext>
                </a:extLst>
              </p:cNvPr>
              <p:cNvSpPr/>
              <p:nvPr/>
            </p:nvSpPr>
            <p:spPr>
              <a:xfrm rot="18876258">
                <a:off x="1684083" y="3710503"/>
                <a:ext cx="238289" cy="236582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Teardrop 30">
                <a:extLst>
                  <a:ext uri="{FF2B5EF4-FFF2-40B4-BE49-F238E27FC236}">
                    <a16:creationId xmlns:a16="http://schemas.microsoft.com/office/drawing/2014/main" id="{955ED999-1065-694D-AB83-AB39A081D9B1}"/>
                  </a:ext>
                </a:extLst>
              </p:cNvPr>
              <p:cNvSpPr/>
              <p:nvPr/>
            </p:nvSpPr>
            <p:spPr>
              <a:xfrm rot="18876258">
                <a:off x="1235436" y="2951145"/>
                <a:ext cx="144000" cy="144000"/>
              </a:xfrm>
              <a:prstGeom prst="teardrop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Teardrop 31">
                <a:extLst>
                  <a:ext uri="{FF2B5EF4-FFF2-40B4-BE49-F238E27FC236}">
                    <a16:creationId xmlns:a16="http://schemas.microsoft.com/office/drawing/2014/main" id="{BA9E80AA-5671-8B41-8F7D-0F7FB267854C}"/>
                  </a:ext>
                </a:extLst>
              </p:cNvPr>
              <p:cNvSpPr/>
              <p:nvPr/>
            </p:nvSpPr>
            <p:spPr>
              <a:xfrm rot="18876258">
                <a:off x="423866" y="3404240"/>
                <a:ext cx="238289" cy="236582"/>
              </a:xfrm>
              <a:prstGeom prst="teardrop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09E04BD-E47E-454D-849B-FD0095A86061}"/>
                </a:ext>
              </a:extLst>
            </p:cNvPr>
            <p:cNvGrpSpPr/>
            <p:nvPr/>
          </p:nvGrpSpPr>
          <p:grpSpPr>
            <a:xfrm>
              <a:off x="7431910" y="2795847"/>
              <a:ext cx="2107416" cy="2144711"/>
              <a:chOff x="7927855" y="2795847"/>
              <a:chExt cx="2107416" cy="214471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F5FCF37A-D957-784B-91C0-C34358595F26}"/>
                  </a:ext>
                </a:extLst>
              </p:cNvPr>
              <p:cNvGrpSpPr/>
              <p:nvPr/>
            </p:nvGrpSpPr>
            <p:grpSpPr>
              <a:xfrm>
                <a:off x="7927855" y="2795847"/>
                <a:ext cx="2107416" cy="2144711"/>
                <a:chOff x="884622" y="744309"/>
                <a:chExt cx="2107416" cy="2144711"/>
              </a:xfrm>
            </p:grpSpPr>
            <p:sp>
              <p:nvSpPr>
                <p:cNvPr id="48" name="10-Point Star 47">
                  <a:extLst>
                    <a:ext uri="{FF2B5EF4-FFF2-40B4-BE49-F238E27FC236}">
                      <a16:creationId xmlns:a16="http://schemas.microsoft.com/office/drawing/2014/main" id="{84DB02D3-007D-DC4B-955B-FDE8FD4C7FE2}"/>
                    </a:ext>
                  </a:extLst>
                </p:cNvPr>
                <p:cNvSpPr/>
                <p:nvPr/>
              </p:nvSpPr>
              <p:spPr bwMode="auto">
                <a:xfrm>
                  <a:off x="2118909" y="1498370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0C76AC3B-D1CF-5145-B46B-04C4793D6174}"/>
                    </a:ext>
                  </a:extLst>
                </p:cNvPr>
                <p:cNvSpPr/>
                <p:nvPr/>
              </p:nvSpPr>
              <p:spPr bwMode="auto">
                <a:xfrm>
                  <a:off x="2425297" y="1814284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920FF6DA-BBD7-F040-A817-823200AEE48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951256" y="1498370"/>
                  <a:ext cx="23812" cy="1390650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ardrop 50">
                  <a:extLst>
                    <a:ext uri="{FF2B5EF4-FFF2-40B4-BE49-F238E27FC236}">
                      <a16:creationId xmlns:a16="http://schemas.microsoft.com/office/drawing/2014/main" id="{6EC8AD8A-6ABF-5D4C-8E3C-7C74AECD72AF}"/>
                    </a:ext>
                  </a:extLst>
                </p:cNvPr>
                <p:cNvSpPr/>
                <p:nvPr/>
              </p:nvSpPr>
              <p:spPr bwMode="auto">
                <a:xfrm flipV="1">
                  <a:off x="1349375" y="2146864"/>
                  <a:ext cx="495300" cy="455612"/>
                </a:xfrm>
                <a:prstGeom prst="teardrop">
                  <a:avLst>
                    <a:gd name="adj" fmla="val 145714"/>
                  </a:avLst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10-Point Star 51">
                  <a:extLst>
                    <a:ext uri="{FF2B5EF4-FFF2-40B4-BE49-F238E27FC236}">
                      <a16:creationId xmlns:a16="http://schemas.microsoft.com/office/drawing/2014/main" id="{1D332D7F-BC62-394E-A6D2-C1F7CBF758B3}"/>
                    </a:ext>
                  </a:extLst>
                </p:cNvPr>
                <p:cNvSpPr/>
                <p:nvPr/>
              </p:nvSpPr>
              <p:spPr bwMode="auto">
                <a:xfrm>
                  <a:off x="1687043" y="744309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539B0471-507C-1240-A61A-29100BCE0D74}"/>
                    </a:ext>
                  </a:extLst>
                </p:cNvPr>
                <p:cNvSpPr/>
                <p:nvPr/>
              </p:nvSpPr>
              <p:spPr bwMode="auto">
                <a:xfrm>
                  <a:off x="1993431" y="1060223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10-Point Star 53">
                  <a:extLst>
                    <a:ext uri="{FF2B5EF4-FFF2-40B4-BE49-F238E27FC236}">
                      <a16:creationId xmlns:a16="http://schemas.microsoft.com/office/drawing/2014/main" id="{7F1B8FB1-6CA1-594D-A8D4-396CC0B9C145}"/>
                    </a:ext>
                  </a:extLst>
                </p:cNvPr>
                <p:cNvSpPr/>
                <p:nvPr/>
              </p:nvSpPr>
              <p:spPr bwMode="auto">
                <a:xfrm>
                  <a:off x="884622" y="1182459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AF41545D-906C-E24D-B8FE-A2902AE3F15A}"/>
                    </a:ext>
                  </a:extLst>
                </p:cNvPr>
                <p:cNvSpPr/>
                <p:nvPr/>
              </p:nvSpPr>
              <p:spPr bwMode="auto">
                <a:xfrm>
                  <a:off x="1191010" y="1498373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7F8BA6E-AFBF-4B43-8EFB-98609F031B8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975068" y="2146864"/>
                  <a:ext cx="249589" cy="227806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AAC2F89E-7986-5747-8267-EEE73BB5E4D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687043" y="1814284"/>
                  <a:ext cx="264213" cy="244475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Teardrop 44">
                <a:extLst>
                  <a:ext uri="{FF2B5EF4-FFF2-40B4-BE49-F238E27FC236}">
                    <a16:creationId xmlns:a16="http://schemas.microsoft.com/office/drawing/2014/main" id="{E955AFA8-DC61-A342-B59A-D950AD97F3C4}"/>
                  </a:ext>
                </a:extLst>
              </p:cNvPr>
              <p:cNvSpPr/>
              <p:nvPr/>
            </p:nvSpPr>
            <p:spPr>
              <a:xfrm rot="18876258">
                <a:off x="8966100" y="3416645"/>
                <a:ext cx="270000" cy="270000"/>
              </a:xfrm>
              <a:prstGeom prst="teardrop">
                <a:avLst/>
              </a:prstGeom>
              <a:pattFill prst="pct8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ardrop 45">
                <a:extLst>
                  <a:ext uri="{FF2B5EF4-FFF2-40B4-BE49-F238E27FC236}">
                    <a16:creationId xmlns:a16="http://schemas.microsoft.com/office/drawing/2014/main" id="{52994B92-D219-5D41-98D2-E203865B2498}"/>
                  </a:ext>
                </a:extLst>
              </p:cNvPr>
              <p:cNvSpPr/>
              <p:nvPr/>
            </p:nvSpPr>
            <p:spPr>
              <a:xfrm rot="18876258">
                <a:off x="8262951" y="3852071"/>
                <a:ext cx="180000" cy="180000"/>
              </a:xfrm>
              <a:prstGeom prst="teardrop">
                <a:avLst/>
              </a:prstGeom>
              <a:pattFill prst="pct80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Teardrop 46">
                <a:extLst>
                  <a:ext uri="{FF2B5EF4-FFF2-40B4-BE49-F238E27FC236}">
                    <a16:creationId xmlns:a16="http://schemas.microsoft.com/office/drawing/2014/main" id="{1392073E-A3C7-9D4F-AEA2-EB5E9EA251ED}"/>
                  </a:ext>
                </a:extLst>
              </p:cNvPr>
              <p:cNvSpPr/>
              <p:nvPr/>
            </p:nvSpPr>
            <p:spPr>
              <a:xfrm rot="18876258">
                <a:off x="9534374" y="4155045"/>
                <a:ext cx="270000" cy="270000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5FC0A48-4DED-6B4E-8D7A-69B427280DAD}"/>
                </a:ext>
              </a:extLst>
            </p:cNvPr>
            <p:cNvGrpSpPr/>
            <p:nvPr/>
          </p:nvGrpSpPr>
          <p:grpSpPr>
            <a:xfrm>
              <a:off x="9954435" y="3033764"/>
              <a:ext cx="2107416" cy="2144711"/>
              <a:chOff x="2230390" y="4446779"/>
              <a:chExt cx="2107416" cy="2144711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40E5F8BC-48D6-F243-B3F0-05062B8D8EAB}"/>
                  </a:ext>
                </a:extLst>
              </p:cNvPr>
              <p:cNvGrpSpPr/>
              <p:nvPr/>
            </p:nvGrpSpPr>
            <p:grpSpPr>
              <a:xfrm>
                <a:off x="2230390" y="4446779"/>
                <a:ext cx="2107416" cy="2144711"/>
                <a:chOff x="884622" y="744309"/>
                <a:chExt cx="2107416" cy="2144711"/>
              </a:xfrm>
            </p:grpSpPr>
            <p:sp>
              <p:nvSpPr>
                <p:cNvPr id="63" name="10-Point Star 62">
                  <a:extLst>
                    <a:ext uri="{FF2B5EF4-FFF2-40B4-BE49-F238E27FC236}">
                      <a16:creationId xmlns:a16="http://schemas.microsoft.com/office/drawing/2014/main" id="{C1DA8449-5311-4F4E-A4E9-17C408127720}"/>
                    </a:ext>
                  </a:extLst>
                </p:cNvPr>
                <p:cNvSpPr/>
                <p:nvPr/>
              </p:nvSpPr>
              <p:spPr bwMode="auto">
                <a:xfrm>
                  <a:off x="2118909" y="1498370"/>
                  <a:ext cx="873129" cy="876300"/>
                </a:xfrm>
                <a:prstGeom prst="star10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4499712B-A674-3D4B-8A92-E358FD2FC9F5}"/>
                    </a:ext>
                  </a:extLst>
                </p:cNvPr>
                <p:cNvSpPr/>
                <p:nvPr/>
              </p:nvSpPr>
              <p:spPr bwMode="auto">
                <a:xfrm>
                  <a:off x="2425297" y="1814284"/>
                  <a:ext cx="247650" cy="244475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78A412C3-B938-6A4C-89E7-13F27FD5662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951256" y="1498370"/>
                  <a:ext cx="23812" cy="1390650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Teardrop 65">
                  <a:extLst>
                    <a:ext uri="{FF2B5EF4-FFF2-40B4-BE49-F238E27FC236}">
                      <a16:creationId xmlns:a16="http://schemas.microsoft.com/office/drawing/2014/main" id="{9EDD4ED1-2508-FA4F-841D-5AD7E48F026A}"/>
                    </a:ext>
                  </a:extLst>
                </p:cNvPr>
                <p:cNvSpPr/>
                <p:nvPr/>
              </p:nvSpPr>
              <p:spPr bwMode="auto">
                <a:xfrm flipV="1">
                  <a:off x="1349375" y="2146864"/>
                  <a:ext cx="495300" cy="455612"/>
                </a:xfrm>
                <a:prstGeom prst="teardrop">
                  <a:avLst>
                    <a:gd name="adj" fmla="val 145714"/>
                  </a:avLst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10-Point Star 66">
                  <a:extLst>
                    <a:ext uri="{FF2B5EF4-FFF2-40B4-BE49-F238E27FC236}">
                      <a16:creationId xmlns:a16="http://schemas.microsoft.com/office/drawing/2014/main" id="{D207449B-01A4-5140-8AD7-82261E61A732}"/>
                    </a:ext>
                  </a:extLst>
                </p:cNvPr>
                <p:cNvSpPr/>
                <p:nvPr/>
              </p:nvSpPr>
              <p:spPr bwMode="auto">
                <a:xfrm>
                  <a:off x="1687043" y="744309"/>
                  <a:ext cx="873129" cy="876300"/>
                </a:xfrm>
                <a:prstGeom prst="star10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C2865D3B-755C-A84F-B899-6747CC7EB4C0}"/>
                    </a:ext>
                  </a:extLst>
                </p:cNvPr>
                <p:cNvSpPr/>
                <p:nvPr/>
              </p:nvSpPr>
              <p:spPr bwMode="auto">
                <a:xfrm>
                  <a:off x="1993431" y="1060223"/>
                  <a:ext cx="247650" cy="244475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10-Point Star 68">
                  <a:extLst>
                    <a:ext uri="{FF2B5EF4-FFF2-40B4-BE49-F238E27FC236}">
                      <a16:creationId xmlns:a16="http://schemas.microsoft.com/office/drawing/2014/main" id="{AA924F98-DAAE-5740-995B-9B90AFEDD4E2}"/>
                    </a:ext>
                  </a:extLst>
                </p:cNvPr>
                <p:cNvSpPr/>
                <p:nvPr/>
              </p:nvSpPr>
              <p:spPr bwMode="auto">
                <a:xfrm>
                  <a:off x="884622" y="1182459"/>
                  <a:ext cx="873129" cy="876300"/>
                </a:xfrm>
                <a:prstGeom prst="star10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EE08DD4C-947D-5E42-AFF7-4A29DD30A7E2}"/>
                    </a:ext>
                  </a:extLst>
                </p:cNvPr>
                <p:cNvSpPr/>
                <p:nvPr/>
              </p:nvSpPr>
              <p:spPr bwMode="auto">
                <a:xfrm>
                  <a:off x="1191010" y="1498373"/>
                  <a:ext cx="247650" cy="244475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1A7262C-4992-CC4F-BD18-5060302A35D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975068" y="2146864"/>
                  <a:ext cx="249589" cy="227806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A11C25DD-5FBF-A94B-88E7-9362AA0F5E2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687043" y="1814284"/>
                  <a:ext cx="264213" cy="244475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0" name="Teardrop 59">
                <a:extLst>
                  <a:ext uri="{FF2B5EF4-FFF2-40B4-BE49-F238E27FC236}">
                    <a16:creationId xmlns:a16="http://schemas.microsoft.com/office/drawing/2014/main" id="{196E9904-F864-E646-8767-115A47B8B782}"/>
                  </a:ext>
                </a:extLst>
              </p:cNvPr>
              <p:cNvSpPr/>
              <p:nvPr/>
            </p:nvSpPr>
            <p:spPr>
              <a:xfrm rot="18876258">
                <a:off x="3296860" y="5100823"/>
                <a:ext cx="360000" cy="360000"/>
              </a:xfrm>
              <a:prstGeom prst="teardrop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Teardrop 60">
                <a:extLst>
                  <a:ext uri="{FF2B5EF4-FFF2-40B4-BE49-F238E27FC236}">
                    <a16:creationId xmlns:a16="http://schemas.microsoft.com/office/drawing/2014/main" id="{1C19854B-482C-B14B-9A6F-29B604111B2A}"/>
                  </a:ext>
                </a:extLst>
              </p:cNvPr>
              <p:cNvSpPr/>
              <p:nvPr/>
            </p:nvSpPr>
            <p:spPr>
              <a:xfrm rot="18876258">
                <a:off x="2519361" y="5526360"/>
                <a:ext cx="360000" cy="360000"/>
              </a:xfrm>
              <a:prstGeom prst="teardrop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Teardrop 61">
                <a:extLst>
                  <a:ext uri="{FF2B5EF4-FFF2-40B4-BE49-F238E27FC236}">
                    <a16:creationId xmlns:a16="http://schemas.microsoft.com/office/drawing/2014/main" id="{5D87AE46-F18D-CB4C-98EC-BB3F157DF336}"/>
                  </a:ext>
                </a:extLst>
              </p:cNvPr>
              <p:cNvSpPr/>
              <p:nvPr/>
            </p:nvSpPr>
            <p:spPr>
              <a:xfrm rot="18876258">
                <a:off x="3769001" y="5835609"/>
                <a:ext cx="270000" cy="270000"/>
              </a:xfrm>
              <a:prstGeom prst="teardrop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8F47FCFC-BCD0-2746-8353-410DE7F276A6}"/>
                </a:ext>
              </a:extLst>
            </p:cNvPr>
            <p:cNvGrpSpPr/>
            <p:nvPr/>
          </p:nvGrpSpPr>
          <p:grpSpPr>
            <a:xfrm>
              <a:off x="3102252" y="2708651"/>
              <a:ext cx="1905966" cy="1990776"/>
              <a:chOff x="3504740" y="2851887"/>
              <a:chExt cx="1905966" cy="1990776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9D0922E9-4F4F-E64A-9E7E-1C84D4B3815B}"/>
                  </a:ext>
                </a:extLst>
              </p:cNvPr>
              <p:cNvGrpSpPr/>
              <p:nvPr/>
            </p:nvGrpSpPr>
            <p:grpSpPr>
              <a:xfrm>
                <a:off x="3504740" y="2851887"/>
                <a:ext cx="1905966" cy="1990776"/>
                <a:chOff x="884622" y="744309"/>
                <a:chExt cx="2107416" cy="2144711"/>
              </a:xfrm>
            </p:grpSpPr>
            <p:sp>
              <p:nvSpPr>
                <p:cNvPr id="78" name="10-Point Star 77">
                  <a:extLst>
                    <a:ext uri="{FF2B5EF4-FFF2-40B4-BE49-F238E27FC236}">
                      <a16:creationId xmlns:a16="http://schemas.microsoft.com/office/drawing/2014/main" id="{1B648511-FA7B-7E46-8F80-53A7D740BB59}"/>
                    </a:ext>
                  </a:extLst>
                </p:cNvPr>
                <p:cNvSpPr/>
                <p:nvPr/>
              </p:nvSpPr>
              <p:spPr bwMode="auto">
                <a:xfrm>
                  <a:off x="2118909" y="1498370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2B835470-C75F-3944-8AB6-FEDAC1725AF6}"/>
                    </a:ext>
                  </a:extLst>
                </p:cNvPr>
                <p:cNvSpPr/>
                <p:nvPr/>
              </p:nvSpPr>
              <p:spPr bwMode="auto">
                <a:xfrm>
                  <a:off x="2425297" y="1814284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22795E58-E31B-364A-B47F-F31ECFA2CE5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951256" y="1498370"/>
                  <a:ext cx="23812" cy="1390650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ardrop 80">
                  <a:extLst>
                    <a:ext uri="{FF2B5EF4-FFF2-40B4-BE49-F238E27FC236}">
                      <a16:creationId xmlns:a16="http://schemas.microsoft.com/office/drawing/2014/main" id="{3EA0CD76-D270-8E41-86F7-E1D4E2498021}"/>
                    </a:ext>
                  </a:extLst>
                </p:cNvPr>
                <p:cNvSpPr/>
                <p:nvPr/>
              </p:nvSpPr>
              <p:spPr bwMode="auto">
                <a:xfrm flipV="1">
                  <a:off x="1349375" y="2146864"/>
                  <a:ext cx="495300" cy="455612"/>
                </a:xfrm>
                <a:prstGeom prst="teardrop">
                  <a:avLst>
                    <a:gd name="adj" fmla="val 145714"/>
                  </a:avLst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10-Point Star 81">
                  <a:extLst>
                    <a:ext uri="{FF2B5EF4-FFF2-40B4-BE49-F238E27FC236}">
                      <a16:creationId xmlns:a16="http://schemas.microsoft.com/office/drawing/2014/main" id="{05165EAC-80FE-6C41-9783-1C817D89A0DF}"/>
                    </a:ext>
                  </a:extLst>
                </p:cNvPr>
                <p:cNvSpPr/>
                <p:nvPr/>
              </p:nvSpPr>
              <p:spPr bwMode="auto">
                <a:xfrm>
                  <a:off x="1687043" y="744309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7FF8E374-B629-B746-9645-D615A9EB5578}"/>
                    </a:ext>
                  </a:extLst>
                </p:cNvPr>
                <p:cNvSpPr/>
                <p:nvPr/>
              </p:nvSpPr>
              <p:spPr bwMode="auto">
                <a:xfrm>
                  <a:off x="1993431" y="1060223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10-Point Star 83">
                  <a:extLst>
                    <a:ext uri="{FF2B5EF4-FFF2-40B4-BE49-F238E27FC236}">
                      <a16:creationId xmlns:a16="http://schemas.microsoft.com/office/drawing/2014/main" id="{31A4F83B-BC6B-C24C-8CF6-A0618D1A0D57}"/>
                    </a:ext>
                  </a:extLst>
                </p:cNvPr>
                <p:cNvSpPr/>
                <p:nvPr/>
              </p:nvSpPr>
              <p:spPr bwMode="auto">
                <a:xfrm>
                  <a:off x="884622" y="1182459"/>
                  <a:ext cx="873129" cy="876300"/>
                </a:xfrm>
                <a:prstGeom prst="star10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8012A355-1FA0-CC4F-BBA5-8D6D177322DF}"/>
                    </a:ext>
                  </a:extLst>
                </p:cNvPr>
                <p:cNvSpPr/>
                <p:nvPr/>
              </p:nvSpPr>
              <p:spPr bwMode="auto">
                <a:xfrm>
                  <a:off x="1191010" y="1498373"/>
                  <a:ext cx="247650" cy="244475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88ADA747-20B8-764C-A0B1-91BC8B31B1B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1975068" y="2146864"/>
                  <a:ext cx="249589" cy="227806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6BBBC577-488C-994C-BAF6-95B95D8C98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687043" y="1814284"/>
                  <a:ext cx="264213" cy="244475"/>
                </a:xfrm>
                <a:prstGeom prst="line">
                  <a:avLst/>
                </a:prstGeom>
                <a:ln w="57150">
                  <a:solidFill>
                    <a:srgbClr val="008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Teardrop 74">
                <a:extLst>
                  <a:ext uri="{FF2B5EF4-FFF2-40B4-BE49-F238E27FC236}">
                    <a16:creationId xmlns:a16="http://schemas.microsoft.com/office/drawing/2014/main" id="{AEF06643-B727-094F-84A9-EB09597A2BFB}"/>
                  </a:ext>
                </a:extLst>
              </p:cNvPr>
              <p:cNvSpPr/>
              <p:nvPr/>
            </p:nvSpPr>
            <p:spPr>
              <a:xfrm rot="18876258">
                <a:off x="3850637" y="3814233"/>
                <a:ext cx="108000" cy="108000"/>
              </a:xfrm>
              <a:prstGeom prst="teardrop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Teardrop 75">
                <a:extLst>
                  <a:ext uri="{FF2B5EF4-FFF2-40B4-BE49-F238E27FC236}">
                    <a16:creationId xmlns:a16="http://schemas.microsoft.com/office/drawing/2014/main" id="{DED8C060-12AB-DB40-926A-50D1A539AC5A}"/>
                  </a:ext>
                </a:extLst>
              </p:cNvPr>
              <p:cNvSpPr/>
              <p:nvPr/>
            </p:nvSpPr>
            <p:spPr>
              <a:xfrm rot="18876258">
                <a:off x="4607471" y="3399025"/>
                <a:ext cx="108000" cy="108000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ardrop 76">
                <a:extLst>
                  <a:ext uri="{FF2B5EF4-FFF2-40B4-BE49-F238E27FC236}">
                    <a16:creationId xmlns:a16="http://schemas.microsoft.com/office/drawing/2014/main" id="{14B39639-DC9D-5543-A3F5-35C10C716147}"/>
                  </a:ext>
                </a:extLst>
              </p:cNvPr>
              <p:cNvSpPr/>
              <p:nvPr/>
            </p:nvSpPr>
            <p:spPr>
              <a:xfrm rot="18876258">
                <a:off x="4992348" y="4101895"/>
                <a:ext cx="108000" cy="108000"/>
              </a:xfrm>
              <a:prstGeom prst="teardrop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AD5F1DFA-8687-BD4E-BB16-4D93EAF10466}"/>
                </a:ext>
              </a:extLst>
            </p:cNvPr>
            <p:cNvSpPr/>
            <p:nvPr/>
          </p:nvSpPr>
          <p:spPr>
            <a:xfrm>
              <a:off x="8525396" y="5663648"/>
              <a:ext cx="3564000" cy="10800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Variation between species: </a:t>
              </a:r>
            </a:p>
            <a:p>
              <a:pPr algn="ctr"/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Adaptive divergence?</a:t>
              </a:r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0DAB475E-E512-1949-82EE-92A36B92E1E1}"/>
                </a:ext>
              </a:extLst>
            </p:cNvPr>
            <p:cNvSpPr/>
            <p:nvPr/>
          </p:nvSpPr>
          <p:spPr>
            <a:xfrm>
              <a:off x="811220" y="1341807"/>
              <a:ext cx="3780000" cy="10800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Variation among Individuals:</a:t>
              </a:r>
            </a:p>
            <a:p>
              <a:pPr algn="ctr"/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Natural Selection?</a:t>
              </a:r>
            </a:p>
          </p:txBody>
        </p:sp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E7331A6D-6007-1D45-AC63-F5972C1C5876}"/>
                </a:ext>
              </a:extLst>
            </p:cNvPr>
            <p:cNvSpPr/>
            <p:nvPr/>
          </p:nvSpPr>
          <p:spPr>
            <a:xfrm>
              <a:off x="5300948" y="5449750"/>
              <a:ext cx="2520000" cy="10800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Variation between populations: </a:t>
              </a:r>
            </a:p>
            <a:p>
              <a:pPr algn="ctr"/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Local adaptation?</a:t>
              </a:r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411E6E73-278C-1C48-BA70-5F8A70F6C0F8}"/>
                </a:ext>
              </a:extLst>
            </p:cNvPr>
            <p:cNvSpPr/>
            <p:nvPr/>
          </p:nvSpPr>
          <p:spPr>
            <a:xfrm>
              <a:off x="373897" y="5663648"/>
              <a:ext cx="4104000" cy="10800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Variation within inflorescences:</a:t>
              </a:r>
            </a:p>
            <a:p>
              <a:pPr algn="ctr"/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Adaptive plant </a:t>
              </a:r>
              <a:r>
                <a:rPr lang="en-US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behaviour</a:t>
              </a:r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</a:p>
          </p:txBody>
        </p:sp>
        <p:sp>
          <p:nvSpPr>
            <p:cNvPr id="92" name="Right Brace 91">
              <a:extLst>
                <a:ext uri="{FF2B5EF4-FFF2-40B4-BE49-F238E27FC236}">
                  <a16:creationId xmlns:a16="http://schemas.microsoft.com/office/drawing/2014/main" id="{7E9D189E-9350-2446-9723-0326D4A3BFC5}"/>
                </a:ext>
              </a:extLst>
            </p:cNvPr>
            <p:cNvSpPr/>
            <p:nvPr/>
          </p:nvSpPr>
          <p:spPr>
            <a:xfrm>
              <a:off x="7452354" y="959349"/>
              <a:ext cx="737811" cy="1860895"/>
            </a:xfrm>
            <a:prstGeom prst="rightBrace">
              <a:avLst>
                <a:gd name="adj1" fmla="val 89210"/>
                <a:gd name="adj2" fmla="val 50630"/>
              </a:avLst>
            </a:prstGeom>
            <a:noFill/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2B97C7C0-E4BC-E146-BDF9-1A6CA9B6180C}"/>
                </a:ext>
              </a:extLst>
            </p:cNvPr>
            <p:cNvSpPr/>
            <p:nvPr/>
          </p:nvSpPr>
          <p:spPr>
            <a:xfrm>
              <a:off x="8284344" y="433856"/>
              <a:ext cx="2945445" cy="2249315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Sources of Variation</a:t>
              </a:r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: </a:t>
              </a:r>
            </a:p>
            <a:p>
              <a:pPr algn="ctr"/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Abiotic conditions</a:t>
              </a:r>
            </a:p>
            <a:p>
              <a:pPr algn="ctr"/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Biotic interactions</a:t>
              </a:r>
            </a:p>
            <a:p>
              <a:pPr algn="ctr"/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Heritable variation?</a:t>
              </a:r>
            </a:p>
          </p:txBody>
        </p:sp>
        <p:sp>
          <p:nvSpPr>
            <p:cNvPr id="94" name="Sun 93">
              <a:extLst>
                <a:ext uri="{FF2B5EF4-FFF2-40B4-BE49-F238E27FC236}">
                  <a16:creationId xmlns:a16="http://schemas.microsoft.com/office/drawing/2014/main" id="{32FCBC05-A74E-6E4D-B860-CC0E1E4F6E08}"/>
                </a:ext>
              </a:extLst>
            </p:cNvPr>
            <p:cNvSpPr/>
            <p:nvPr/>
          </p:nvSpPr>
          <p:spPr>
            <a:xfrm>
              <a:off x="11720943" y="1139629"/>
              <a:ext cx="360000" cy="360000"/>
            </a:xfrm>
            <a:prstGeom prst="sun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5" name="Picture 94" descr="Weather Storm Rain Clip Art">
              <a:extLst>
                <a:ext uri="{FF2B5EF4-FFF2-40B4-BE49-F238E27FC236}">
                  <a16:creationId xmlns:a16="http://schemas.microsoft.com/office/drawing/2014/main" id="{27D86796-2C66-AD4E-AB79-E9C7ADF1E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7680" y="1166701"/>
              <a:ext cx="372917" cy="388455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B7481030-5810-1E45-9083-9B2FDD9A8D5F}"/>
                </a:ext>
              </a:extLst>
            </p:cNvPr>
            <p:cNvGrpSpPr/>
            <p:nvPr/>
          </p:nvGrpSpPr>
          <p:grpSpPr>
            <a:xfrm>
              <a:off x="444520" y="78509"/>
              <a:ext cx="3137906" cy="1157112"/>
              <a:chOff x="63520" y="78509"/>
              <a:chExt cx="3137906" cy="1157112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A36882C9-422B-8C46-BCBC-9CADD28905B5}"/>
                  </a:ext>
                </a:extLst>
              </p:cNvPr>
              <p:cNvGrpSpPr/>
              <p:nvPr/>
            </p:nvGrpSpPr>
            <p:grpSpPr>
              <a:xfrm>
                <a:off x="63520" y="78509"/>
                <a:ext cx="3137906" cy="1157112"/>
                <a:chOff x="8980485" y="6164043"/>
                <a:chExt cx="3137906" cy="1157112"/>
              </a:xfrm>
            </p:grpSpPr>
            <p:sp>
              <p:nvSpPr>
                <p:cNvPr id="101" name="Rounded Rectangle 100">
                  <a:extLst>
                    <a:ext uri="{FF2B5EF4-FFF2-40B4-BE49-F238E27FC236}">
                      <a16:creationId xmlns:a16="http://schemas.microsoft.com/office/drawing/2014/main" id="{39D78BD5-A30F-014C-AA3D-272513684FAE}"/>
                    </a:ext>
                  </a:extLst>
                </p:cNvPr>
                <p:cNvSpPr/>
                <p:nvPr/>
              </p:nvSpPr>
              <p:spPr>
                <a:xfrm>
                  <a:off x="8980485" y="6164043"/>
                  <a:ext cx="3137906" cy="1157112"/>
                </a:xfrm>
                <a:prstGeom prst="roundRect">
                  <a:avLst/>
                </a:prstGeom>
                <a:noFill/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600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Nectar Types:</a:t>
                  </a:r>
                </a:p>
                <a:p>
                  <a:endParaRPr lang="en-US" sz="4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600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empty    &lt; full    &lt; more  </a:t>
                  </a:r>
                </a:p>
                <a:p>
                  <a:endParaRPr lang="en-US" sz="4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600" b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different nectars</a:t>
                  </a:r>
                </a:p>
              </p:txBody>
            </p:sp>
            <p:sp>
              <p:nvSpPr>
                <p:cNvPr id="102" name="Teardrop 101">
                  <a:extLst>
                    <a:ext uri="{FF2B5EF4-FFF2-40B4-BE49-F238E27FC236}">
                      <a16:creationId xmlns:a16="http://schemas.microsoft.com/office/drawing/2014/main" id="{6CC7AE5F-6018-4446-91F0-FE0D7DE80BEF}"/>
                    </a:ext>
                  </a:extLst>
                </p:cNvPr>
                <p:cNvSpPr/>
                <p:nvPr/>
              </p:nvSpPr>
              <p:spPr>
                <a:xfrm rot="18876258">
                  <a:off x="9793352" y="6681230"/>
                  <a:ext cx="108000" cy="108000"/>
                </a:xfrm>
                <a:prstGeom prst="teardrop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" name="Teardrop 102">
                  <a:extLst>
                    <a:ext uri="{FF2B5EF4-FFF2-40B4-BE49-F238E27FC236}">
                      <a16:creationId xmlns:a16="http://schemas.microsoft.com/office/drawing/2014/main" id="{C0D73EC6-9269-F140-B1A6-D3BD5883F720}"/>
                    </a:ext>
                  </a:extLst>
                </p:cNvPr>
                <p:cNvSpPr/>
                <p:nvPr/>
              </p:nvSpPr>
              <p:spPr>
                <a:xfrm rot="18876258">
                  <a:off x="11538489" y="6614365"/>
                  <a:ext cx="238289" cy="236582"/>
                </a:xfrm>
                <a:prstGeom prst="teardrop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" name="Teardrop 103">
                  <a:extLst>
                    <a:ext uri="{FF2B5EF4-FFF2-40B4-BE49-F238E27FC236}">
                      <a16:creationId xmlns:a16="http://schemas.microsoft.com/office/drawing/2014/main" id="{791D44A0-01E3-0041-88DB-5FD5D06777BC}"/>
                    </a:ext>
                  </a:extLst>
                </p:cNvPr>
                <p:cNvSpPr/>
                <p:nvPr/>
              </p:nvSpPr>
              <p:spPr>
                <a:xfrm rot="18876258">
                  <a:off x="10517519" y="6681365"/>
                  <a:ext cx="108000" cy="108000"/>
                </a:xfrm>
                <a:prstGeom prst="teardrop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Teardrop 97">
                <a:extLst>
                  <a:ext uri="{FF2B5EF4-FFF2-40B4-BE49-F238E27FC236}">
                    <a16:creationId xmlns:a16="http://schemas.microsoft.com/office/drawing/2014/main" id="{49280082-8940-9748-88B9-D42B2C565EB3}"/>
                  </a:ext>
                </a:extLst>
              </p:cNvPr>
              <p:cNvSpPr/>
              <p:nvPr/>
            </p:nvSpPr>
            <p:spPr>
              <a:xfrm rot="18876258">
                <a:off x="1907306" y="919679"/>
                <a:ext cx="108000" cy="108000"/>
              </a:xfrm>
              <a:prstGeom prst="teardrop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ardrop 98">
                <a:extLst>
                  <a:ext uri="{FF2B5EF4-FFF2-40B4-BE49-F238E27FC236}">
                    <a16:creationId xmlns:a16="http://schemas.microsoft.com/office/drawing/2014/main" id="{9DD99806-D18B-DB44-BCA2-B4E0F83BC05D}"/>
                  </a:ext>
                </a:extLst>
              </p:cNvPr>
              <p:cNvSpPr/>
              <p:nvPr/>
            </p:nvSpPr>
            <p:spPr>
              <a:xfrm rot="18876258">
                <a:off x="2179865" y="913163"/>
                <a:ext cx="108000" cy="108000"/>
              </a:xfrm>
              <a:prstGeom prst="teardrop">
                <a:avLst/>
              </a:prstGeom>
              <a:pattFill prst="pct80">
                <a:fgClr>
                  <a:schemeClr val="tx1"/>
                </a:fgClr>
                <a:bgClr>
                  <a:schemeClr val="bg1"/>
                </a:bgClr>
              </a:patt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ardrop 99">
                <a:extLst>
                  <a:ext uri="{FF2B5EF4-FFF2-40B4-BE49-F238E27FC236}">
                    <a16:creationId xmlns:a16="http://schemas.microsoft.com/office/drawing/2014/main" id="{8D487E44-5A51-8946-9EEF-F1901662A1E9}"/>
                  </a:ext>
                </a:extLst>
              </p:cNvPr>
              <p:cNvSpPr/>
              <p:nvPr/>
            </p:nvSpPr>
            <p:spPr>
              <a:xfrm rot="18876258">
                <a:off x="2463893" y="909895"/>
                <a:ext cx="108000" cy="108000"/>
              </a:xfrm>
              <a:prstGeom prst="teardrop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50DE76ED-39A9-954A-B3BE-220F21B00141}"/>
                </a:ext>
              </a:extLst>
            </p:cNvPr>
            <p:cNvSpPr txBox="1"/>
            <p:nvPr/>
          </p:nvSpPr>
          <p:spPr>
            <a:xfrm>
              <a:off x="41843" y="143881"/>
              <a:ext cx="405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589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9AC108F0-4137-C249-B878-FD3C601FF793}"/>
              </a:ext>
            </a:extLst>
          </p:cNvPr>
          <p:cNvGrpSpPr/>
          <p:nvPr/>
        </p:nvGrpSpPr>
        <p:grpSpPr>
          <a:xfrm>
            <a:off x="11363" y="159121"/>
            <a:ext cx="11753917" cy="6607699"/>
            <a:chOff x="11363" y="159121"/>
            <a:chExt cx="11753917" cy="6607699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70142098-C7EC-AF49-911F-AEF44851C777}"/>
                </a:ext>
              </a:extLst>
            </p:cNvPr>
            <p:cNvSpPr/>
            <p:nvPr/>
          </p:nvSpPr>
          <p:spPr>
            <a:xfrm>
              <a:off x="9326541" y="2789064"/>
              <a:ext cx="2438739" cy="1080000"/>
            </a:xfrm>
            <a:prstGeom prst="round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fitness</a:t>
              </a:r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1B940DE7-2209-DF4D-B698-8E3AA80F8F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45115" y="1064364"/>
              <a:ext cx="3942560" cy="1101344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13F97D6-61D3-4847-9094-4F525F2AE6CA}"/>
                </a:ext>
              </a:extLst>
            </p:cNvPr>
            <p:cNvCxnSpPr>
              <a:cxnSpLocks/>
            </p:cNvCxnSpPr>
            <p:nvPr/>
          </p:nvCxnSpPr>
          <p:spPr>
            <a:xfrm>
              <a:off x="8417678" y="1249434"/>
              <a:ext cx="2021722" cy="1393843"/>
            </a:xfrm>
            <a:prstGeom prst="straightConnector1">
              <a:avLst/>
            </a:prstGeom>
            <a:ln w="5715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1318BE31-4AEA-7542-9884-08DE016F91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0828" y="2446575"/>
              <a:ext cx="1471005" cy="186533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4B5B3D20-87D0-2C4A-AB11-2539409F9B77}"/>
                </a:ext>
              </a:extLst>
            </p:cNvPr>
            <p:cNvCxnSpPr>
              <a:cxnSpLocks/>
            </p:cNvCxnSpPr>
            <p:nvPr/>
          </p:nvCxnSpPr>
          <p:spPr>
            <a:xfrm>
              <a:off x="6585945" y="2676312"/>
              <a:ext cx="2623445" cy="496664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03EF382-32BD-7247-9ABB-17B9CE34CC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29209" y="4287141"/>
              <a:ext cx="1108466" cy="899193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D003016-BE1D-4D47-9748-D994D2A3E9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32317" y="4366995"/>
              <a:ext cx="1220598" cy="1021236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2971287-F7B3-E047-98AF-B213465E8983}"/>
                </a:ext>
              </a:extLst>
            </p:cNvPr>
            <p:cNvGrpSpPr/>
            <p:nvPr/>
          </p:nvGrpSpPr>
          <p:grpSpPr>
            <a:xfrm>
              <a:off x="5999667" y="5388231"/>
              <a:ext cx="2380656" cy="992710"/>
              <a:chOff x="3156719" y="5375820"/>
              <a:chExt cx="2380656" cy="992710"/>
            </a:xfrm>
          </p:grpSpPr>
          <p:sp>
            <p:nvSpPr>
              <p:cNvPr id="10" name="Sun 9">
                <a:extLst>
                  <a:ext uri="{FF2B5EF4-FFF2-40B4-BE49-F238E27FC236}">
                    <a16:creationId xmlns:a16="http://schemas.microsoft.com/office/drawing/2014/main" id="{5A800A78-45FA-894C-B39F-B79FBD1730A3}"/>
                  </a:ext>
                </a:extLst>
              </p:cNvPr>
              <p:cNvSpPr/>
              <p:nvPr/>
            </p:nvSpPr>
            <p:spPr>
              <a:xfrm>
                <a:off x="3705406" y="5889771"/>
                <a:ext cx="360000" cy="360000"/>
              </a:xfrm>
              <a:prstGeom prst="sun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1" name="Picture 10" descr="Weather Storm Rain Clip Art">
                <a:extLst>
                  <a:ext uri="{FF2B5EF4-FFF2-40B4-BE49-F238E27FC236}">
                    <a16:creationId xmlns:a16="http://schemas.microsoft.com/office/drawing/2014/main" id="{A8050B52-D57C-3248-9C51-AA747BE842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5560" y="5865032"/>
                <a:ext cx="369350" cy="384739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D322D728-AE3C-5E4A-8912-E6611BFC7EFA}"/>
                  </a:ext>
                </a:extLst>
              </p:cNvPr>
              <p:cNvSpPr/>
              <p:nvPr/>
            </p:nvSpPr>
            <p:spPr>
              <a:xfrm>
                <a:off x="3156719" y="5375820"/>
                <a:ext cx="2380656" cy="99271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abiotic environment</a:t>
                </a:r>
              </a:p>
              <a:p>
                <a:pPr algn="ctr"/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1C4D4FC-3F9D-F44A-9DD1-E207CCF95CD8}"/>
                </a:ext>
              </a:extLst>
            </p:cNvPr>
            <p:cNvGrpSpPr/>
            <p:nvPr/>
          </p:nvGrpSpPr>
          <p:grpSpPr>
            <a:xfrm>
              <a:off x="6006542" y="753079"/>
              <a:ext cx="2380656" cy="992710"/>
              <a:chOff x="6082008" y="326870"/>
              <a:chExt cx="2380656" cy="992710"/>
            </a:xfrm>
          </p:grpSpPr>
          <p:pic>
            <p:nvPicPr>
              <p:cNvPr id="14" name="Picture 20" descr="#">
                <a:extLst>
                  <a:ext uri="{FF2B5EF4-FFF2-40B4-BE49-F238E27FC236}">
                    <a16:creationId xmlns:a16="http://schemas.microsoft.com/office/drawing/2014/main" id="{CA1011A9-E7AD-9E48-99ED-B83170B2A9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63376" y="839961"/>
                <a:ext cx="443812" cy="2860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Image result for hummingbird clipart">
                <a:extLst>
                  <a:ext uri="{FF2B5EF4-FFF2-40B4-BE49-F238E27FC236}">
                    <a16:creationId xmlns:a16="http://schemas.microsoft.com/office/drawing/2014/main" id="{78556A20-FA2B-8A4E-8AF7-C0F3B7F98C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54780" y="791986"/>
                <a:ext cx="680522" cy="40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F0D22D66-1CC3-5145-BF27-CA5DAFBEED3B}"/>
                  </a:ext>
                </a:extLst>
              </p:cNvPr>
              <p:cNvSpPr/>
              <p:nvPr/>
            </p:nvSpPr>
            <p:spPr>
              <a:xfrm>
                <a:off x="6082008" y="326870"/>
                <a:ext cx="2380656" cy="99271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pollinators</a:t>
                </a:r>
              </a:p>
              <a:p>
                <a:pPr algn="ctr"/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9401337B-2893-E148-AC6C-D4AD6C24CD82}"/>
                </a:ext>
              </a:extLst>
            </p:cNvPr>
            <p:cNvSpPr/>
            <p:nvPr/>
          </p:nvSpPr>
          <p:spPr>
            <a:xfrm>
              <a:off x="7671384" y="2676312"/>
              <a:ext cx="360000" cy="39486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B568089-C59F-AC4C-B858-82AEBE31DF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5080" y="2587388"/>
              <a:ext cx="1325673" cy="153832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D2BFA66-C458-3948-9A38-0608A10E3A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23603" y="1218195"/>
              <a:ext cx="3864072" cy="1029451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01BE03D-E897-1C47-BB9E-FF93490D90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5945" y="1761029"/>
              <a:ext cx="612000" cy="43200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F04C8A6-23DE-8D49-8A76-D77F5899BC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5945" y="1843012"/>
              <a:ext cx="684000" cy="46800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4AFC482A-02E6-C144-AEDA-A0BC0934BC1E}"/>
                </a:ext>
              </a:extLst>
            </p:cNvPr>
            <p:cNvSpPr/>
            <p:nvPr/>
          </p:nvSpPr>
          <p:spPr>
            <a:xfrm>
              <a:off x="3881833" y="5320070"/>
              <a:ext cx="2005842" cy="88565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herbivores</a:t>
              </a:r>
            </a:p>
            <a:p>
              <a:pPr algn="ctr"/>
              <a:r>
                <a:rPr lang="en-US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florivores</a:t>
              </a:r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nectar robbers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203A310-34BB-E148-8C84-4D5FC0486D5C}"/>
                </a:ext>
              </a:extLst>
            </p:cNvPr>
            <p:cNvGrpSpPr/>
            <p:nvPr/>
          </p:nvGrpSpPr>
          <p:grpSpPr>
            <a:xfrm>
              <a:off x="9281280" y="5498420"/>
              <a:ext cx="2484000" cy="1116000"/>
              <a:chOff x="262597" y="206426"/>
              <a:chExt cx="1810527" cy="991620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8FD5A39A-3F49-C94D-AA25-7537416D413B}"/>
                  </a:ext>
                </a:extLst>
              </p:cNvPr>
              <p:cNvSpPr/>
              <p:nvPr/>
            </p:nvSpPr>
            <p:spPr>
              <a:xfrm>
                <a:off x="262597" y="206426"/>
                <a:ext cx="1810527" cy="991620"/>
              </a:xfrm>
              <a:prstGeom prst="round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Interactions/effects</a:t>
                </a:r>
              </a:p>
              <a:p>
                <a:pPr algn="r"/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positive</a:t>
                </a:r>
              </a:p>
              <a:p>
                <a:pPr algn="r"/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negative</a:t>
                </a: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E577B4EA-21FD-CB4A-A92B-ABD19E9BF799}"/>
                  </a:ext>
                </a:extLst>
              </p:cNvPr>
              <p:cNvCxnSpPr/>
              <p:nvPr/>
            </p:nvCxnSpPr>
            <p:spPr>
              <a:xfrm>
                <a:off x="421848" y="714859"/>
                <a:ext cx="464989" cy="0"/>
              </a:xfrm>
              <a:prstGeom prst="line">
                <a:avLst/>
              </a:prstGeom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25E6D37-B667-6E46-8C09-39F1319F5CDA}"/>
                  </a:ext>
                </a:extLst>
              </p:cNvPr>
              <p:cNvCxnSpPr/>
              <p:nvPr/>
            </p:nvCxnSpPr>
            <p:spPr>
              <a:xfrm>
                <a:off x="430979" y="974135"/>
                <a:ext cx="464989" cy="0"/>
              </a:xfrm>
              <a:prstGeom prst="line">
                <a:avLst/>
              </a:prstGeom>
              <a:ln w="6350">
                <a:solidFill>
                  <a:schemeClr val="accent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ardrop 26">
              <a:extLst>
                <a:ext uri="{FF2B5EF4-FFF2-40B4-BE49-F238E27FC236}">
                  <a16:creationId xmlns:a16="http://schemas.microsoft.com/office/drawing/2014/main" id="{4F21A219-BF47-094A-8C63-87C7AD7BE890}"/>
                </a:ext>
              </a:extLst>
            </p:cNvPr>
            <p:cNvSpPr/>
            <p:nvPr/>
          </p:nvSpPr>
          <p:spPr>
            <a:xfrm rot="18926935">
              <a:off x="490891" y="2349000"/>
              <a:ext cx="2160000" cy="2160000"/>
            </a:xfrm>
            <a:prstGeom prst="teardrop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8575">
              <a:solidFill>
                <a:schemeClr val="accent1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68BE0DA-7820-F148-B8F0-F700A0B29D68}"/>
                </a:ext>
              </a:extLst>
            </p:cNvPr>
            <p:cNvSpPr txBox="1"/>
            <p:nvPr/>
          </p:nvSpPr>
          <p:spPr>
            <a:xfrm>
              <a:off x="1077463" y="2803644"/>
              <a:ext cx="9934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sugars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AB7F1D2-0B0A-BB4D-BF16-F8646E4E6556}"/>
                </a:ext>
              </a:extLst>
            </p:cNvPr>
            <p:cNvSpPr txBox="1"/>
            <p:nvPr/>
          </p:nvSpPr>
          <p:spPr>
            <a:xfrm>
              <a:off x="857406" y="3178950"/>
              <a:ext cx="1518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amino</a:t>
              </a:r>
              <a:r>
                <a:rPr lang="en-US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acids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1311910-59F4-FE4D-BB4F-AFDC6A8E3C4D}"/>
                </a:ext>
              </a:extLst>
            </p:cNvPr>
            <p:cNvSpPr txBox="1"/>
            <p:nvPr/>
          </p:nvSpPr>
          <p:spPr>
            <a:xfrm>
              <a:off x="798083" y="3566832"/>
              <a:ext cx="1545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secondary</a:t>
              </a:r>
            </a:p>
            <a:p>
              <a:pPr algn="ctr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metabolites</a:t>
              </a:r>
              <a:r>
                <a:rPr lang="en-US" b="1" dirty="0">
                  <a:solidFill>
                    <a:schemeClr val="accent6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CDC9F6E-7144-B247-84BE-9ADDD49FD610}"/>
                </a:ext>
              </a:extLst>
            </p:cNvPr>
            <p:cNvCxnSpPr>
              <a:cxnSpLocks/>
            </p:cNvCxnSpPr>
            <p:nvPr/>
          </p:nvCxnSpPr>
          <p:spPr>
            <a:xfrm>
              <a:off x="2705686" y="3473658"/>
              <a:ext cx="6468794" cy="32604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33B1487-10F8-874A-BCC6-48FC6FAB264C}"/>
                </a:ext>
              </a:extLst>
            </p:cNvPr>
            <p:cNvSpPr txBox="1"/>
            <p:nvPr/>
          </p:nvSpPr>
          <p:spPr>
            <a:xfrm>
              <a:off x="1060677" y="2446575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volume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9D578DA-60AF-EC4E-8081-C38499907C29}"/>
                </a:ext>
              </a:extLst>
            </p:cNvPr>
            <p:cNvSpPr txBox="1"/>
            <p:nvPr/>
          </p:nvSpPr>
          <p:spPr>
            <a:xfrm>
              <a:off x="11363" y="159121"/>
              <a:ext cx="405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BDF076E-C6EB-5B41-8789-E208E1E11774}"/>
                </a:ext>
              </a:extLst>
            </p:cNvPr>
            <p:cNvGrpSpPr/>
            <p:nvPr/>
          </p:nvGrpSpPr>
          <p:grpSpPr>
            <a:xfrm>
              <a:off x="3870753" y="4337502"/>
              <a:ext cx="2380656" cy="618802"/>
              <a:chOff x="3933229" y="4071759"/>
              <a:chExt cx="2380656" cy="618802"/>
            </a:xfrm>
          </p:grpSpPr>
          <p:pic>
            <p:nvPicPr>
              <p:cNvPr id="35" name="Picture 4" descr="1920x1920 Microscope Silhouette Clipart Free Stock Photo">
                <a:extLst>
                  <a:ext uri="{FF2B5EF4-FFF2-40B4-BE49-F238E27FC236}">
                    <a16:creationId xmlns:a16="http://schemas.microsoft.com/office/drawing/2014/main" id="{AA36D903-C25D-5242-B05B-07D1C66757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81505" y="4101250"/>
                <a:ext cx="570347" cy="5703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90E39785-2356-7145-8B73-B55D0A090A1C}"/>
                  </a:ext>
                </a:extLst>
              </p:cNvPr>
              <p:cNvSpPr/>
              <p:nvPr/>
            </p:nvSpPr>
            <p:spPr>
              <a:xfrm>
                <a:off x="3933229" y="4071759"/>
                <a:ext cx="2380656" cy="618802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nectar microbes</a:t>
                </a: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D9BB479-CC07-CD4D-9758-A3787B84BEAA}"/>
                </a:ext>
              </a:extLst>
            </p:cNvPr>
            <p:cNvSpPr/>
            <p:nvPr/>
          </p:nvSpPr>
          <p:spPr>
            <a:xfrm rot="18866151">
              <a:off x="-8700" y="1892489"/>
              <a:ext cx="153414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nectar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166202D-8B20-C546-A184-C6872DDDD54B}"/>
                </a:ext>
              </a:extLst>
            </p:cNvPr>
            <p:cNvGrpSpPr/>
            <p:nvPr/>
          </p:nvGrpSpPr>
          <p:grpSpPr>
            <a:xfrm>
              <a:off x="3956682" y="1843011"/>
              <a:ext cx="2614023" cy="1410161"/>
              <a:chOff x="3057522" y="1843011"/>
              <a:chExt cx="2614023" cy="1410161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EA09E7E6-B094-1D43-A630-4895E2201116}"/>
                  </a:ext>
                </a:extLst>
              </p:cNvPr>
              <p:cNvGrpSpPr/>
              <p:nvPr/>
            </p:nvGrpSpPr>
            <p:grpSpPr>
              <a:xfrm>
                <a:off x="3173738" y="1938105"/>
                <a:ext cx="2380656" cy="618802"/>
                <a:chOff x="3933229" y="4071759"/>
                <a:chExt cx="2380656" cy="618802"/>
              </a:xfrm>
            </p:grpSpPr>
            <p:pic>
              <p:nvPicPr>
                <p:cNvPr id="42" name="Picture 4" descr="1920x1920 Microscope Silhouette Clipart Free Stock Photo">
                  <a:extLst>
                    <a:ext uri="{FF2B5EF4-FFF2-40B4-BE49-F238E27FC236}">
                      <a16:creationId xmlns:a16="http://schemas.microsoft.com/office/drawing/2014/main" id="{34F6FCE6-E0D1-AF43-B938-29D3502E40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81505" y="4101250"/>
                  <a:ext cx="570347" cy="5703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Rounded Rectangle 42">
                  <a:extLst>
                    <a:ext uri="{FF2B5EF4-FFF2-40B4-BE49-F238E27FC236}">
                      <a16:creationId xmlns:a16="http://schemas.microsoft.com/office/drawing/2014/main" id="{C9E41E1E-789E-204B-8E17-BDC36F3F4FC7}"/>
                    </a:ext>
                  </a:extLst>
                </p:cNvPr>
                <p:cNvSpPr/>
                <p:nvPr/>
              </p:nvSpPr>
              <p:spPr>
                <a:xfrm>
                  <a:off x="3933229" y="4071759"/>
                  <a:ext cx="2380656" cy="618802"/>
                </a:xfrm>
                <a:prstGeom prst="round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nectar microbes</a:t>
                  </a:r>
                </a:p>
              </p:txBody>
            </p:sp>
          </p:grpSp>
          <p:sp>
            <p:nvSpPr>
              <p:cNvPr id="40" name="Rounded Rectangle 39">
                <a:extLst>
                  <a:ext uri="{FF2B5EF4-FFF2-40B4-BE49-F238E27FC236}">
                    <a16:creationId xmlns:a16="http://schemas.microsoft.com/office/drawing/2014/main" id="{690C982F-6FDD-384A-BAE0-863A5582EB5E}"/>
                  </a:ext>
                </a:extLst>
              </p:cNvPr>
              <p:cNvSpPr/>
              <p:nvPr/>
            </p:nvSpPr>
            <p:spPr>
              <a:xfrm>
                <a:off x="3498758" y="2666200"/>
                <a:ext cx="1834379" cy="500014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nectar robbers</a:t>
                </a:r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id="{4E9329AF-5103-C043-A5DB-9CF184699A8B}"/>
                  </a:ext>
                </a:extLst>
              </p:cNvPr>
              <p:cNvSpPr/>
              <p:nvPr/>
            </p:nvSpPr>
            <p:spPr>
              <a:xfrm>
                <a:off x="3057522" y="1843011"/>
                <a:ext cx="2614023" cy="1410161"/>
              </a:xfrm>
              <a:prstGeom prst="roundRect">
                <a:avLst/>
              </a:prstGeom>
              <a:noFill/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B54B1AD1-8EB1-5045-8688-3EEF500E9B47}"/>
                </a:ext>
              </a:extLst>
            </p:cNvPr>
            <p:cNvSpPr/>
            <p:nvPr/>
          </p:nvSpPr>
          <p:spPr>
            <a:xfrm>
              <a:off x="3667129" y="3705711"/>
              <a:ext cx="4857742" cy="3061109"/>
            </a:xfrm>
            <a:prstGeom prst="round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Known effects on nectar phenotype</a:t>
              </a:r>
            </a:p>
            <a:p>
              <a:pPr algn="ctr"/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E89D86F-B0F8-3748-93B3-21E2ABF75D19}"/>
                </a:ext>
              </a:extLst>
            </p:cNvPr>
            <p:cNvGrpSpPr/>
            <p:nvPr/>
          </p:nvGrpSpPr>
          <p:grpSpPr>
            <a:xfrm>
              <a:off x="6440081" y="4214365"/>
              <a:ext cx="1903274" cy="992710"/>
              <a:chOff x="6139197" y="479270"/>
              <a:chExt cx="2380656" cy="992710"/>
            </a:xfrm>
          </p:grpSpPr>
          <p:pic>
            <p:nvPicPr>
              <p:cNvPr id="46" name="Picture 20" descr="#">
                <a:extLst>
                  <a:ext uri="{FF2B5EF4-FFF2-40B4-BE49-F238E27FC236}">
                    <a16:creationId xmlns:a16="http://schemas.microsoft.com/office/drawing/2014/main" id="{1352063F-F9A0-CC4C-BFCB-34B10DAB66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4314" y="1007601"/>
                <a:ext cx="443811" cy="2860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7" name="Picture 2" descr="Image result for hummingbird clipart">
                <a:extLst>
                  <a:ext uri="{FF2B5EF4-FFF2-40B4-BE49-F238E27FC236}">
                    <a16:creationId xmlns:a16="http://schemas.microsoft.com/office/drawing/2014/main" id="{A4A5F0BF-C4C2-BC43-B4A3-0B333F68B3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50092" y="959626"/>
                <a:ext cx="680522" cy="40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CFA80510-AF10-3140-AC9D-C3A2C8DA68F4}"/>
                  </a:ext>
                </a:extLst>
              </p:cNvPr>
              <p:cNvSpPr/>
              <p:nvPr/>
            </p:nvSpPr>
            <p:spPr>
              <a:xfrm>
                <a:off x="6139197" y="479270"/>
                <a:ext cx="2380656" cy="99271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pollinators</a:t>
                </a:r>
              </a:p>
              <a:p>
                <a:pPr algn="ctr"/>
                <a:endPara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FFA8D609-ABB2-B444-AEC7-3E9226D39B71}"/>
                </a:ext>
              </a:extLst>
            </p:cNvPr>
            <p:cNvSpPr/>
            <p:nvPr/>
          </p:nvSpPr>
          <p:spPr>
            <a:xfrm>
              <a:off x="3667129" y="159121"/>
              <a:ext cx="4857742" cy="3172654"/>
            </a:xfrm>
            <a:prstGeom prst="roundRect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Known effects of nectar phenotype</a:t>
              </a:r>
            </a:p>
            <a:p>
              <a:pPr algn="ctr"/>
              <a:endPara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039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592709"/>
              </p:ext>
            </p:extLst>
          </p:nvPr>
        </p:nvGraphicFramePr>
        <p:xfrm>
          <a:off x="1453445" y="0"/>
          <a:ext cx="9285111" cy="5564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2557459" y="4300542"/>
            <a:ext cx="8036475" cy="321426"/>
            <a:chOff x="1557642" y="4329790"/>
            <a:chExt cx="7602389" cy="186195"/>
          </a:xfrm>
        </p:grpSpPr>
        <p:sp>
          <p:nvSpPr>
            <p:cNvPr id="7" name="TextBox 6"/>
            <p:cNvSpPr txBox="1"/>
            <p:nvPr/>
          </p:nvSpPr>
          <p:spPr>
            <a:xfrm>
              <a:off x="1557642" y="4337697"/>
              <a:ext cx="1260053" cy="17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10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14609" y="4337698"/>
              <a:ext cx="1260053" cy="1782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5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01313" y="4329793"/>
              <a:ext cx="1260053" cy="17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4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61767" y="4329792"/>
              <a:ext cx="1260053" cy="17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1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35737" y="4329791"/>
              <a:ext cx="1260053" cy="17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1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899978" y="4329790"/>
              <a:ext cx="1260053" cy="17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1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381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9C03891-E2ED-5845-A031-FBED4069A8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522326"/>
              </p:ext>
            </p:extLst>
          </p:nvPr>
        </p:nvGraphicFramePr>
        <p:xfrm>
          <a:off x="1923219" y="179037"/>
          <a:ext cx="8345562" cy="522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AAF7F583-3075-FD4A-8532-DF1B8CE1A6FC}"/>
              </a:ext>
            </a:extLst>
          </p:cNvPr>
          <p:cNvGrpSpPr/>
          <p:nvPr/>
        </p:nvGrpSpPr>
        <p:grpSpPr>
          <a:xfrm>
            <a:off x="2943223" y="4065303"/>
            <a:ext cx="7175764" cy="344537"/>
            <a:chOff x="1714085" y="393144"/>
            <a:chExt cx="6156868" cy="19083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C5293A-B5CB-2849-89E0-01158F16B011}"/>
                </a:ext>
              </a:extLst>
            </p:cNvPr>
            <p:cNvSpPr txBox="1"/>
            <p:nvPr/>
          </p:nvSpPr>
          <p:spPr>
            <a:xfrm>
              <a:off x="1714085" y="413505"/>
              <a:ext cx="1204644" cy="17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4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D94DC5-C9B7-814C-AB49-BADEBBF9C821}"/>
                </a:ext>
              </a:extLst>
            </p:cNvPr>
            <p:cNvSpPr txBox="1"/>
            <p:nvPr/>
          </p:nvSpPr>
          <p:spPr>
            <a:xfrm>
              <a:off x="2955983" y="394705"/>
              <a:ext cx="1204644" cy="17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2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E4F66F-64B0-1943-AA28-32B63C22F1D7}"/>
                </a:ext>
              </a:extLst>
            </p:cNvPr>
            <p:cNvSpPr txBox="1"/>
            <p:nvPr/>
          </p:nvSpPr>
          <p:spPr>
            <a:xfrm>
              <a:off x="4191726" y="393144"/>
              <a:ext cx="1204644" cy="17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1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1403A6-8609-FF47-8777-4679B1E6F76E}"/>
                </a:ext>
              </a:extLst>
            </p:cNvPr>
            <p:cNvSpPr txBox="1"/>
            <p:nvPr/>
          </p:nvSpPr>
          <p:spPr>
            <a:xfrm>
              <a:off x="5423008" y="413505"/>
              <a:ext cx="1204644" cy="17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2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C658B4A-B448-DE4B-8993-EB0399C012EE}"/>
                </a:ext>
              </a:extLst>
            </p:cNvPr>
            <p:cNvSpPr txBox="1"/>
            <p:nvPr/>
          </p:nvSpPr>
          <p:spPr>
            <a:xfrm>
              <a:off x="6666309" y="393144"/>
              <a:ext cx="1204644" cy="17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b-NO" sz="1400" dirty="0">
                  <a:latin typeface="Arial" panose="020B0604020202020204" pitchFamily="34" charset="0"/>
                  <a:cs typeface="Arial" panose="020B0604020202020204" pitchFamily="34" charset="0"/>
                </a:rPr>
                <a:t>n = 1</a:t>
              </a:r>
              <a:endParaRPr lang="sv-SE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9568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85B31A-778C-BF41-BC4C-CE97C096B5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9720"/>
          <a:stretch/>
        </p:blipFill>
        <p:spPr>
          <a:xfrm>
            <a:off x="3863978" y="1998415"/>
            <a:ext cx="4464045" cy="360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7BD871B-E2C5-6344-93CB-0E2505B20025}"/>
              </a:ext>
            </a:extLst>
          </p:cNvPr>
          <p:cNvSpPr/>
          <p:nvPr/>
        </p:nvSpPr>
        <p:spPr>
          <a:xfrm>
            <a:off x="4357688" y="5401112"/>
            <a:ext cx="3838697" cy="2974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C6B954-FDA2-1046-A39F-410BBFBCCB02}"/>
              </a:ext>
            </a:extLst>
          </p:cNvPr>
          <p:cNvSpPr txBox="1"/>
          <p:nvPr/>
        </p:nvSpPr>
        <p:spPr>
          <a:xfrm>
            <a:off x="3995616" y="5712442"/>
            <a:ext cx="420076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Standardized Mean Difference in Preference</a:t>
            </a: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(nectar – nectar with added component)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F3960C-B035-C84B-892E-8DB732609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000" y="1117599"/>
            <a:ext cx="3960000" cy="99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AED6CC-B9F3-6545-B0F4-7EB7C0AFE7A3}"/>
              </a:ext>
            </a:extLst>
          </p:cNvPr>
          <p:cNvSpPr txBox="1"/>
          <p:nvPr/>
        </p:nvSpPr>
        <p:spPr>
          <a:xfrm rot="16200000">
            <a:off x="1923700" y="3395457"/>
            <a:ext cx="37576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Nectar microbes    Plant components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6AFC30-2457-EB4E-B8AD-023E601392F6}"/>
              </a:ext>
            </a:extLst>
          </p:cNvPr>
          <p:cNvSpPr txBox="1"/>
          <p:nvPr/>
        </p:nvSpPr>
        <p:spPr>
          <a:xfrm>
            <a:off x="4629150" y="5405451"/>
            <a:ext cx="3632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-1.0               -0.5                 0                 0.5</a:t>
            </a:r>
          </a:p>
        </p:txBody>
      </p:sp>
    </p:spTree>
    <p:extLst>
      <p:ext uri="{BB962C8B-B14F-4D97-AF65-F5344CB8AC3E}">
        <p14:creationId xmlns:p14="http://schemas.microsoft.com/office/powerpoint/2010/main" val="420976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7C867E-3F93-9E4B-B2B4-937A04F662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104"/>
          <a:stretch/>
        </p:blipFill>
        <p:spPr>
          <a:xfrm>
            <a:off x="3776812" y="1419973"/>
            <a:ext cx="4638376" cy="34437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27F21B-213F-8543-A1CA-B3115CF21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877" y="553913"/>
            <a:ext cx="4608000" cy="8752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550293-679B-6544-A013-CCDBB9ED106E}"/>
              </a:ext>
            </a:extLst>
          </p:cNvPr>
          <p:cNvSpPr txBox="1"/>
          <p:nvPr/>
        </p:nvSpPr>
        <p:spPr>
          <a:xfrm>
            <a:off x="3917327" y="4905223"/>
            <a:ext cx="435734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Fisher’s z Transformed Correlation Coefficient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004BD3-9E41-F744-9BBA-7036C4896B18}"/>
              </a:ext>
            </a:extLst>
          </p:cNvPr>
          <p:cNvSpPr txBox="1"/>
          <p:nvPr/>
        </p:nvSpPr>
        <p:spPr>
          <a:xfrm>
            <a:off x="4336472" y="4672853"/>
            <a:ext cx="389312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0                     0.2                   0.4                   0.6</a:t>
            </a:r>
          </a:p>
        </p:txBody>
      </p:sp>
    </p:spTree>
    <p:extLst>
      <p:ext uri="{BB962C8B-B14F-4D97-AF65-F5344CB8AC3E}">
        <p14:creationId xmlns:p14="http://schemas.microsoft.com/office/powerpoint/2010/main" val="94879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187</Words>
  <Application>Microsoft Macintosh PowerPoint</Application>
  <PresentationFormat>Widescreen</PresentationFormat>
  <Paragraphs>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</dc:creator>
  <cp:lastModifiedBy>Amy</cp:lastModifiedBy>
  <cp:revision>13</cp:revision>
  <dcterms:created xsi:type="dcterms:W3CDTF">2018-06-11T06:26:38Z</dcterms:created>
  <dcterms:modified xsi:type="dcterms:W3CDTF">2018-06-12T06:04:48Z</dcterms:modified>
</cp:coreProperties>
</file>