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5" r:id="rId2"/>
    <p:sldId id="266" r:id="rId3"/>
    <p:sldId id="270" r:id="rId4"/>
    <p:sldId id="267" r:id="rId5"/>
    <p:sldId id="271" r:id="rId6"/>
    <p:sldId id="272" r:id="rId7"/>
    <p:sldId id="260" r:id="rId8"/>
    <p:sldId id="261" r:id="rId9"/>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5" autoAdjust="0"/>
    <p:restoredTop sz="94660"/>
  </p:normalViewPr>
  <p:slideViewPr>
    <p:cSldViewPr>
      <p:cViewPr>
        <p:scale>
          <a:sx n="110" d="100"/>
          <a:sy n="110" d="100"/>
        </p:scale>
        <p:origin x="-1968" y="-72"/>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tsT9206\AppData\Local\Temp\Temp1_20170731_&#26410;QC.zip\&#34920;8.8.3%20&#26412;&#21092;&#21021;&#22238;&#25237;&#19982;&#12363;&#12425;&#27515;&#20129;&#12414;&#12391;&#12398;&#26178;&#3829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tsT9206\Documents\PC%20&#20869;&#20491;&#20154;&#12501;&#12457;&#12523;&#12480;\170101%20&#12473;&#12479;&#12483;&#12488;&#12467;&#12512;&#31038;\aHUS\&#12456;&#12463;&#12475;&#12523;&#12487;&#12540;&#12479;\&#12467;&#12500;&#12540;&#34920;10.9.1%20&#33256;&#24202;&#26908;&#26619;&#20516;&#12398;&#25512;&#31227;%20.xlsx" TargetMode="Externa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file:///C:\Users\MatsT9206\Documents\PC%20&#20869;&#20491;&#20154;&#12501;&#12457;&#12523;&#12480;\170101%20&#12473;&#12479;&#12483;&#12488;&#12467;&#12512;&#31038;\aHUS\&#12456;&#12463;&#12475;&#12523;&#12487;&#12540;&#12479;\&#12467;&#12500;&#12540;&#34920;10.9.1%20&#33256;&#24202;&#26908;&#26619;&#20516;&#12398;&#25512;&#31227;%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869947152719663E-2"/>
          <c:y val="0.12784905377672834"/>
          <c:w val="0.88809402282604599"/>
          <c:h val="0.7680104914593987"/>
        </c:manualLayout>
      </c:layout>
      <c:scatterChart>
        <c:scatterStyle val="lineMarker"/>
        <c:varyColors val="0"/>
        <c:ser>
          <c:idx val="0"/>
          <c:order val="0"/>
          <c:tx>
            <c:strRef>
              <c:f>'表8.8.3死亡までの時間_Primary aHUS'!$Q$55</c:f>
              <c:strCache>
                <c:ptCount val="1"/>
              </c:strCache>
            </c:strRef>
          </c:tx>
          <c:spPr>
            <a:ln w="9525" cap="flat">
              <a:solidFill>
                <a:schemeClr val="tx1"/>
              </a:solidFill>
              <a:bevel/>
            </a:ln>
          </c:spPr>
          <c:marker>
            <c:symbol val="none"/>
          </c:marker>
          <c:xVal>
            <c:numRef>
              <c:f>'表8.8.3死亡までの時間_Primary aHUS'!$O$56:$O$414</c:f>
              <c:numCache>
                <c:formatCode>General</c:formatCode>
                <c:ptCount val="359"/>
                <c:pt idx="0">
                  <c:v>0</c:v>
                </c:pt>
                <c:pt idx="1">
                  <c:v>0</c:v>
                </c:pt>
                <c:pt idx="2">
                  <c:v>1</c:v>
                </c:pt>
                <c:pt idx="3">
                  <c:v>1</c:v>
                </c:pt>
                <c:pt idx="4">
                  <c:v>2</c:v>
                </c:pt>
                <c:pt idx="5">
                  <c:v>2</c:v>
                </c:pt>
                <c:pt idx="6">
                  <c:v>3</c:v>
                </c:pt>
                <c:pt idx="7">
                  <c:v>3</c:v>
                </c:pt>
                <c:pt idx="8">
                  <c:v>7</c:v>
                </c:pt>
                <c:pt idx="9">
                  <c:v>15</c:v>
                </c:pt>
                <c:pt idx="10">
                  <c:v>21</c:v>
                </c:pt>
                <c:pt idx="11">
                  <c:v>28</c:v>
                </c:pt>
                <c:pt idx="12">
                  <c:v>30</c:v>
                </c:pt>
                <c:pt idx="13">
                  <c:v>52</c:v>
                </c:pt>
                <c:pt idx="14">
                  <c:v>52</c:v>
                </c:pt>
                <c:pt idx="15">
                  <c:v>84</c:v>
                </c:pt>
                <c:pt idx="16">
                  <c:v>87</c:v>
                </c:pt>
                <c:pt idx="17">
                  <c:v>87</c:v>
                </c:pt>
                <c:pt idx="18">
                  <c:v>88</c:v>
                </c:pt>
                <c:pt idx="19">
                  <c:v>90</c:v>
                </c:pt>
                <c:pt idx="20">
                  <c:v>96</c:v>
                </c:pt>
                <c:pt idx="21">
                  <c:v>107</c:v>
                </c:pt>
                <c:pt idx="22">
                  <c:v>154</c:v>
                </c:pt>
                <c:pt idx="23">
                  <c:v>155</c:v>
                </c:pt>
                <c:pt idx="24">
                  <c:v>167</c:v>
                </c:pt>
                <c:pt idx="25">
                  <c:v>168</c:v>
                </c:pt>
                <c:pt idx="26">
                  <c:v>174</c:v>
                </c:pt>
                <c:pt idx="27">
                  <c:v>180</c:v>
                </c:pt>
              </c:numCache>
            </c:numRef>
          </c:xVal>
          <c:yVal>
            <c:numRef>
              <c:f>'表8.8.3死亡までの時間_Primary aHUS'!$Q$56:$Q$414</c:f>
              <c:numCache>
                <c:formatCode>General</c:formatCode>
                <c:ptCount val="359"/>
              </c:numCache>
            </c:numRef>
          </c:yVal>
          <c:smooth val="0"/>
        </c:ser>
        <c:ser>
          <c:idx val="3"/>
          <c:order val="1"/>
          <c:tx>
            <c:strRef>
              <c:f>'表8.8.3死亡までの時間_Primary aHUS'!$V$55</c:f>
              <c:strCache>
                <c:ptCount val="1"/>
                <c:pt idx="0">
                  <c:v>成人(初回投与時18歳以上)</c:v>
                </c:pt>
              </c:strCache>
            </c:strRef>
          </c:tx>
          <c:spPr>
            <a:ln w="9525">
              <a:solidFill>
                <a:schemeClr val="tx1"/>
              </a:solidFill>
              <a:prstDash val="solid"/>
            </a:ln>
          </c:spPr>
          <c:marker>
            <c:symbol val="none"/>
          </c:marker>
          <c:xVal>
            <c:numRef>
              <c:f>'表8.8.3死亡までの時間_Primary aHUS'!$T$56:$T$414</c:f>
              <c:numCache>
                <c:formatCode>General</c:formatCode>
                <c:ptCount val="359"/>
                <c:pt idx="0">
                  <c:v>0</c:v>
                </c:pt>
                <c:pt idx="1">
                  <c:v>0</c:v>
                </c:pt>
                <c:pt idx="2">
                  <c:v>1</c:v>
                </c:pt>
                <c:pt idx="3">
                  <c:v>1</c:v>
                </c:pt>
                <c:pt idx="4">
                  <c:v>3</c:v>
                </c:pt>
                <c:pt idx="5">
                  <c:v>3</c:v>
                </c:pt>
                <c:pt idx="6">
                  <c:v>7</c:v>
                </c:pt>
                <c:pt idx="7">
                  <c:v>21</c:v>
                </c:pt>
                <c:pt idx="8">
                  <c:v>30</c:v>
                </c:pt>
                <c:pt idx="9">
                  <c:v>52</c:v>
                </c:pt>
                <c:pt idx="10">
                  <c:v>52</c:v>
                </c:pt>
                <c:pt idx="11">
                  <c:v>84</c:v>
                </c:pt>
                <c:pt idx="12">
                  <c:v>90</c:v>
                </c:pt>
                <c:pt idx="13">
                  <c:v>107</c:v>
                </c:pt>
                <c:pt idx="14">
                  <c:v>154</c:v>
                </c:pt>
                <c:pt idx="15">
                  <c:v>155</c:v>
                </c:pt>
                <c:pt idx="16">
                  <c:v>167</c:v>
                </c:pt>
                <c:pt idx="17">
                  <c:v>168</c:v>
                </c:pt>
                <c:pt idx="18">
                  <c:v>174</c:v>
                </c:pt>
                <c:pt idx="19">
                  <c:v>180</c:v>
                </c:pt>
              </c:numCache>
            </c:numRef>
          </c:xVal>
          <c:yVal>
            <c:numRef>
              <c:f>'表8.8.3死亡までの時間_Primary aHUS'!$V$56:$V$414</c:f>
              <c:numCache>
                <c:formatCode>General</c:formatCode>
                <c:ptCount val="359"/>
                <c:pt idx="0">
                  <c:v>100</c:v>
                </c:pt>
                <c:pt idx="1">
                  <c:v>100</c:v>
                </c:pt>
                <c:pt idx="2">
                  <c:v>100</c:v>
                </c:pt>
                <c:pt idx="3">
                  <c:v>96.4</c:v>
                </c:pt>
                <c:pt idx="4">
                  <c:v>96.4</c:v>
                </c:pt>
                <c:pt idx="5">
                  <c:v>92.9</c:v>
                </c:pt>
                <c:pt idx="6">
                  <c:v>92.9</c:v>
                </c:pt>
                <c:pt idx="7">
                  <c:v>92.9</c:v>
                </c:pt>
                <c:pt idx="8">
                  <c:v>92.9</c:v>
                </c:pt>
                <c:pt idx="9">
                  <c:v>92.9</c:v>
                </c:pt>
                <c:pt idx="10">
                  <c:v>88.2</c:v>
                </c:pt>
                <c:pt idx="11">
                  <c:v>88.2</c:v>
                </c:pt>
                <c:pt idx="12">
                  <c:v>88.2</c:v>
                </c:pt>
                <c:pt idx="13">
                  <c:v>88.2</c:v>
                </c:pt>
                <c:pt idx="14">
                  <c:v>88.2</c:v>
                </c:pt>
                <c:pt idx="15">
                  <c:v>88.2</c:v>
                </c:pt>
                <c:pt idx="16">
                  <c:v>88.2</c:v>
                </c:pt>
                <c:pt idx="17">
                  <c:v>88.2</c:v>
                </c:pt>
                <c:pt idx="18">
                  <c:v>88.2</c:v>
                </c:pt>
                <c:pt idx="19">
                  <c:v>88.2</c:v>
                </c:pt>
              </c:numCache>
            </c:numRef>
          </c:yVal>
          <c:smooth val="0"/>
        </c:ser>
        <c:ser>
          <c:idx val="4"/>
          <c:order val="2"/>
          <c:tx>
            <c:strRef>
              <c:f>'表8.8.3死亡までの時間_Primary aHUS'!$Z$55</c:f>
              <c:strCache>
                <c:ptCount val="1"/>
              </c:strCache>
            </c:strRef>
          </c:tx>
          <c:spPr>
            <a:ln w="9525">
              <a:solidFill>
                <a:schemeClr val="tx1"/>
              </a:solidFill>
              <a:prstDash val="sysDot"/>
            </a:ln>
          </c:spPr>
          <c:marker>
            <c:symbol val="none"/>
          </c:marker>
          <c:xVal>
            <c:numRef>
              <c:f>'表8.8.3死亡までの時間_Primary aHUS'!$X$56:$X$414</c:f>
              <c:numCache>
                <c:formatCode>General</c:formatCode>
                <c:ptCount val="359"/>
              </c:numCache>
            </c:numRef>
          </c:xVal>
          <c:yVal>
            <c:numRef>
              <c:f>'表8.8.3死亡までの時間_Primary aHUS'!$Z$56:$Z$414</c:f>
              <c:numCache>
                <c:formatCode>General</c:formatCode>
                <c:ptCount val="359"/>
              </c:numCache>
            </c:numRef>
          </c:yVal>
          <c:smooth val="0"/>
        </c:ser>
        <c:ser>
          <c:idx val="2"/>
          <c:order val="3"/>
          <c:tx>
            <c:strRef>
              <c:f>'表8.8.3死亡までの時間_Primary aHUS'!$P$55</c:f>
              <c:strCache>
                <c:ptCount val="1"/>
              </c:strCache>
            </c:strRef>
          </c:tx>
          <c:spPr>
            <a:ln>
              <a:noFill/>
            </a:ln>
          </c:spPr>
          <c:marker>
            <c:symbol val="none"/>
          </c:marker>
          <c:errBars>
            <c:errDir val="y"/>
            <c:errBarType val="plus"/>
            <c:errValType val="cust"/>
            <c:noEndCap val="1"/>
            <c:plus>
              <c:numRef>
                <c:f>'表8.8.3死亡までの時間_Primary aHUS'!$P$57:$P$10000</c:f>
                <c:numCache>
                  <c:formatCode>General</c:formatCode>
                  <c:ptCount val="9944"/>
                </c:numCache>
              </c:numRef>
            </c:plus>
            <c:minus>
              <c:numLit>
                <c:formatCode>General</c:formatCode>
                <c:ptCount val="1"/>
                <c:pt idx="0">
                  <c:v>1</c:v>
                </c:pt>
              </c:numLit>
            </c:minus>
          </c:errBars>
          <c:xVal>
            <c:numRef>
              <c:f>'表8.8.3死亡までの時間_Primary aHUS'!$O$57:$O$414</c:f>
              <c:numCache>
                <c:formatCode>General</c:formatCode>
                <c:ptCount val="358"/>
                <c:pt idx="0">
                  <c:v>0</c:v>
                </c:pt>
                <c:pt idx="1">
                  <c:v>1</c:v>
                </c:pt>
                <c:pt idx="2">
                  <c:v>1</c:v>
                </c:pt>
                <c:pt idx="3">
                  <c:v>2</c:v>
                </c:pt>
                <c:pt idx="4">
                  <c:v>2</c:v>
                </c:pt>
                <c:pt idx="5">
                  <c:v>3</c:v>
                </c:pt>
                <c:pt idx="6">
                  <c:v>3</c:v>
                </c:pt>
                <c:pt idx="7">
                  <c:v>7</c:v>
                </c:pt>
                <c:pt idx="8">
                  <c:v>15</c:v>
                </c:pt>
                <c:pt idx="9">
                  <c:v>21</c:v>
                </c:pt>
                <c:pt idx="10">
                  <c:v>28</c:v>
                </c:pt>
                <c:pt idx="11">
                  <c:v>30</c:v>
                </c:pt>
                <c:pt idx="12">
                  <c:v>52</c:v>
                </c:pt>
                <c:pt idx="13">
                  <c:v>52</c:v>
                </c:pt>
                <c:pt idx="14">
                  <c:v>84</c:v>
                </c:pt>
                <c:pt idx="15">
                  <c:v>87</c:v>
                </c:pt>
                <c:pt idx="16">
                  <c:v>87</c:v>
                </c:pt>
                <c:pt idx="17">
                  <c:v>88</c:v>
                </c:pt>
                <c:pt idx="18">
                  <c:v>90</c:v>
                </c:pt>
                <c:pt idx="19">
                  <c:v>96</c:v>
                </c:pt>
                <c:pt idx="20">
                  <c:v>107</c:v>
                </c:pt>
                <c:pt idx="21">
                  <c:v>154</c:v>
                </c:pt>
                <c:pt idx="22">
                  <c:v>155</c:v>
                </c:pt>
                <c:pt idx="23">
                  <c:v>167</c:v>
                </c:pt>
                <c:pt idx="24">
                  <c:v>168</c:v>
                </c:pt>
                <c:pt idx="25">
                  <c:v>174</c:v>
                </c:pt>
                <c:pt idx="26">
                  <c:v>180</c:v>
                </c:pt>
              </c:numCache>
            </c:numRef>
          </c:xVal>
          <c:yVal>
            <c:numRef>
              <c:f>'表8.8.3死亡までの時間_Primary aHUS'!$S$57:$S$414</c:f>
              <c:numCache>
                <c:formatCode>General</c:formatCode>
                <c:ptCount val="358"/>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numCache>
            </c:numRef>
          </c:yVal>
          <c:smooth val="0"/>
        </c:ser>
        <c:ser>
          <c:idx val="5"/>
          <c:order val="4"/>
          <c:tx>
            <c:strRef>
              <c:f>'表8.8.3死亡までの時間_Primary aHUS'!$U$55</c:f>
              <c:strCache>
                <c:ptCount val="1"/>
                <c:pt idx="0">
                  <c:v>0：イベント発現
1：打ち切り(成人)</c:v>
                </c:pt>
              </c:strCache>
            </c:strRef>
          </c:tx>
          <c:spPr>
            <a:ln>
              <a:noFill/>
            </a:ln>
          </c:spPr>
          <c:marker>
            <c:symbol val="none"/>
          </c:marker>
          <c:errBars>
            <c:errDir val="y"/>
            <c:errBarType val="plus"/>
            <c:errValType val="cust"/>
            <c:noEndCap val="1"/>
            <c:plus>
              <c:numLit>
                <c:formatCode>General</c:formatCode>
                <c:ptCount val="1"/>
                <c:pt idx="0">
                  <c:v>1</c:v>
                </c:pt>
              </c:numLit>
            </c:plus>
            <c:minus>
              <c:numLit>
                <c:formatCode>General</c:formatCode>
                <c:ptCount val="1"/>
                <c:pt idx="0">
                  <c:v>1</c:v>
                </c:pt>
              </c:numLit>
            </c:minus>
          </c:errBars>
          <c:xVal>
            <c:numRef>
              <c:f>'表8.8.3死亡までの時間_Primary aHUS'!$T$57:$T$414</c:f>
              <c:numCache>
                <c:formatCode>General</c:formatCode>
                <c:ptCount val="358"/>
                <c:pt idx="0">
                  <c:v>0</c:v>
                </c:pt>
                <c:pt idx="1">
                  <c:v>1</c:v>
                </c:pt>
                <c:pt idx="2">
                  <c:v>1</c:v>
                </c:pt>
                <c:pt idx="3">
                  <c:v>3</c:v>
                </c:pt>
                <c:pt idx="4">
                  <c:v>3</c:v>
                </c:pt>
                <c:pt idx="5">
                  <c:v>7</c:v>
                </c:pt>
                <c:pt idx="6">
                  <c:v>21</c:v>
                </c:pt>
                <c:pt idx="7">
                  <c:v>30</c:v>
                </c:pt>
                <c:pt idx="8">
                  <c:v>52</c:v>
                </c:pt>
                <c:pt idx="9">
                  <c:v>52</c:v>
                </c:pt>
                <c:pt idx="10">
                  <c:v>84</c:v>
                </c:pt>
                <c:pt idx="11">
                  <c:v>90</c:v>
                </c:pt>
                <c:pt idx="12">
                  <c:v>107</c:v>
                </c:pt>
                <c:pt idx="13">
                  <c:v>154</c:v>
                </c:pt>
                <c:pt idx="14">
                  <c:v>155</c:v>
                </c:pt>
                <c:pt idx="15">
                  <c:v>167</c:v>
                </c:pt>
                <c:pt idx="16">
                  <c:v>168</c:v>
                </c:pt>
                <c:pt idx="17">
                  <c:v>174</c:v>
                </c:pt>
                <c:pt idx="18">
                  <c:v>180</c:v>
                </c:pt>
              </c:numCache>
            </c:numRef>
          </c:xVal>
          <c:yVal>
            <c:numRef>
              <c:f>'表8.8.3死亡までの時間_Primary aHUS'!$W$57:$W$414</c:f>
              <c:numCache>
                <c:formatCode>General</c:formatCode>
                <c:ptCount val="358"/>
                <c:pt idx="0">
                  <c:v>100</c:v>
                </c:pt>
                <c:pt idx="1">
                  <c:v>#N/A</c:v>
                </c:pt>
                <c:pt idx="2">
                  <c:v>#N/A</c:v>
                </c:pt>
                <c:pt idx="3">
                  <c:v>#N/A</c:v>
                </c:pt>
                <c:pt idx="4">
                  <c:v>#N/A</c:v>
                </c:pt>
                <c:pt idx="5">
                  <c:v>92.9</c:v>
                </c:pt>
                <c:pt idx="6">
                  <c:v>92.9</c:v>
                </c:pt>
                <c:pt idx="7">
                  <c:v>92.9</c:v>
                </c:pt>
                <c:pt idx="8">
                  <c:v>#N/A</c:v>
                </c:pt>
                <c:pt idx="9">
                  <c:v>#N/A</c:v>
                </c:pt>
                <c:pt idx="10">
                  <c:v>88.2</c:v>
                </c:pt>
                <c:pt idx="11">
                  <c:v>88.2</c:v>
                </c:pt>
                <c:pt idx="12">
                  <c:v>88.2</c:v>
                </c:pt>
                <c:pt idx="13">
                  <c:v>88.2</c:v>
                </c:pt>
                <c:pt idx="14">
                  <c:v>88.2</c:v>
                </c:pt>
                <c:pt idx="15">
                  <c:v>88.2</c:v>
                </c:pt>
                <c:pt idx="16">
                  <c:v>88.2</c:v>
                </c:pt>
                <c:pt idx="17">
                  <c:v>88.2</c:v>
                </c:pt>
                <c:pt idx="18">
                  <c:v>88.2</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numCache>
            </c:numRef>
          </c:yVal>
          <c:smooth val="0"/>
        </c:ser>
        <c:ser>
          <c:idx val="6"/>
          <c:order val="5"/>
          <c:tx>
            <c:strRef>
              <c:f>'表8.8.3死亡までの時間_Primary aHUS'!$Y$55</c:f>
              <c:strCache>
                <c:ptCount val="1"/>
              </c:strCache>
            </c:strRef>
          </c:tx>
          <c:spPr>
            <a:ln>
              <a:noFill/>
            </a:ln>
          </c:spPr>
          <c:marker>
            <c:symbol val="none"/>
          </c:marker>
          <c:errBars>
            <c:errDir val="y"/>
            <c:errBarType val="plus"/>
            <c:errValType val="cust"/>
            <c:noEndCap val="1"/>
            <c:plus>
              <c:numLit>
                <c:formatCode>General</c:formatCode>
                <c:ptCount val="1"/>
                <c:pt idx="0">
                  <c:v>1</c:v>
                </c:pt>
              </c:numLit>
            </c:plus>
            <c:minus>
              <c:numLit>
                <c:formatCode>General</c:formatCode>
                <c:ptCount val="1"/>
                <c:pt idx="0">
                  <c:v>1</c:v>
                </c:pt>
              </c:numLit>
            </c:minus>
          </c:errBars>
          <c:xVal>
            <c:numRef>
              <c:f>'表8.8.3死亡までの時間_Primary aHUS'!$X$57:$X$414</c:f>
              <c:numCache>
                <c:formatCode>General</c:formatCode>
                <c:ptCount val="358"/>
              </c:numCache>
            </c:numRef>
          </c:xVal>
          <c:yVal>
            <c:numRef>
              <c:f>'表8.8.3死亡までの時間_Primary aHUS'!$AA$57:$AA$414</c:f>
              <c:numCache>
                <c:formatCode>General</c:formatCode>
                <c:ptCount val="358"/>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numCache>
            </c:numRef>
          </c:yVal>
          <c:smooth val="0"/>
        </c:ser>
        <c:ser>
          <c:idx val="1"/>
          <c:order val="6"/>
          <c:tx>
            <c:strRef>
              <c:f>'表8.8.3死亡までの時間_Primary aHUS'!$R$55</c:f>
              <c:strCache>
                <c:ptCount val="1"/>
              </c:strCache>
            </c:strRef>
          </c:tx>
          <c:spPr>
            <a:ln w="9525">
              <a:solidFill>
                <a:schemeClr val="tx1"/>
              </a:solidFill>
              <a:prstDash val="sysDot"/>
            </a:ln>
          </c:spPr>
          <c:marker>
            <c:symbol val="none"/>
          </c:marker>
          <c:xVal>
            <c:numRef>
              <c:f>'表8.8.3死亡までの時間_Primary aHUS'!$O$56:$O$414</c:f>
              <c:numCache>
                <c:formatCode>General</c:formatCode>
                <c:ptCount val="359"/>
                <c:pt idx="0">
                  <c:v>0</c:v>
                </c:pt>
                <c:pt idx="1">
                  <c:v>0</c:v>
                </c:pt>
                <c:pt idx="2">
                  <c:v>1</c:v>
                </c:pt>
                <c:pt idx="3">
                  <c:v>1</c:v>
                </c:pt>
                <c:pt idx="4">
                  <c:v>2</c:v>
                </c:pt>
                <c:pt idx="5">
                  <c:v>2</c:v>
                </c:pt>
                <c:pt idx="6">
                  <c:v>3</c:v>
                </c:pt>
                <c:pt idx="7">
                  <c:v>3</c:v>
                </c:pt>
                <c:pt idx="8">
                  <c:v>7</c:v>
                </c:pt>
                <c:pt idx="9">
                  <c:v>15</c:v>
                </c:pt>
                <c:pt idx="10">
                  <c:v>21</c:v>
                </c:pt>
                <c:pt idx="11">
                  <c:v>28</c:v>
                </c:pt>
                <c:pt idx="12">
                  <c:v>30</c:v>
                </c:pt>
                <c:pt idx="13">
                  <c:v>52</c:v>
                </c:pt>
                <c:pt idx="14">
                  <c:v>52</c:v>
                </c:pt>
                <c:pt idx="15">
                  <c:v>84</c:v>
                </c:pt>
                <c:pt idx="16">
                  <c:v>87</c:v>
                </c:pt>
                <c:pt idx="17">
                  <c:v>87</c:v>
                </c:pt>
                <c:pt idx="18">
                  <c:v>88</c:v>
                </c:pt>
                <c:pt idx="19">
                  <c:v>90</c:v>
                </c:pt>
                <c:pt idx="20">
                  <c:v>96</c:v>
                </c:pt>
                <c:pt idx="21">
                  <c:v>107</c:v>
                </c:pt>
                <c:pt idx="22">
                  <c:v>154</c:v>
                </c:pt>
                <c:pt idx="23">
                  <c:v>155</c:v>
                </c:pt>
                <c:pt idx="24">
                  <c:v>167</c:v>
                </c:pt>
                <c:pt idx="25">
                  <c:v>168</c:v>
                </c:pt>
                <c:pt idx="26">
                  <c:v>174</c:v>
                </c:pt>
                <c:pt idx="27">
                  <c:v>180</c:v>
                </c:pt>
              </c:numCache>
            </c:numRef>
          </c:xVal>
          <c:yVal>
            <c:numRef>
              <c:f>'表8.8.3死亡までの時間_Primary aHUS'!$R$56:$R$414</c:f>
              <c:numCache>
                <c:formatCode>General</c:formatCode>
                <c:ptCount val="359"/>
              </c:numCache>
            </c:numRef>
          </c:yVal>
          <c:smooth val="0"/>
        </c:ser>
        <c:dLbls>
          <c:showLegendKey val="0"/>
          <c:showVal val="0"/>
          <c:showCatName val="0"/>
          <c:showSerName val="0"/>
          <c:showPercent val="0"/>
          <c:showBubbleSize val="0"/>
        </c:dLbls>
        <c:axId val="449080320"/>
        <c:axId val="449090304"/>
      </c:scatterChart>
      <c:valAx>
        <c:axId val="449080320"/>
        <c:scaling>
          <c:orientation val="minMax"/>
          <c:max val="185"/>
          <c:min val="0"/>
        </c:scaling>
        <c:delete val="0"/>
        <c:axPos val="b"/>
        <c:numFmt formatCode="@"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ja-JP"/>
          </a:p>
        </c:txPr>
        <c:crossAx val="449090304"/>
        <c:crossesAt val="0"/>
        <c:crossBetween val="midCat"/>
        <c:majorUnit val="30"/>
        <c:minorUnit val="5"/>
      </c:valAx>
      <c:valAx>
        <c:axId val="449090304"/>
        <c:scaling>
          <c:orientation val="minMax"/>
          <c:max val="100"/>
          <c:min val="0"/>
        </c:scaling>
        <c:delete val="0"/>
        <c:axPos val="l"/>
        <c:numFmt formatCode="General" sourceLinked="0"/>
        <c:majorTickMark val="out"/>
        <c:minorTickMark val="none"/>
        <c:tickLblPos val="nextTo"/>
        <c:txPr>
          <a:bodyPr/>
          <a:lstStyle/>
          <a:p>
            <a:pPr>
              <a:defRPr sz="900">
                <a:latin typeface="Arial" panose="020B0604020202020204" pitchFamily="34" charset="0"/>
                <a:ea typeface="Arial Unicode MS" panose="020B0604020202020204" pitchFamily="50" charset="-128"/>
                <a:cs typeface="Arial" panose="020B0604020202020204" pitchFamily="34" charset="0"/>
              </a:defRPr>
            </a:pPr>
            <a:endParaRPr lang="ja-JP"/>
          </a:p>
        </c:txPr>
        <c:crossAx val="449080320"/>
        <c:crossesAt val="0"/>
        <c:crossBetween val="midCat"/>
        <c:majorUnit val="25"/>
        <c:minorUnit val="5"/>
      </c:valAx>
    </c:plotArea>
    <c:plotVisOnly val="1"/>
    <c:dispBlanksAs val="gap"/>
    <c:showDLblsOverMax val="0"/>
  </c:chart>
  <c:spPr>
    <a:ln>
      <a:noFill/>
    </a:ln>
  </c:spPr>
  <c:txPr>
    <a:bodyPr/>
    <a:lstStyle/>
    <a:p>
      <a:pPr>
        <a:defRPr sz="11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45138888888889"/>
          <c:y val="9.0546918283361894E-2"/>
          <c:w val="0.85127817460317456"/>
          <c:h val="0.75408637608032525"/>
        </c:manualLayout>
      </c:layout>
      <c:scatterChart>
        <c:scatterStyle val="lineMarker"/>
        <c:varyColors val="0"/>
        <c:ser>
          <c:idx val="0"/>
          <c:order val="0"/>
          <c:tx>
            <c:strRef>
              <c:f>'Fig aHUS成人_血小板数'!$P$6</c:f>
              <c:strCache>
                <c:ptCount val="1"/>
                <c:pt idx="0">
                  <c:v>測定値</c:v>
                </c:pt>
              </c:strCache>
            </c:strRef>
          </c:tx>
          <c:spPr>
            <a:ln w="15875">
              <a:solidFill>
                <a:schemeClr val="tx1">
                  <a:lumMod val="65000"/>
                  <a:lumOff val="35000"/>
                </a:schemeClr>
              </a:solidFill>
            </a:ln>
          </c:spPr>
          <c:marker>
            <c:symbol val="none"/>
          </c:marker>
          <c:xVal>
            <c:numRef>
              <c:f>'Fig aHUS成人_血小板数'!$O$7:$O$1318</c:f>
              <c:numCache>
                <c:formatCode>General</c:formatCode>
                <c:ptCount val="1312"/>
                <c:pt idx="0">
                  <c:v>0</c:v>
                </c:pt>
                <c:pt idx="1">
                  <c:v>7</c:v>
                </c:pt>
                <c:pt idx="2">
                  <c:v>14</c:v>
                </c:pt>
                <c:pt idx="3">
                  <c:v>19</c:v>
                </c:pt>
                <c:pt idx="4">
                  <c:v>26</c:v>
                </c:pt>
                <c:pt idx="5">
                  <c:v>44</c:v>
                </c:pt>
                <c:pt idx="6">
                  <c:v>75</c:v>
                </c:pt>
                <c:pt idx="7">
                  <c:v>96</c:v>
                </c:pt>
                <c:pt idx="8">
                  <c:v>138</c:v>
                </c:pt>
                <c:pt idx="9">
                  <c:v>166</c:v>
                </c:pt>
                <c:pt idx="10">
                  <c:v>180</c:v>
                </c:pt>
                <c:pt idx="12">
                  <c:v>0</c:v>
                </c:pt>
                <c:pt idx="13">
                  <c:v>8</c:v>
                </c:pt>
                <c:pt idx="14">
                  <c:v>15</c:v>
                </c:pt>
                <c:pt idx="15">
                  <c:v>22</c:v>
                </c:pt>
                <c:pt idx="16">
                  <c:v>29</c:v>
                </c:pt>
                <c:pt idx="17">
                  <c:v>58</c:v>
                </c:pt>
                <c:pt idx="18">
                  <c:v>100</c:v>
                </c:pt>
                <c:pt idx="19">
                  <c:v>112</c:v>
                </c:pt>
                <c:pt idx="20">
                  <c:v>126</c:v>
                </c:pt>
                <c:pt idx="21">
                  <c:v>140</c:v>
                </c:pt>
                <c:pt idx="22">
                  <c:v>154</c:v>
                </c:pt>
                <c:pt idx="23">
                  <c:v>168</c:v>
                </c:pt>
                <c:pt idx="24">
                  <c:v>182</c:v>
                </c:pt>
                <c:pt idx="26">
                  <c:v>0</c:v>
                </c:pt>
                <c:pt idx="28">
                  <c:v>0</c:v>
                </c:pt>
                <c:pt idx="29">
                  <c:v>4</c:v>
                </c:pt>
                <c:pt idx="30">
                  <c:v>7</c:v>
                </c:pt>
                <c:pt idx="31">
                  <c:v>14</c:v>
                </c:pt>
                <c:pt idx="32">
                  <c:v>18</c:v>
                </c:pt>
                <c:pt idx="33">
                  <c:v>19</c:v>
                </c:pt>
                <c:pt idx="34">
                  <c:v>21</c:v>
                </c:pt>
                <c:pt idx="35">
                  <c:v>22</c:v>
                </c:pt>
                <c:pt idx="36">
                  <c:v>23</c:v>
                </c:pt>
                <c:pt idx="37">
                  <c:v>25</c:v>
                </c:pt>
                <c:pt idx="38">
                  <c:v>27</c:v>
                </c:pt>
                <c:pt idx="39">
                  <c:v>29</c:v>
                </c:pt>
                <c:pt idx="40">
                  <c:v>31</c:v>
                </c:pt>
                <c:pt idx="41">
                  <c:v>34</c:v>
                </c:pt>
                <c:pt idx="42">
                  <c:v>35</c:v>
                </c:pt>
                <c:pt idx="43">
                  <c:v>38</c:v>
                </c:pt>
                <c:pt idx="44">
                  <c:v>40</c:v>
                </c:pt>
                <c:pt idx="45">
                  <c:v>42</c:v>
                </c:pt>
                <c:pt idx="46">
                  <c:v>45</c:v>
                </c:pt>
                <c:pt idx="47">
                  <c:v>48</c:v>
                </c:pt>
                <c:pt idx="49">
                  <c:v>0</c:v>
                </c:pt>
                <c:pt idx="50">
                  <c:v>1</c:v>
                </c:pt>
                <c:pt idx="51">
                  <c:v>2</c:v>
                </c:pt>
                <c:pt idx="52">
                  <c:v>3</c:v>
                </c:pt>
                <c:pt idx="53">
                  <c:v>4</c:v>
                </c:pt>
                <c:pt idx="54">
                  <c:v>6</c:v>
                </c:pt>
                <c:pt idx="55">
                  <c:v>7</c:v>
                </c:pt>
                <c:pt idx="56">
                  <c:v>8</c:v>
                </c:pt>
                <c:pt idx="57">
                  <c:v>10</c:v>
                </c:pt>
                <c:pt idx="58">
                  <c:v>13</c:v>
                </c:pt>
                <c:pt idx="59">
                  <c:v>15</c:v>
                </c:pt>
                <c:pt idx="60">
                  <c:v>17</c:v>
                </c:pt>
                <c:pt idx="61">
                  <c:v>21</c:v>
                </c:pt>
                <c:pt idx="62">
                  <c:v>24</c:v>
                </c:pt>
                <c:pt idx="63">
                  <c:v>29</c:v>
                </c:pt>
                <c:pt idx="64">
                  <c:v>36</c:v>
                </c:pt>
                <c:pt idx="65">
                  <c:v>38</c:v>
                </c:pt>
                <c:pt idx="66">
                  <c:v>42</c:v>
                </c:pt>
                <c:pt idx="67">
                  <c:v>56</c:v>
                </c:pt>
                <c:pt idx="68">
                  <c:v>70</c:v>
                </c:pt>
                <c:pt idx="69">
                  <c:v>98</c:v>
                </c:pt>
                <c:pt idx="70">
                  <c:v>112</c:v>
                </c:pt>
                <c:pt idx="71">
                  <c:v>140</c:v>
                </c:pt>
                <c:pt idx="72">
                  <c:v>147</c:v>
                </c:pt>
                <c:pt idx="73">
                  <c:v>168</c:v>
                </c:pt>
                <c:pt idx="75">
                  <c:v>0</c:v>
                </c:pt>
                <c:pt idx="76">
                  <c:v>5</c:v>
                </c:pt>
                <c:pt idx="77">
                  <c:v>11</c:v>
                </c:pt>
                <c:pt idx="78">
                  <c:v>19</c:v>
                </c:pt>
                <c:pt idx="79">
                  <c:v>64</c:v>
                </c:pt>
                <c:pt idx="80">
                  <c:v>92</c:v>
                </c:pt>
                <c:pt idx="81">
                  <c:v>120</c:v>
                </c:pt>
                <c:pt idx="82">
                  <c:v>146</c:v>
                </c:pt>
                <c:pt idx="83">
                  <c:v>174</c:v>
                </c:pt>
                <c:pt idx="85">
                  <c:v>0</c:v>
                </c:pt>
                <c:pt idx="86">
                  <c:v>5</c:v>
                </c:pt>
                <c:pt idx="87">
                  <c:v>7</c:v>
                </c:pt>
                <c:pt idx="88">
                  <c:v>9</c:v>
                </c:pt>
                <c:pt idx="89">
                  <c:v>12</c:v>
                </c:pt>
                <c:pt idx="90">
                  <c:v>14</c:v>
                </c:pt>
                <c:pt idx="91">
                  <c:v>20</c:v>
                </c:pt>
                <c:pt idx="92">
                  <c:v>27</c:v>
                </c:pt>
                <c:pt idx="93">
                  <c:v>44</c:v>
                </c:pt>
                <c:pt idx="94">
                  <c:v>72</c:v>
                </c:pt>
                <c:pt idx="95">
                  <c:v>100</c:v>
                </c:pt>
                <c:pt idx="96">
                  <c:v>128</c:v>
                </c:pt>
                <c:pt idx="97">
                  <c:v>149</c:v>
                </c:pt>
                <c:pt idx="99">
                  <c:v>0</c:v>
                </c:pt>
                <c:pt idx="100">
                  <c:v>3</c:v>
                </c:pt>
                <c:pt idx="101">
                  <c:v>7</c:v>
                </c:pt>
                <c:pt idx="102">
                  <c:v>8</c:v>
                </c:pt>
                <c:pt idx="103">
                  <c:v>12</c:v>
                </c:pt>
                <c:pt idx="104">
                  <c:v>22</c:v>
                </c:pt>
                <c:pt idx="105">
                  <c:v>28</c:v>
                </c:pt>
                <c:pt idx="106">
                  <c:v>43</c:v>
                </c:pt>
                <c:pt idx="107">
                  <c:v>70</c:v>
                </c:pt>
                <c:pt idx="108">
                  <c:v>98</c:v>
                </c:pt>
                <c:pt idx="109">
                  <c:v>133</c:v>
                </c:pt>
                <c:pt idx="110">
                  <c:v>168</c:v>
                </c:pt>
                <c:pt idx="112">
                  <c:v>0</c:v>
                </c:pt>
                <c:pt idx="113">
                  <c:v>1</c:v>
                </c:pt>
                <c:pt idx="114">
                  <c:v>2</c:v>
                </c:pt>
                <c:pt idx="115">
                  <c:v>3</c:v>
                </c:pt>
                <c:pt idx="116">
                  <c:v>4</c:v>
                </c:pt>
                <c:pt idx="117">
                  <c:v>5</c:v>
                </c:pt>
                <c:pt idx="118">
                  <c:v>7</c:v>
                </c:pt>
                <c:pt idx="119">
                  <c:v>9</c:v>
                </c:pt>
                <c:pt idx="120">
                  <c:v>11</c:v>
                </c:pt>
                <c:pt idx="121">
                  <c:v>15</c:v>
                </c:pt>
                <c:pt idx="122">
                  <c:v>21</c:v>
                </c:pt>
                <c:pt idx="123">
                  <c:v>35</c:v>
                </c:pt>
                <c:pt idx="125">
                  <c:v>0</c:v>
                </c:pt>
                <c:pt idx="126">
                  <c:v>1</c:v>
                </c:pt>
                <c:pt idx="128">
                  <c:v>0</c:v>
                </c:pt>
                <c:pt idx="129">
                  <c:v>4</c:v>
                </c:pt>
                <c:pt idx="130">
                  <c:v>11</c:v>
                </c:pt>
                <c:pt idx="131">
                  <c:v>18</c:v>
                </c:pt>
                <c:pt idx="133">
                  <c:v>0</c:v>
                </c:pt>
                <c:pt idx="134">
                  <c:v>1</c:v>
                </c:pt>
                <c:pt idx="135">
                  <c:v>2</c:v>
                </c:pt>
                <c:pt idx="136">
                  <c:v>3</c:v>
                </c:pt>
                <c:pt idx="137">
                  <c:v>4</c:v>
                </c:pt>
                <c:pt idx="138">
                  <c:v>5</c:v>
                </c:pt>
                <c:pt idx="139">
                  <c:v>6</c:v>
                </c:pt>
                <c:pt idx="140">
                  <c:v>7</c:v>
                </c:pt>
                <c:pt idx="141">
                  <c:v>9</c:v>
                </c:pt>
                <c:pt idx="142">
                  <c:v>10</c:v>
                </c:pt>
                <c:pt idx="143">
                  <c:v>12</c:v>
                </c:pt>
                <c:pt idx="144">
                  <c:v>14</c:v>
                </c:pt>
                <c:pt idx="145">
                  <c:v>15</c:v>
                </c:pt>
                <c:pt idx="146">
                  <c:v>16</c:v>
                </c:pt>
                <c:pt idx="147">
                  <c:v>17</c:v>
                </c:pt>
                <c:pt idx="148">
                  <c:v>18</c:v>
                </c:pt>
                <c:pt idx="149">
                  <c:v>20</c:v>
                </c:pt>
                <c:pt idx="150">
                  <c:v>23</c:v>
                </c:pt>
                <c:pt idx="151">
                  <c:v>25</c:v>
                </c:pt>
                <c:pt idx="152">
                  <c:v>27</c:v>
                </c:pt>
                <c:pt idx="153">
                  <c:v>29</c:v>
                </c:pt>
                <c:pt idx="154">
                  <c:v>31</c:v>
                </c:pt>
                <c:pt idx="155">
                  <c:v>34</c:v>
                </c:pt>
                <c:pt idx="156">
                  <c:v>35</c:v>
                </c:pt>
                <c:pt idx="157">
                  <c:v>36</c:v>
                </c:pt>
                <c:pt idx="158">
                  <c:v>37</c:v>
                </c:pt>
                <c:pt idx="159">
                  <c:v>38</c:v>
                </c:pt>
                <c:pt idx="160">
                  <c:v>39</c:v>
                </c:pt>
                <c:pt idx="161">
                  <c:v>40</c:v>
                </c:pt>
                <c:pt idx="162">
                  <c:v>41</c:v>
                </c:pt>
                <c:pt idx="163">
                  <c:v>42</c:v>
                </c:pt>
                <c:pt idx="164">
                  <c:v>44</c:v>
                </c:pt>
                <c:pt idx="165">
                  <c:v>46</c:v>
                </c:pt>
                <c:pt idx="166">
                  <c:v>49</c:v>
                </c:pt>
                <c:pt idx="167">
                  <c:v>51</c:v>
                </c:pt>
                <c:pt idx="168">
                  <c:v>53</c:v>
                </c:pt>
                <c:pt idx="169">
                  <c:v>56</c:v>
                </c:pt>
                <c:pt idx="170">
                  <c:v>59</c:v>
                </c:pt>
                <c:pt idx="171">
                  <c:v>63</c:v>
                </c:pt>
                <c:pt idx="172">
                  <c:v>66</c:v>
                </c:pt>
                <c:pt idx="173">
                  <c:v>69</c:v>
                </c:pt>
                <c:pt idx="174">
                  <c:v>72</c:v>
                </c:pt>
                <c:pt idx="175">
                  <c:v>73</c:v>
                </c:pt>
                <c:pt idx="176">
                  <c:v>74</c:v>
                </c:pt>
                <c:pt idx="177">
                  <c:v>75</c:v>
                </c:pt>
                <c:pt idx="178">
                  <c:v>76</c:v>
                </c:pt>
                <c:pt idx="179">
                  <c:v>79</c:v>
                </c:pt>
                <c:pt idx="180">
                  <c:v>81</c:v>
                </c:pt>
                <c:pt idx="181">
                  <c:v>83</c:v>
                </c:pt>
                <c:pt idx="182">
                  <c:v>85</c:v>
                </c:pt>
                <c:pt idx="183">
                  <c:v>87</c:v>
                </c:pt>
                <c:pt idx="184">
                  <c:v>90</c:v>
                </c:pt>
                <c:pt idx="185">
                  <c:v>92</c:v>
                </c:pt>
                <c:pt idx="186">
                  <c:v>97</c:v>
                </c:pt>
                <c:pt idx="187">
                  <c:v>100</c:v>
                </c:pt>
                <c:pt idx="188">
                  <c:v>104</c:v>
                </c:pt>
                <c:pt idx="189">
                  <c:v>107</c:v>
                </c:pt>
                <c:pt idx="190">
                  <c:v>111</c:v>
                </c:pt>
                <c:pt idx="191">
                  <c:v>115</c:v>
                </c:pt>
                <c:pt idx="192">
                  <c:v>119</c:v>
                </c:pt>
                <c:pt idx="193">
                  <c:v>122</c:v>
                </c:pt>
                <c:pt idx="194">
                  <c:v>126</c:v>
                </c:pt>
                <c:pt idx="195">
                  <c:v>133</c:v>
                </c:pt>
                <c:pt idx="196">
                  <c:v>140</c:v>
                </c:pt>
                <c:pt idx="197">
                  <c:v>147</c:v>
                </c:pt>
                <c:pt idx="198">
                  <c:v>154</c:v>
                </c:pt>
                <c:pt idx="199">
                  <c:v>161</c:v>
                </c:pt>
                <c:pt idx="200">
                  <c:v>167</c:v>
                </c:pt>
                <c:pt idx="201">
                  <c:v>174</c:v>
                </c:pt>
                <c:pt idx="202">
                  <c:v>178</c:v>
                </c:pt>
                <c:pt idx="204">
                  <c:v>0</c:v>
                </c:pt>
                <c:pt idx="205">
                  <c:v>6</c:v>
                </c:pt>
                <c:pt idx="206">
                  <c:v>8</c:v>
                </c:pt>
                <c:pt idx="207">
                  <c:v>13</c:v>
                </c:pt>
                <c:pt idx="208">
                  <c:v>15</c:v>
                </c:pt>
                <c:pt idx="209">
                  <c:v>20</c:v>
                </c:pt>
                <c:pt idx="210">
                  <c:v>24</c:v>
                </c:pt>
                <c:pt idx="211">
                  <c:v>31</c:v>
                </c:pt>
                <c:pt idx="212">
                  <c:v>50</c:v>
                </c:pt>
                <c:pt idx="213">
                  <c:v>84</c:v>
                </c:pt>
                <c:pt idx="214">
                  <c:v>112</c:v>
                </c:pt>
                <c:pt idx="216">
                  <c:v>0</c:v>
                </c:pt>
                <c:pt idx="217">
                  <c:v>6</c:v>
                </c:pt>
                <c:pt idx="218">
                  <c:v>13</c:v>
                </c:pt>
                <c:pt idx="219">
                  <c:v>39</c:v>
                </c:pt>
                <c:pt idx="220">
                  <c:v>69</c:v>
                </c:pt>
                <c:pt idx="221">
                  <c:v>111</c:v>
                </c:pt>
                <c:pt idx="222">
                  <c:v>168</c:v>
                </c:pt>
                <c:pt idx="224">
                  <c:v>0</c:v>
                </c:pt>
                <c:pt idx="225">
                  <c:v>7</c:v>
                </c:pt>
                <c:pt idx="226">
                  <c:v>14</c:v>
                </c:pt>
                <c:pt idx="227">
                  <c:v>21</c:v>
                </c:pt>
                <c:pt idx="228">
                  <c:v>83</c:v>
                </c:pt>
                <c:pt idx="229">
                  <c:v>97</c:v>
                </c:pt>
                <c:pt idx="230">
                  <c:v>125</c:v>
                </c:pt>
                <c:pt idx="231">
                  <c:v>168</c:v>
                </c:pt>
                <c:pt idx="233">
                  <c:v>0</c:v>
                </c:pt>
                <c:pt idx="234">
                  <c:v>7</c:v>
                </c:pt>
                <c:pt idx="235">
                  <c:v>14</c:v>
                </c:pt>
                <c:pt idx="236">
                  <c:v>21</c:v>
                </c:pt>
                <c:pt idx="237">
                  <c:v>27</c:v>
                </c:pt>
                <c:pt idx="238">
                  <c:v>64</c:v>
                </c:pt>
                <c:pt idx="239">
                  <c:v>94</c:v>
                </c:pt>
                <c:pt idx="240">
                  <c:v>119</c:v>
                </c:pt>
                <c:pt idx="241">
                  <c:v>154</c:v>
                </c:pt>
                <c:pt idx="243">
                  <c:v>0</c:v>
                </c:pt>
                <c:pt idx="244">
                  <c:v>19</c:v>
                </c:pt>
                <c:pt idx="245">
                  <c:v>50</c:v>
                </c:pt>
                <c:pt idx="247">
                  <c:v>0</c:v>
                </c:pt>
                <c:pt idx="248">
                  <c:v>7</c:v>
                </c:pt>
                <c:pt idx="249">
                  <c:v>11</c:v>
                </c:pt>
                <c:pt idx="250">
                  <c:v>20</c:v>
                </c:pt>
                <c:pt idx="251">
                  <c:v>27</c:v>
                </c:pt>
                <c:pt idx="252">
                  <c:v>34</c:v>
                </c:pt>
                <c:pt idx="253">
                  <c:v>48</c:v>
                </c:pt>
                <c:pt idx="254">
                  <c:v>62</c:v>
                </c:pt>
                <c:pt idx="255">
                  <c:v>78</c:v>
                </c:pt>
                <c:pt idx="256">
                  <c:v>90</c:v>
                </c:pt>
                <c:pt idx="257">
                  <c:v>104</c:v>
                </c:pt>
                <c:pt idx="258">
                  <c:v>118</c:v>
                </c:pt>
                <c:pt idx="259">
                  <c:v>132</c:v>
                </c:pt>
                <c:pt idx="260">
                  <c:v>146</c:v>
                </c:pt>
                <c:pt idx="261">
                  <c:v>160</c:v>
                </c:pt>
                <c:pt idx="262">
                  <c:v>174</c:v>
                </c:pt>
                <c:pt idx="264">
                  <c:v>0</c:v>
                </c:pt>
                <c:pt idx="265">
                  <c:v>6</c:v>
                </c:pt>
                <c:pt idx="266">
                  <c:v>13</c:v>
                </c:pt>
                <c:pt idx="267">
                  <c:v>18</c:v>
                </c:pt>
                <c:pt idx="268">
                  <c:v>24</c:v>
                </c:pt>
                <c:pt idx="269">
                  <c:v>30</c:v>
                </c:pt>
                <c:pt idx="270">
                  <c:v>39</c:v>
                </c:pt>
                <c:pt idx="272">
                  <c:v>0</c:v>
                </c:pt>
                <c:pt idx="273">
                  <c:v>4</c:v>
                </c:pt>
                <c:pt idx="274">
                  <c:v>8</c:v>
                </c:pt>
                <c:pt idx="275">
                  <c:v>16</c:v>
                </c:pt>
                <c:pt idx="276">
                  <c:v>20</c:v>
                </c:pt>
                <c:pt idx="277">
                  <c:v>24</c:v>
                </c:pt>
                <c:pt idx="278">
                  <c:v>28</c:v>
                </c:pt>
                <c:pt idx="279">
                  <c:v>41</c:v>
                </c:pt>
                <c:pt idx="280">
                  <c:v>69</c:v>
                </c:pt>
                <c:pt idx="281">
                  <c:v>97</c:v>
                </c:pt>
                <c:pt idx="282">
                  <c:v>139</c:v>
                </c:pt>
                <c:pt idx="283">
                  <c:v>167</c:v>
                </c:pt>
                <c:pt idx="285">
                  <c:v>0</c:v>
                </c:pt>
                <c:pt idx="286">
                  <c:v>7</c:v>
                </c:pt>
                <c:pt idx="287">
                  <c:v>14</c:v>
                </c:pt>
                <c:pt idx="288">
                  <c:v>21</c:v>
                </c:pt>
                <c:pt idx="289">
                  <c:v>28</c:v>
                </c:pt>
                <c:pt idx="290">
                  <c:v>49</c:v>
                </c:pt>
                <c:pt idx="291">
                  <c:v>83</c:v>
                </c:pt>
                <c:pt idx="292">
                  <c:v>111</c:v>
                </c:pt>
                <c:pt idx="293">
                  <c:v>139</c:v>
                </c:pt>
                <c:pt idx="294">
                  <c:v>167</c:v>
                </c:pt>
                <c:pt idx="296">
                  <c:v>0</c:v>
                </c:pt>
                <c:pt idx="297">
                  <c:v>7</c:v>
                </c:pt>
                <c:pt idx="298">
                  <c:v>14</c:v>
                </c:pt>
                <c:pt idx="299">
                  <c:v>21</c:v>
                </c:pt>
                <c:pt idx="300">
                  <c:v>28</c:v>
                </c:pt>
                <c:pt idx="301">
                  <c:v>51</c:v>
                </c:pt>
                <c:pt idx="302">
                  <c:v>82</c:v>
                </c:pt>
                <c:pt idx="303">
                  <c:v>112</c:v>
                </c:pt>
                <c:pt idx="304">
                  <c:v>140</c:v>
                </c:pt>
                <c:pt idx="305">
                  <c:v>154</c:v>
                </c:pt>
                <c:pt idx="306">
                  <c:v>175</c:v>
                </c:pt>
                <c:pt idx="307">
                  <c:v>182</c:v>
                </c:pt>
                <c:pt idx="309">
                  <c:v>0</c:v>
                </c:pt>
                <c:pt idx="310">
                  <c:v>1</c:v>
                </c:pt>
                <c:pt idx="311">
                  <c:v>6</c:v>
                </c:pt>
                <c:pt idx="312">
                  <c:v>13</c:v>
                </c:pt>
                <c:pt idx="313">
                  <c:v>20</c:v>
                </c:pt>
                <c:pt idx="314">
                  <c:v>27</c:v>
                </c:pt>
                <c:pt idx="315">
                  <c:v>34</c:v>
                </c:pt>
                <c:pt idx="316">
                  <c:v>55</c:v>
                </c:pt>
                <c:pt idx="317">
                  <c:v>84</c:v>
                </c:pt>
                <c:pt idx="318">
                  <c:v>112</c:v>
                </c:pt>
                <c:pt idx="319">
                  <c:v>154</c:v>
                </c:pt>
                <c:pt idx="320">
                  <c:v>168</c:v>
                </c:pt>
                <c:pt idx="322">
                  <c:v>0</c:v>
                </c:pt>
                <c:pt idx="323">
                  <c:v>7</c:v>
                </c:pt>
                <c:pt idx="324">
                  <c:v>9</c:v>
                </c:pt>
                <c:pt idx="325">
                  <c:v>14</c:v>
                </c:pt>
                <c:pt idx="326">
                  <c:v>21</c:v>
                </c:pt>
                <c:pt idx="327">
                  <c:v>28</c:v>
                </c:pt>
                <c:pt idx="328">
                  <c:v>37</c:v>
                </c:pt>
                <c:pt idx="329">
                  <c:v>65</c:v>
                </c:pt>
                <c:pt idx="330">
                  <c:v>98</c:v>
                </c:pt>
                <c:pt idx="331">
                  <c:v>126</c:v>
                </c:pt>
                <c:pt idx="332">
                  <c:v>154</c:v>
                </c:pt>
                <c:pt idx="333">
                  <c:v>181</c:v>
                </c:pt>
                <c:pt idx="335">
                  <c:v>0</c:v>
                </c:pt>
                <c:pt idx="336">
                  <c:v>2</c:v>
                </c:pt>
                <c:pt idx="337">
                  <c:v>3</c:v>
                </c:pt>
                <c:pt idx="338">
                  <c:v>4</c:v>
                </c:pt>
                <c:pt idx="339">
                  <c:v>6</c:v>
                </c:pt>
                <c:pt idx="340">
                  <c:v>8</c:v>
                </c:pt>
                <c:pt idx="341">
                  <c:v>10</c:v>
                </c:pt>
                <c:pt idx="342">
                  <c:v>15</c:v>
                </c:pt>
                <c:pt idx="343">
                  <c:v>17</c:v>
                </c:pt>
                <c:pt idx="344">
                  <c:v>20</c:v>
                </c:pt>
                <c:pt idx="345">
                  <c:v>22</c:v>
                </c:pt>
                <c:pt idx="346">
                  <c:v>24</c:v>
                </c:pt>
                <c:pt idx="347">
                  <c:v>28</c:v>
                </c:pt>
                <c:pt idx="348">
                  <c:v>30</c:v>
                </c:pt>
                <c:pt idx="350">
                  <c:v>0</c:v>
                </c:pt>
                <c:pt idx="351">
                  <c:v>2</c:v>
                </c:pt>
                <c:pt idx="352">
                  <c:v>5</c:v>
                </c:pt>
                <c:pt idx="353">
                  <c:v>7</c:v>
                </c:pt>
                <c:pt idx="354">
                  <c:v>9</c:v>
                </c:pt>
                <c:pt idx="355">
                  <c:v>12</c:v>
                </c:pt>
                <c:pt idx="356">
                  <c:v>14</c:v>
                </c:pt>
                <c:pt idx="357">
                  <c:v>19</c:v>
                </c:pt>
                <c:pt idx="358">
                  <c:v>21</c:v>
                </c:pt>
                <c:pt idx="359">
                  <c:v>25</c:v>
                </c:pt>
                <c:pt idx="360">
                  <c:v>42</c:v>
                </c:pt>
                <c:pt idx="361">
                  <c:v>56</c:v>
                </c:pt>
                <c:pt idx="362">
                  <c:v>71</c:v>
                </c:pt>
                <c:pt idx="363">
                  <c:v>84</c:v>
                </c:pt>
                <c:pt idx="364">
                  <c:v>98</c:v>
                </c:pt>
                <c:pt idx="366">
                  <c:v>0</c:v>
                </c:pt>
                <c:pt idx="367">
                  <c:v>4</c:v>
                </c:pt>
                <c:pt idx="368">
                  <c:v>7</c:v>
                </c:pt>
                <c:pt idx="369">
                  <c:v>10</c:v>
                </c:pt>
                <c:pt idx="370">
                  <c:v>14</c:v>
                </c:pt>
                <c:pt idx="371">
                  <c:v>21</c:v>
                </c:pt>
                <c:pt idx="372">
                  <c:v>28</c:v>
                </c:pt>
                <c:pt idx="373">
                  <c:v>35</c:v>
                </c:pt>
                <c:pt idx="375">
                  <c:v>0</c:v>
                </c:pt>
                <c:pt idx="376">
                  <c:v>7</c:v>
                </c:pt>
                <c:pt idx="377">
                  <c:v>14</c:v>
                </c:pt>
                <c:pt idx="378">
                  <c:v>21</c:v>
                </c:pt>
                <c:pt idx="379">
                  <c:v>28</c:v>
                </c:pt>
                <c:pt idx="380">
                  <c:v>59</c:v>
                </c:pt>
                <c:pt idx="381">
                  <c:v>87</c:v>
                </c:pt>
                <c:pt idx="382">
                  <c:v>128</c:v>
                </c:pt>
                <c:pt idx="383">
                  <c:v>156</c:v>
                </c:pt>
                <c:pt idx="385">
                  <c:v>0</c:v>
                </c:pt>
                <c:pt idx="386">
                  <c:v>6</c:v>
                </c:pt>
                <c:pt idx="387">
                  <c:v>13</c:v>
                </c:pt>
                <c:pt idx="388">
                  <c:v>20</c:v>
                </c:pt>
                <c:pt idx="389">
                  <c:v>27</c:v>
                </c:pt>
                <c:pt idx="390">
                  <c:v>59</c:v>
                </c:pt>
                <c:pt idx="391">
                  <c:v>84</c:v>
                </c:pt>
                <c:pt idx="392">
                  <c:v>112</c:v>
                </c:pt>
                <c:pt idx="393">
                  <c:v>154</c:v>
                </c:pt>
                <c:pt idx="394">
                  <c:v>182</c:v>
                </c:pt>
              </c:numCache>
            </c:numRef>
          </c:xVal>
          <c:yVal>
            <c:numRef>
              <c:f>'Fig aHUS成人_血小板数'!$P$7:$P$1318</c:f>
              <c:numCache>
                <c:formatCode>General</c:formatCode>
                <c:ptCount val="1312"/>
                <c:pt idx="0">
                  <c:v>8.9</c:v>
                </c:pt>
                <c:pt idx="1">
                  <c:v>14.7</c:v>
                </c:pt>
                <c:pt idx="2">
                  <c:v>14.6</c:v>
                </c:pt>
                <c:pt idx="3">
                  <c:v>14.6</c:v>
                </c:pt>
                <c:pt idx="4">
                  <c:v>14</c:v>
                </c:pt>
                <c:pt idx="5">
                  <c:v>13.3</c:v>
                </c:pt>
                <c:pt idx="6">
                  <c:v>15.6</c:v>
                </c:pt>
                <c:pt idx="7">
                  <c:v>18</c:v>
                </c:pt>
                <c:pt idx="8">
                  <c:v>19</c:v>
                </c:pt>
                <c:pt idx="9">
                  <c:v>16.399999999999999</c:v>
                </c:pt>
                <c:pt idx="10">
                  <c:v>11.2</c:v>
                </c:pt>
                <c:pt idx="12">
                  <c:v>6.4</c:v>
                </c:pt>
                <c:pt idx="13">
                  <c:v>11.8</c:v>
                </c:pt>
                <c:pt idx="14">
                  <c:v>10.7</c:v>
                </c:pt>
                <c:pt idx="15">
                  <c:v>14.3</c:v>
                </c:pt>
                <c:pt idx="16">
                  <c:v>17</c:v>
                </c:pt>
                <c:pt idx="17">
                  <c:v>23.5</c:v>
                </c:pt>
                <c:pt idx="18">
                  <c:v>25.4</c:v>
                </c:pt>
                <c:pt idx="19">
                  <c:v>23.3</c:v>
                </c:pt>
                <c:pt idx="20">
                  <c:v>22.5</c:v>
                </c:pt>
                <c:pt idx="21">
                  <c:v>22.3</c:v>
                </c:pt>
                <c:pt idx="22">
                  <c:v>20.9</c:v>
                </c:pt>
                <c:pt idx="23">
                  <c:v>21.1</c:v>
                </c:pt>
                <c:pt idx="24">
                  <c:v>22.1</c:v>
                </c:pt>
                <c:pt idx="26">
                  <c:v>0.1</c:v>
                </c:pt>
                <c:pt idx="28">
                  <c:v>4.5999999999999996</c:v>
                </c:pt>
                <c:pt idx="29">
                  <c:v>4.4000000000000004</c:v>
                </c:pt>
                <c:pt idx="30">
                  <c:v>4.5999999999999996</c:v>
                </c:pt>
                <c:pt idx="31">
                  <c:v>2.8</c:v>
                </c:pt>
                <c:pt idx="32">
                  <c:v>2</c:v>
                </c:pt>
                <c:pt idx="33">
                  <c:v>2.2999999999999998</c:v>
                </c:pt>
                <c:pt idx="34">
                  <c:v>1.4</c:v>
                </c:pt>
                <c:pt idx="35">
                  <c:v>2.2000000000000002</c:v>
                </c:pt>
                <c:pt idx="36">
                  <c:v>3.9</c:v>
                </c:pt>
                <c:pt idx="37">
                  <c:v>2.9</c:v>
                </c:pt>
                <c:pt idx="38">
                  <c:v>3.7</c:v>
                </c:pt>
                <c:pt idx="39">
                  <c:v>4.8</c:v>
                </c:pt>
                <c:pt idx="40">
                  <c:v>5.8</c:v>
                </c:pt>
                <c:pt idx="41">
                  <c:v>8.1999999999999993</c:v>
                </c:pt>
                <c:pt idx="42">
                  <c:v>6.5</c:v>
                </c:pt>
                <c:pt idx="43">
                  <c:v>10.1</c:v>
                </c:pt>
                <c:pt idx="44">
                  <c:v>10.199999999999999</c:v>
                </c:pt>
                <c:pt idx="45">
                  <c:v>12</c:v>
                </c:pt>
                <c:pt idx="46">
                  <c:v>12.3</c:v>
                </c:pt>
                <c:pt idx="47">
                  <c:v>11.9</c:v>
                </c:pt>
                <c:pt idx="49">
                  <c:v>6.8</c:v>
                </c:pt>
                <c:pt idx="50">
                  <c:v>7.2</c:v>
                </c:pt>
                <c:pt idx="51">
                  <c:v>8.3000000000000007</c:v>
                </c:pt>
                <c:pt idx="52">
                  <c:v>9.8000000000000007</c:v>
                </c:pt>
                <c:pt idx="53">
                  <c:v>9.6999999999999993</c:v>
                </c:pt>
                <c:pt idx="54">
                  <c:v>11.3</c:v>
                </c:pt>
                <c:pt idx="55">
                  <c:v>12.5</c:v>
                </c:pt>
                <c:pt idx="56">
                  <c:v>11.5</c:v>
                </c:pt>
                <c:pt idx="57">
                  <c:v>10.7</c:v>
                </c:pt>
                <c:pt idx="58">
                  <c:v>11.4</c:v>
                </c:pt>
                <c:pt idx="59">
                  <c:v>13.5</c:v>
                </c:pt>
                <c:pt idx="60">
                  <c:v>12.9</c:v>
                </c:pt>
                <c:pt idx="61">
                  <c:v>14.8</c:v>
                </c:pt>
                <c:pt idx="62">
                  <c:v>13.7</c:v>
                </c:pt>
                <c:pt idx="63">
                  <c:v>13.9</c:v>
                </c:pt>
                <c:pt idx="64">
                  <c:v>9.4</c:v>
                </c:pt>
                <c:pt idx="65">
                  <c:v>9.5</c:v>
                </c:pt>
                <c:pt idx="66">
                  <c:v>8.1</c:v>
                </c:pt>
                <c:pt idx="67">
                  <c:v>7.3</c:v>
                </c:pt>
                <c:pt idx="68">
                  <c:v>7.2</c:v>
                </c:pt>
                <c:pt idx="69">
                  <c:v>9.5</c:v>
                </c:pt>
                <c:pt idx="70">
                  <c:v>10.8</c:v>
                </c:pt>
                <c:pt idx="71">
                  <c:v>10.7</c:v>
                </c:pt>
                <c:pt idx="72">
                  <c:v>7.4</c:v>
                </c:pt>
                <c:pt idx="73">
                  <c:v>11.1</c:v>
                </c:pt>
                <c:pt idx="75">
                  <c:v>4</c:v>
                </c:pt>
                <c:pt idx="76">
                  <c:v>23.7</c:v>
                </c:pt>
                <c:pt idx="77">
                  <c:v>37.700000000000003</c:v>
                </c:pt>
                <c:pt idx="78">
                  <c:v>53.4</c:v>
                </c:pt>
                <c:pt idx="79">
                  <c:v>32.5</c:v>
                </c:pt>
                <c:pt idx="80">
                  <c:v>31.6</c:v>
                </c:pt>
                <c:pt idx="81">
                  <c:v>27.7</c:v>
                </c:pt>
                <c:pt idx="82">
                  <c:v>30.3</c:v>
                </c:pt>
                <c:pt idx="83">
                  <c:v>31.5</c:v>
                </c:pt>
                <c:pt idx="85">
                  <c:v>15.3</c:v>
                </c:pt>
                <c:pt idx="86">
                  <c:v>23.5</c:v>
                </c:pt>
                <c:pt idx="87">
                  <c:v>20.2</c:v>
                </c:pt>
                <c:pt idx="88">
                  <c:v>16.100000000000001</c:v>
                </c:pt>
                <c:pt idx="89">
                  <c:v>12.2</c:v>
                </c:pt>
                <c:pt idx="90">
                  <c:v>14.2</c:v>
                </c:pt>
                <c:pt idx="91">
                  <c:v>19.5</c:v>
                </c:pt>
                <c:pt idx="92">
                  <c:v>19.100000000000001</c:v>
                </c:pt>
                <c:pt idx="93">
                  <c:v>16.899999999999999</c:v>
                </c:pt>
                <c:pt idx="94">
                  <c:v>18.2</c:v>
                </c:pt>
                <c:pt idx="95">
                  <c:v>16.8</c:v>
                </c:pt>
                <c:pt idx="96">
                  <c:v>19</c:v>
                </c:pt>
                <c:pt idx="97">
                  <c:v>19.2</c:v>
                </c:pt>
                <c:pt idx="99">
                  <c:v>5.2</c:v>
                </c:pt>
                <c:pt idx="100">
                  <c:v>5.0999999999999996</c:v>
                </c:pt>
                <c:pt idx="101">
                  <c:v>3.5</c:v>
                </c:pt>
                <c:pt idx="102">
                  <c:v>4.5</c:v>
                </c:pt>
                <c:pt idx="103">
                  <c:v>5.8</c:v>
                </c:pt>
                <c:pt idx="104">
                  <c:v>7.4</c:v>
                </c:pt>
                <c:pt idx="105">
                  <c:v>6.9</c:v>
                </c:pt>
                <c:pt idx="106">
                  <c:v>5.6</c:v>
                </c:pt>
                <c:pt idx="107">
                  <c:v>4</c:v>
                </c:pt>
                <c:pt idx="108">
                  <c:v>5.5</c:v>
                </c:pt>
                <c:pt idx="109">
                  <c:v>5.3</c:v>
                </c:pt>
                <c:pt idx="110">
                  <c:v>4.3</c:v>
                </c:pt>
                <c:pt idx="112">
                  <c:v>2.5</c:v>
                </c:pt>
                <c:pt idx="113">
                  <c:v>1.2</c:v>
                </c:pt>
                <c:pt idx="114">
                  <c:v>1</c:v>
                </c:pt>
                <c:pt idx="115">
                  <c:v>1.9</c:v>
                </c:pt>
                <c:pt idx="116">
                  <c:v>2.2999999999999998</c:v>
                </c:pt>
                <c:pt idx="117">
                  <c:v>4.9000000000000004</c:v>
                </c:pt>
                <c:pt idx="118">
                  <c:v>11.7</c:v>
                </c:pt>
                <c:pt idx="119">
                  <c:v>24.5</c:v>
                </c:pt>
                <c:pt idx="120">
                  <c:v>47</c:v>
                </c:pt>
                <c:pt idx="121">
                  <c:v>68.7</c:v>
                </c:pt>
                <c:pt idx="122">
                  <c:v>39.200000000000003</c:v>
                </c:pt>
                <c:pt idx="123">
                  <c:v>18.5</c:v>
                </c:pt>
                <c:pt idx="125">
                  <c:v>3.3</c:v>
                </c:pt>
                <c:pt idx="126">
                  <c:v>5.2</c:v>
                </c:pt>
                <c:pt idx="128">
                  <c:v>1.2</c:v>
                </c:pt>
                <c:pt idx="129">
                  <c:v>27</c:v>
                </c:pt>
                <c:pt idx="130">
                  <c:v>56.4</c:v>
                </c:pt>
                <c:pt idx="131">
                  <c:v>26.6</c:v>
                </c:pt>
                <c:pt idx="133">
                  <c:v>6.1</c:v>
                </c:pt>
                <c:pt idx="134">
                  <c:v>13.9</c:v>
                </c:pt>
                <c:pt idx="135">
                  <c:v>8</c:v>
                </c:pt>
                <c:pt idx="136">
                  <c:v>6.7</c:v>
                </c:pt>
                <c:pt idx="137">
                  <c:v>7.3</c:v>
                </c:pt>
                <c:pt idx="138">
                  <c:v>8.1</c:v>
                </c:pt>
                <c:pt idx="139">
                  <c:v>7.9</c:v>
                </c:pt>
                <c:pt idx="140">
                  <c:v>8.3000000000000007</c:v>
                </c:pt>
                <c:pt idx="141">
                  <c:v>7.2</c:v>
                </c:pt>
                <c:pt idx="142">
                  <c:v>9.1</c:v>
                </c:pt>
                <c:pt idx="143">
                  <c:v>10.1</c:v>
                </c:pt>
                <c:pt idx="144">
                  <c:v>10.199999999999999</c:v>
                </c:pt>
                <c:pt idx="145">
                  <c:v>10.5</c:v>
                </c:pt>
                <c:pt idx="146">
                  <c:v>9.9</c:v>
                </c:pt>
                <c:pt idx="147">
                  <c:v>10.8</c:v>
                </c:pt>
                <c:pt idx="148">
                  <c:v>11.6</c:v>
                </c:pt>
                <c:pt idx="149">
                  <c:v>15.3</c:v>
                </c:pt>
                <c:pt idx="150">
                  <c:v>15.7</c:v>
                </c:pt>
                <c:pt idx="151">
                  <c:v>16.399999999999999</c:v>
                </c:pt>
                <c:pt idx="152">
                  <c:v>13.6</c:v>
                </c:pt>
                <c:pt idx="153">
                  <c:v>12</c:v>
                </c:pt>
                <c:pt idx="154">
                  <c:v>11.6</c:v>
                </c:pt>
                <c:pt idx="155">
                  <c:v>13.1</c:v>
                </c:pt>
                <c:pt idx="156">
                  <c:v>24</c:v>
                </c:pt>
                <c:pt idx="157">
                  <c:v>17.2</c:v>
                </c:pt>
                <c:pt idx="158">
                  <c:v>16.100000000000001</c:v>
                </c:pt>
                <c:pt idx="159">
                  <c:v>14.7</c:v>
                </c:pt>
                <c:pt idx="160">
                  <c:v>15.5</c:v>
                </c:pt>
                <c:pt idx="161">
                  <c:v>13.9</c:v>
                </c:pt>
                <c:pt idx="162">
                  <c:v>14.5</c:v>
                </c:pt>
                <c:pt idx="163">
                  <c:v>14.1</c:v>
                </c:pt>
                <c:pt idx="164">
                  <c:v>17.399999999999999</c:v>
                </c:pt>
                <c:pt idx="165">
                  <c:v>21.6</c:v>
                </c:pt>
                <c:pt idx="166">
                  <c:v>17.600000000000001</c:v>
                </c:pt>
                <c:pt idx="167">
                  <c:v>15.8</c:v>
                </c:pt>
                <c:pt idx="168">
                  <c:v>15</c:v>
                </c:pt>
                <c:pt idx="169">
                  <c:v>11.3</c:v>
                </c:pt>
                <c:pt idx="170">
                  <c:v>10.3</c:v>
                </c:pt>
                <c:pt idx="171">
                  <c:v>8.1999999999999993</c:v>
                </c:pt>
                <c:pt idx="172">
                  <c:v>7.1</c:v>
                </c:pt>
                <c:pt idx="173">
                  <c:v>7.9</c:v>
                </c:pt>
                <c:pt idx="174">
                  <c:v>14.1</c:v>
                </c:pt>
                <c:pt idx="175">
                  <c:v>13.8</c:v>
                </c:pt>
                <c:pt idx="176">
                  <c:v>14.5</c:v>
                </c:pt>
                <c:pt idx="177">
                  <c:v>13.7</c:v>
                </c:pt>
                <c:pt idx="178">
                  <c:v>16</c:v>
                </c:pt>
                <c:pt idx="179">
                  <c:v>18.899999999999999</c:v>
                </c:pt>
                <c:pt idx="180">
                  <c:v>21.2</c:v>
                </c:pt>
                <c:pt idx="181">
                  <c:v>20.5</c:v>
                </c:pt>
                <c:pt idx="182">
                  <c:v>19.100000000000001</c:v>
                </c:pt>
                <c:pt idx="183">
                  <c:v>12.6</c:v>
                </c:pt>
                <c:pt idx="184">
                  <c:v>11.9</c:v>
                </c:pt>
                <c:pt idx="185">
                  <c:v>12.9</c:v>
                </c:pt>
                <c:pt idx="186">
                  <c:v>14.3</c:v>
                </c:pt>
                <c:pt idx="187">
                  <c:v>13.6</c:v>
                </c:pt>
                <c:pt idx="188">
                  <c:v>13</c:v>
                </c:pt>
                <c:pt idx="189">
                  <c:v>16.3</c:v>
                </c:pt>
                <c:pt idx="190">
                  <c:v>19.399999999999999</c:v>
                </c:pt>
                <c:pt idx="191">
                  <c:v>17.399999999999999</c:v>
                </c:pt>
                <c:pt idx="192">
                  <c:v>22.1</c:v>
                </c:pt>
                <c:pt idx="193">
                  <c:v>22.1</c:v>
                </c:pt>
                <c:pt idx="194">
                  <c:v>25.3</c:v>
                </c:pt>
                <c:pt idx="195">
                  <c:v>22.8</c:v>
                </c:pt>
                <c:pt idx="196">
                  <c:v>18.600000000000001</c:v>
                </c:pt>
                <c:pt idx="197">
                  <c:v>22.8</c:v>
                </c:pt>
                <c:pt idx="198">
                  <c:v>23.1</c:v>
                </c:pt>
                <c:pt idx="199">
                  <c:v>18.899999999999999</c:v>
                </c:pt>
                <c:pt idx="200">
                  <c:v>25.6</c:v>
                </c:pt>
                <c:pt idx="201">
                  <c:v>19.899999999999999</c:v>
                </c:pt>
                <c:pt idx="202">
                  <c:v>14.7</c:v>
                </c:pt>
                <c:pt idx="204">
                  <c:v>1.8</c:v>
                </c:pt>
                <c:pt idx="205">
                  <c:v>2.4</c:v>
                </c:pt>
                <c:pt idx="206">
                  <c:v>1.5</c:v>
                </c:pt>
                <c:pt idx="207">
                  <c:v>1.8</c:v>
                </c:pt>
                <c:pt idx="208">
                  <c:v>3</c:v>
                </c:pt>
                <c:pt idx="209">
                  <c:v>9.4</c:v>
                </c:pt>
                <c:pt idx="210">
                  <c:v>10.3</c:v>
                </c:pt>
                <c:pt idx="211">
                  <c:v>12.3</c:v>
                </c:pt>
                <c:pt idx="212">
                  <c:v>16.100000000000001</c:v>
                </c:pt>
                <c:pt idx="213">
                  <c:v>11</c:v>
                </c:pt>
                <c:pt idx="214">
                  <c:v>16.600000000000001</c:v>
                </c:pt>
                <c:pt idx="216">
                  <c:v>15.2</c:v>
                </c:pt>
                <c:pt idx="217">
                  <c:v>28.5</c:v>
                </c:pt>
                <c:pt idx="218">
                  <c:v>26</c:v>
                </c:pt>
                <c:pt idx="219">
                  <c:v>22.6</c:v>
                </c:pt>
                <c:pt idx="220">
                  <c:v>21.4</c:v>
                </c:pt>
                <c:pt idx="221">
                  <c:v>26</c:v>
                </c:pt>
                <c:pt idx="222">
                  <c:v>21.8</c:v>
                </c:pt>
                <c:pt idx="224">
                  <c:v>0.8</c:v>
                </c:pt>
                <c:pt idx="225">
                  <c:v>13.5</c:v>
                </c:pt>
                <c:pt idx="226">
                  <c:v>31.5</c:v>
                </c:pt>
                <c:pt idx="227">
                  <c:v>33</c:v>
                </c:pt>
                <c:pt idx="228">
                  <c:v>21.3</c:v>
                </c:pt>
                <c:pt idx="229">
                  <c:v>22.9</c:v>
                </c:pt>
                <c:pt idx="230">
                  <c:v>24.6</c:v>
                </c:pt>
                <c:pt idx="231">
                  <c:v>22.3</c:v>
                </c:pt>
                <c:pt idx="233">
                  <c:v>2.6</c:v>
                </c:pt>
                <c:pt idx="234">
                  <c:v>4.2</c:v>
                </c:pt>
                <c:pt idx="235">
                  <c:v>3.8</c:v>
                </c:pt>
                <c:pt idx="236">
                  <c:v>4.4000000000000004</c:v>
                </c:pt>
                <c:pt idx="237">
                  <c:v>4.3</c:v>
                </c:pt>
                <c:pt idx="238">
                  <c:v>15.5</c:v>
                </c:pt>
                <c:pt idx="239">
                  <c:v>16.5</c:v>
                </c:pt>
                <c:pt idx="240">
                  <c:v>12.3</c:v>
                </c:pt>
                <c:pt idx="241">
                  <c:v>7.5</c:v>
                </c:pt>
                <c:pt idx="243">
                  <c:v>2.5</c:v>
                </c:pt>
                <c:pt idx="244">
                  <c:v>4.2</c:v>
                </c:pt>
                <c:pt idx="245">
                  <c:v>5.9</c:v>
                </c:pt>
                <c:pt idx="247">
                  <c:v>21.1</c:v>
                </c:pt>
                <c:pt idx="248">
                  <c:v>19.2</c:v>
                </c:pt>
                <c:pt idx="249">
                  <c:v>18.3</c:v>
                </c:pt>
                <c:pt idx="250">
                  <c:v>20.5</c:v>
                </c:pt>
                <c:pt idx="251">
                  <c:v>19.5</c:v>
                </c:pt>
                <c:pt idx="252">
                  <c:v>19.899999999999999</c:v>
                </c:pt>
                <c:pt idx="253">
                  <c:v>24.8</c:v>
                </c:pt>
                <c:pt idx="254">
                  <c:v>22.3</c:v>
                </c:pt>
                <c:pt idx="255">
                  <c:v>22.7</c:v>
                </c:pt>
                <c:pt idx="256">
                  <c:v>23.7</c:v>
                </c:pt>
                <c:pt idx="257">
                  <c:v>27.8</c:v>
                </c:pt>
                <c:pt idx="258">
                  <c:v>24.6</c:v>
                </c:pt>
                <c:pt idx="259">
                  <c:v>26.2</c:v>
                </c:pt>
                <c:pt idx="260">
                  <c:v>28.6</c:v>
                </c:pt>
                <c:pt idx="261">
                  <c:v>28</c:v>
                </c:pt>
                <c:pt idx="262">
                  <c:v>27.1</c:v>
                </c:pt>
                <c:pt idx="264">
                  <c:v>1.8</c:v>
                </c:pt>
                <c:pt idx="265">
                  <c:v>8.3000000000000007</c:v>
                </c:pt>
                <c:pt idx="266">
                  <c:v>12.5</c:v>
                </c:pt>
                <c:pt idx="267">
                  <c:v>11.4</c:v>
                </c:pt>
                <c:pt idx="268">
                  <c:v>12.3</c:v>
                </c:pt>
                <c:pt idx="269">
                  <c:v>16.8</c:v>
                </c:pt>
                <c:pt idx="270">
                  <c:v>21.3</c:v>
                </c:pt>
                <c:pt idx="272">
                  <c:v>17.8</c:v>
                </c:pt>
                <c:pt idx="273">
                  <c:v>14</c:v>
                </c:pt>
                <c:pt idx="274">
                  <c:v>28.2</c:v>
                </c:pt>
                <c:pt idx="275">
                  <c:v>45.2</c:v>
                </c:pt>
                <c:pt idx="276">
                  <c:v>53.6</c:v>
                </c:pt>
                <c:pt idx="277">
                  <c:v>43.8</c:v>
                </c:pt>
                <c:pt idx="278">
                  <c:v>33.799999999999997</c:v>
                </c:pt>
                <c:pt idx="279">
                  <c:v>42.4</c:v>
                </c:pt>
                <c:pt idx="280">
                  <c:v>30.2</c:v>
                </c:pt>
                <c:pt idx="281">
                  <c:v>30.8</c:v>
                </c:pt>
                <c:pt idx="282">
                  <c:v>25.1</c:v>
                </c:pt>
                <c:pt idx="283">
                  <c:v>26.5</c:v>
                </c:pt>
                <c:pt idx="285">
                  <c:v>12.8</c:v>
                </c:pt>
                <c:pt idx="286">
                  <c:v>17.899999999999999</c:v>
                </c:pt>
                <c:pt idx="287">
                  <c:v>7.8</c:v>
                </c:pt>
                <c:pt idx="288">
                  <c:v>8.6</c:v>
                </c:pt>
                <c:pt idx="289">
                  <c:v>7.4</c:v>
                </c:pt>
                <c:pt idx="290">
                  <c:v>10.1</c:v>
                </c:pt>
                <c:pt idx="291">
                  <c:v>18.3</c:v>
                </c:pt>
                <c:pt idx="292">
                  <c:v>18</c:v>
                </c:pt>
                <c:pt idx="293">
                  <c:v>18.5</c:v>
                </c:pt>
                <c:pt idx="294">
                  <c:v>19.5</c:v>
                </c:pt>
                <c:pt idx="296">
                  <c:v>6.6</c:v>
                </c:pt>
                <c:pt idx="297">
                  <c:v>4.9000000000000004</c:v>
                </c:pt>
                <c:pt idx="298">
                  <c:v>3.2</c:v>
                </c:pt>
                <c:pt idx="299">
                  <c:v>6.7</c:v>
                </c:pt>
                <c:pt idx="300">
                  <c:v>8.6999999999999993</c:v>
                </c:pt>
                <c:pt idx="301">
                  <c:v>6.1</c:v>
                </c:pt>
                <c:pt idx="302">
                  <c:v>8.1</c:v>
                </c:pt>
                <c:pt idx="303">
                  <c:v>8.9</c:v>
                </c:pt>
                <c:pt idx="304">
                  <c:v>5.8</c:v>
                </c:pt>
                <c:pt idx="305">
                  <c:v>5.2</c:v>
                </c:pt>
                <c:pt idx="306">
                  <c:v>4.4000000000000004</c:v>
                </c:pt>
                <c:pt idx="307">
                  <c:v>4</c:v>
                </c:pt>
                <c:pt idx="309">
                  <c:v>3.3</c:v>
                </c:pt>
                <c:pt idx="310">
                  <c:v>3.1</c:v>
                </c:pt>
                <c:pt idx="311">
                  <c:v>4.4000000000000004</c:v>
                </c:pt>
                <c:pt idx="312">
                  <c:v>9.9</c:v>
                </c:pt>
                <c:pt idx="313">
                  <c:v>3.3</c:v>
                </c:pt>
                <c:pt idx="314">
                  <c:v>4.5</c:v>
                </c:pt>
                <c:pt idx="315">
                  <c:v>15.2</c:v>
                </c:pt>
                <c:pt idx="316">
                  <c:v>16.8</c:v>
                </c:pt>
                <c:pt idx="317">
                  <c:v>15</c:v>
                </c:pt>
                <c:pt idx="318">
                  <c:v>14.4</c:v>
                </c:pt>
                <c:pt idx="319">
                  <c:v>12.1</c:v>
                </c:pt>
                <c:pt idx="320">
                  <c:v>14.1</c:v>
                </c:pt>
                <c:pt idx="322">
                  <c:v>14.9</c:v>
                </c:pt>
                <c:pt idx="323">
                  <c:v>23.7</c:v>
                </c:pt>
                <c:pt idx="324">
                  <c:v>27.9</c:v>
                </c:pt>
                <c:pt idx="325">
                  <c:v>27.5</c:v>
                </c:pt>
                <c:pt idx="326">
                  <c:v>27.7</c:v>
                </c:pt>
                <c:pt idx="327">
                  <c:v>23.3</c:v>
                </c:pt>
                <c:pt idx="328">
                  <c:v>28.4</c:v>
                </c:pt>
                <c:pt idx="329">
                  <c:v>29.8</c:v>
                </c:pt>
                <c:pt idx="330">
                  <c:v>28.4</c:v>
                </c:pt>
                <c:pt idx="331">
                  <c:v>25.8</c:v>
                </c:pt>
                <c:pt idx="332">
                  <c:v>24.6</c:v>
                </c:pt>
                <c:pt idx="333">
                  <c:v>23.9</c:v>
                </c:pt>
                <c:pt idx="335">
                  <c:v>4.9000000000000004</c:v>
                </c:pt>
                <c:pt idx="336">
                  <c:v>11.9</c:v>
                </c:pt>
                <c:pt idx="337">
                  <c:v>16.8</c:v>
                </c:pt>
                <c:pt idx="338">
                  <c:v>17.899999999999999</c:v>
                </c:pt>
                <c:pt idx="339">
                  <c:v>19.399999999999999</c:v>
                </c:pt>
                <c:pt idx="340">
                  <c:v>18.399999999999999</c:v>
                </c:pt>
                <c:pt idx="341">
                  <c:v>16.2</c:v>
                </c:pt>
                <c:pt idx="342">
                  <c:v>20.2</c:v>
                </c:pt>
                <c:pt idx="343">
                  <c:v>21.7</c:v>
                </c:pt>
                <c:pt idx="344">
                  <c:v>17.100000000000001</c:v>
                </c:pt>
                <c:pt idx="345">
                  <c:v>17.3</c:v>
                </c:pt>
                <c:pt idx="346">
                  <c:v>13.7</c:v>
                </c:pt>
                <c:pt idx="347">
                  <c:v>12.7</c:v>
                </c:pt>
                <c:pt idx="348">
                  <c:v>14.9</c:v>
                </c:pt>
                <c:pt idx="350">
                  <c:v>9.8000000000000007</c:v>
                </c:pt>
                <c:pt idx="351">
                  <c:v>9.4</c:v>
                </c:pt>
                <c:pt idx="352">
                  <c:v>10.199999999999999</c:v>
                </c:pt>
                <c:pt idx="353">
                  <c:v>11.1</c:v>
                </c:pt>
                <c:pt idx="354">
                  <c:v>11.4</c:v>
                </c:pt>
                <c:pt idx="355">
                  <c:v>13</c:v>
                </c:pt>
                <c:pt idx="356">
                  <c:v>13.7</c:v>
                </c:pt>
                <c:pt idx="357">
                  <c:v>11.4</c:v>
                </c:pt>
                <c:pt idx="358">
                  <c:v>12.2</c:v>
                </c:pt>
                <c:pt idx="359">
                  <c:v>12.5</c:v>
                </c:pt>
                <c:pt idx="360">
                  <c:v>15.5</c:v>
                </c:pt>
                <c:pt idx="361">
                  <c:v>15.7</c:v>
                </c:pt>
                <c:pt idx="362">
                  <c:v>15</c:v>
                </c:pt>
                <c:pt idx="363">
                  <c:v>16.8</c:v>
                </c:pt>
                <c:pt idx="364">
                  <c:v>17</c:v>
                </c:pt>
                <c:pt idx="366">
                  <c:v>15</c:v>
                </c:pt>
                <c:pt idx="367">
                  <c:v>11.8</c:v>
                </c:pt>
                <c:pt idx="368">
                  <c:v>7.9</c:v>
                </c:pt>
                <c:pt idx="369">
                  <c:v>9.4</c:v>
                </c:pt>
                <c:pt idx="370">
                  <c:v>8.5</c:v>
                </c:pt>
                <c:pt idx="371">
                  <c:v>10.4</c:v>
                </c:pt>
                <c:pt idx="372">
                  <c:v>8.1999999999999993</c:v>
                </c:pt>
                <c:pt idx="373">
                  <c:v>6.6</c:v>
                </c:pt>
                <c:pt idx="375">
                  <c:v>9.4</c:v>
                </c:pt>
                <c:pt idx="376">
                  <c:v>15.4</c:v>
                </c:pt>
                <c:pt idx="377">
                  <c:v>8.1999999999999993</c:v>
                </c:pt>
                <c:pt idx="378">
                  <c:v>8.6</c:v>
                </c:pt>
                <c:pt idx="379">
                  <c:v>9.6999999999999993</c:v>
                </c:pt>
                <c:pt idx="380">
                  <c:v>15.1</c:v>
                </c:pt>
                <c:pt idx="381">
                  <c:v>15</c:v>
                </c:pt>
                <c:pt idx="382">
                  <c:v>21.7</c:v>
                </c:pt>
                <c:pt idx="383">
                  <c:v>25.2</c:v>
                </c:pt>
                <c:pt idx="385">
                  <c:v>3.8</c:v>
                </c:pt>
                <c:pt idx="386">
                  <c:v>2</c:v>
                </c:pt>
                <c:pt idx="387">
                  <c:v>4.7</c:v>
                </c:pt>
                <c:pt idx="388">
                  <c:v>9.9</c:v>
                </c:pt>
                <c:pt idx="389">
                  <c:v>8.6999999999999993</c:v>
                </c:pt>
                <c:pt idx="390">
                  <c:v>21.3</c:v>
                </c:pt>
                <c:pt idx="391">
                  <c:v>20.9</c:v>
                </c:pt>
                <c:pt idx="392">
                  <c:v>21.2</c:v>
                </c:pt>
                <c:pt idx="393">
                  <c:v>19.899999999999999</c:v>
                </c:pt>
                <c:pt idx="394">
                  <c:v>19</c:v>
                </c:pt>
              </c:numCache>
            </c:numRef>
          </c:yVal>
          <c:smooth val="0"/>
        </c:ser>
        <c:dLbls>
          <c:showLegendKey val="0"/>
          <c:showVal val="0"/>
          <c:showCatName val="0"/>
          <c:showSerName val="0"/>
          <c:showPercent val="0"/>
          <c:showBubbleSize val="0"/>
        </c:dLbls>
        <c:axId val="447982208"/>
        <c:axId val="447984384"/>
      </c:scatterChart>
      <c:valAx>
        <c:axId val="447982208"/>
        <c:scaling>
          <c:orientation val="minMax"/>
          <c:max val="182"/>
          <c:min val="0"/>
        </c:scaling>
        <c:delete val="0"/>
        <c:axPos val="b"/>
        <c:title>
          <c:tx>
            <c:rich>
              <a:bodyPr/>
              <a:lstStyle/>
              <a:p>
                <a:pPr algn="ctr" rtl="0">
                  <a:defRPr/>
                </a:pPr>
                <a:r>
                  <a:rPr lang="en-US" dirty="0" smtClean="0"/>
                  <a:t>Days of eculizumab treatment</a:t>
                </a:r>
              </a:p>
            </c:rich>
          </c:tx>
          <c:layout>
            <c:manualLayout>
              <c:xMode val="edge"/>
              <c:yMode val="edge"/>
              <c:x val="0.34948710317460313"/>
              <c:y val="0.93274523809523813"/>
            </c:manualLayout>
          </c:layout>
          <c:overlay val="0"/>
          <c:spPr>
            <a:noFill/>
            <a:ln w="25400">
              <a:noFill/>
            </a:ln>
          </c:spPr>
        </c:title>
        <c:numFmt formatCode="General" sourceLinked="1"/>
        <c:majorTickMark val="out"/>
        <c:minorTickMark val="none"/>
        <c:tickLblPos val="nextTo"/>
        <c:txPr>
          <a:bodyPr rot="0" vert="horz"/>
          <a:lstStyle/>
          <a:p>
            <a:pPr>
              <a:defRPr/>
            </a:pPr>
            <a:endParaRPr lang="ja-JP"/>
          </a:p>
        </c:txPr>
        <c:crossAx val="447984384"/>
        <c:crossesAt val="-1000"/>
        <c:crossBetween val="midCat"/>
        <c:majorUnit val="14"/>
      </c:valAx>
      <c:valAx>
        <c:axId val="447984384"/>
        <c:scaling>
          <c:orientation val="minMax"/>
          <c:max val="70"/>
        </c:scaling>
        <c:delete val="0"/>
        <c:axPos val="l"/>
        <c:majorGridlines/>
        <c:title>
          <c:tx>
            <c:rich>
              <a:bodyPr rot="-5400000" vert="horz"/>
              <a:lstStyle/>
              <a:p>
                <a:pPr>
                  <a:defRPr/>
                </a:pPr>
                <a:r>
                  <a:rPr lang="en-US" dirty="0" smtClean="0"/>
                  <a:t>Platelet </a:t>
                </a:r>
                <a:r>
                  <a:rPr lang="en-US" dirty="0"/>
                  <a:t>count (×10</a:t>
                </a:r>
                <a:r>
                  <a:rPr lang="en-US" baseline="30000" dirty="0"/>
                  <a:t>4</a:t>
                </a:r>
                <a:r>
                  <a:rPr lang="en-US" dirty="0"/>
                  <a:t>/ </a:t>
                </a:r>
                <a:r>
                  <a:rPr lang="en-US" dirty="0" smtClean="0">
                    <a:latin typeface="Symbol" panose="05050102010706020507" pitchFamily="18" charset="2"/>
                  </a:rPr>
                  <a:t>m</a:t>
                </a:r>
                <a:r>
                  <a:rPr lang="en-US" dirty="0" smtClean="0"/>
                  <a:t>L</a:t>
                </a:r>
                <a:r>
                  <a:rPr lang="en-US" dirty="0"/>
                  <a:t>)</a:t>
                </a:r>
                <a:endParaRPr lang="ja-JP" dirty="0"/>
              </a:p>
            </c:rich>
          </c:tx>
          <c:layout/>
          <c:overlay val="0"/>
        </c:title>
        <c:numFmt formatCode="General" sourceLinked="1"/>
        <c:majorTickMark val="out"/>
        <c:minorTickMark val="none"/>
        <c:tickLblPos val="nextTo"/>
        <c:crossAx val="447982208"/>
        <c:crossesAt val="-1000"/>
        <c:crossBetween val="midCat"/>
      </c:valAx>
      <c:spPr>
        <a:ln>
          <a:noFill/>
        </a:ln>
      </c:spPr>
    </c:plotArea>
    <c:plotVisOnly val="1"/>
    <c:dispBlanksAs val="gap"/>
    <c:showDLblsOverMax val="0"/>
  </c:chart>
  <c:spPr>
    <a:ln>
      <a:noFill/>
    </a:ln>
  </c:spPr>
  <c:txPr>
    <a:bodyPr/>
    <a:lstStyle/>
    <a:p>
      <a:pPr>
        <a:defRPr sz="900" b="0">
          <a:latin typeface="Arial" panose="020B0604020202020204" pitchFamily="34" charset="0"/>
          <a:ea typeface="Arial Unicode MS" panose="020B0604020202020204" pitchFamily="50" charset="-128"/>
          <a:cs typeface="Arial" panose="020B0604020202020204" pitchFamily="34" charset="0"/>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785019841269841"/>
          <c:y val="9.0546918283361894E-2"/>
          <c:w val="0.85187916666666663"/>
          <c:h val="0.73222032994927422"/>
        </c:manualLayout>
      </c:layout>
      <c:scatterChart>
        <c:scatterStyle val="lineMarker"/>
        <c:varyColors val="0"/>
        <c:ser>
          <c:idx val="0"/>
          <c:order val="0"/>
          <c:tx>
            <c:strRef>
              <c:f>成人_LDH!$P$6</c:f>
              <c:strCache>
                <c:ptCount val="1"/>
                <c:pt idx="0">
                  <c:v>測定値</c:v>
                </c:pt>
              </c:strCache>
            </c:strRef>
          </c:tx>
          <c:spPr>
            <a:ln w="15875">
              <a:solidFill>
                <a:sysClr val="windowText" lastClr="000000">
                  <a:lumMod val="65000"/>
                  <a:lumOff val="35000"/>
                </a:sysClr>
              </a:solidFill>
            </a:ln>
          </c:spPr>
          <c:marker>
            <c:symbol val="none"/>
          </c:marker>
          <c:xVal>
            <c:numRef>
              <c:f>成人_LDH!$O$7:$O$1318</c:f>
              <c:numCache>
                <c:formatCode>General</c:formatCode>
                <c:ptCount val="1312"/>
                <c:pt idx="0">
                  <c:v>0</c:v>
                </c:pt>
                <c:pt idx="1">
                  <c:v>7</c:v>
                </c:pt>
                <c:pt idx="2">
                  <c:v>14</c:v>
                </c:pt>
                <c:pt idx="3">
                  <c:v>19</c:v>
                </c:pt>
                <c:pt idx="4">
                  <c:v>26</c:v>
                </c:pt>
                <c:pt idx="5">
                  <c:v>44</c:v>
                </c:pt>
                <c:pt idx="6">
                  <c:v>75</c:v>
                </c:pt>
                <c:pt idx="7">
                  <c:v>96</c:v>
                </c:pt>
                <c:pt idx="8">
                  <c:v>138</c:v>
                </c:pt>
                <c:pt idx="9">
                  <c:v>166</c:v>
                </c:pt>
                <c:pt idx="10">
                  <c:v>180</c:v>
                </c:pt>
                <c:pt idx="12">
                  <c:v>0</c:v>
                </c:pt>
                <c:pt idx="13">
                  <c:v>4</c:v>
                </c:pt>
                <c:pt idx="15">
                  <c:v>0</c:v>
                </c:pt>
                <c:pt idx="16">
                  <c:v>8</c:v>
                </c:pt>
                <c:pt idx="17">
                  <c:v>15</c:v>
                </c:pt>
                <c:pt idx="18">
                  <c:v>22</c:v>
                </c:pt>
                <c:pt idx="19">
                  <c:v>29</c:v>
                </c:pt>
                <c:pt idx="20">
                  <c:v>58</c:v>
                </c:pt>
                <c:pt idx="21">
                  <c:v>100</c:v>
                </c:pt>
                <c:pt idx="22">
                  <c:v>112</c:v>
                </c:pt>
                <c:pt idx="23">
                  <c:v>126</c:v>
                </c:pt>
                <c:pt idx="24">
                  <c:v>140</c:v>
                </c:pt>
                <c:pt idx="25">
                  <c:v>154</c:v>
                </c:pt>
                <c:pt idx="26">
                  <c:v>168</c:v>
                </c:pt>
                <c:pt idx="27">
                  <c:v>182</c:v>
                </c:pt>
                <c:pt idx="29">
                  <c:v>0</c:v>
                </c:pt>
                <c:pt idx="31">
                  <c:v>0</c:v>
                </c:pt>
                <c:pt idx="32">
                  <c:v>4</c:v>
                </c:pt>
                <c:pt idx="33">
                  <c:v>7</c:v>
                </c:pt>
                <c:pt idx="34">
                  <c:v>14</c:v>
                </c:pt>
                <c:pt idx="35">
                  <c:v>18</c:v>
                </c:pt>
                <c:pt idx="36">
                  <c:v>19</c:v>
                </c:pt>
                <c:pt idx="37">
                  <c:v>21</c:v>
                </c:pt>
                <c:pt idx="38">
                  <c:v>22</c:v>
                </c:pt>
                <c:pt idx="39">
                  <c:v>23</c:v>
                </c:pt>
                <c:pt idx="40">
                  <c:v>25</c:v>
                </c:pt>
                <c:pt idx="41">
                  <c:v>27</c:v>
                </c:pt>
                <c:pt idx="42">
                  <c:v>31</c:v>
                </c:pt>
                <c:pt idx="43">
                  <c:v>34</c:v>
                </c:pt>
                <c:pt idx="44">
                  <c:v>38</c:v>
                </c:pt>
                <c:pt idx="45">
                  <c:v>40</c:v>
                </c:pt>
                <c:pt idx="46">
                  <c:v>45</c:v>
                </c:pt>
                <c:pt idx="47">
                  <c:v>48</c:v>
                </c:pt>
                <c:pt idx="49">
                  <c:v>0</c:v>
                </c:pt>
                <c:pt idx="50">
                  <c:v>1</c:v>
                </c:pt>
                <c:pt idx="51">
                  <c:v>2</c:v>
                </c:pt>
                <c:pt idx="52">
                  <c:v>3</c:v>
                </c:pt>
                <c:pt idx="53">
                  <c:v>4</c:v>
                </c:pt>
                <c:pt idx="54">
                  <c:v>6</c:v>
                </c:pt>
                <c:pt idx="55">
                  <c:v>7</c:v>
                </c:pt>
                <c:pt idx="56">
                  <c:v>8</c:v>
                </c:pt>
                <c:pt idx="57">
                  <c:v>10</c:v>
                </c:pt>
                <c:pt idx="58">
                  <c:v>13</c:v>
                </c:pt>
                <c:pt idx="59">
                  <c:v>15</c:v>
                </c:pt>
                <c:pt idx="60">
                  <c:v>17</c:v>
                </c:pt>
                <c:pt idx="61">
                  <c:v>21</c:v>
                </c:pt>
                <c:pt idx="62">
                  <c:v>24</c:v>
                </c:pt>
                <c:pt idx="63">
                  <c:v>29</c:v>
                </c:pt>
                <c:pt idx="64">
                  <c:v>36</c:v>
                </c:pt>
                <c:pt idx="65">
                  <c:v>38</c:v>
                </c:pt>
                <c:pt idx="66">
                  <c:v>42</c:v>
                </c:pt>
                <c:pt idx="67">
                  <c:v>56</c:v>
                </c:pt>
                <c:pt idx="68">
                  <c:v>70</c:v>
                </c:pt>
                <c:pt idx="69">
                  <c:v>98</c:v>
                </c:pt>
                <c:pt idx="70">
                  <c:v>112</c:v>
                </c:pt>
                <c:pt idx="71">
                  <c:v>140</c:v>
                </c:pt>
                <c:pt idx="72">
                  <c:v>147</c:v>
                </c:pt>
                <c:pt idx="73">
                  <c:v>168</c:v>
                </c:pt>
                <c:pt idx="75">
                  <c:v>0</c:v>
                </c:pt>
                <c:pt idx="76">
                  <c:v>6</c:v>
                </c:pt>
                <c:pt idx="77">
                  <c:v>13</c:v>
                </c:pt>
                <c:pt idx="78">
                  <c:v>20</c:v>
                </c:pt>
                <c:pt idx="79">
                  <c:v>27</c:v>
                </c:pt>
                <c:pt idx="81">
                  <c:v>0</c:v>
                </c:pt>
                <c:pt idx="82">
                  <c:v>5</c:v>
                </c:pt>
                <c:pt idx="83">
                  <c:v>11</c:v>
                </c:pt>
                <c:pt idx="84">
                  <c:v>19</c:v>
                </c:pt>
                <c:pt idx="85">
                  <c:v>64</c:v>
                </c:pt>
                <c:pt idx="86">
                  <c:v>92</c:v>
                </c:pt>
                <c:pt idx="87">
                  <c:v>120</c:v>
                </c:pt>
                <c:pt idx="88">
                  <c:v>146</c:v>
                </c:pt>
                <c:pt idx="89">
                  <c:v>174</c:v>
                </c:pt>
                <c:pt idx="91">
                  <c:v>0</c:v>
                </c:pt>
                <c:pt idx="92">
                  <c:v>5</c:v>
                </c:pt>
                <c:pt idx="93">
                  <c:v>7</c:v>
                </c:pt>
                <c:pt idx="94">
                  <c:v>9</c:v>
                </c:pt>
                <c:pt idx="95">
                  <c:v>12</c:v>
                </c:pt>
                <c:pt idx="96">
                  <c:v>14</c:v>
                </c:pt>
                <c:pt idx="97">
                  <c:v>20</c:v>
                </c:pt>
                <c:pt idx="98">
                  <c:v>27</c:v>
                </c:pt>
                <c:pt idx="99">
                  <c:v>44</c:v>
                </c:pt>
                <c:pt idx="100">
                  <c:v>72</c:v>
                </c:pt>
                <c:pt idx="101">
                  <c:v>100</c:v>
                </c:pt>
                <c:pt idx="102">
                  <c:v>128</c:v>
                </c:pt>
                <c:pt idx="103">
                  <c:v>149</c:v>
                </c:pt>
                <c:pt idx="105">
                  <c:v>0</c:v>
                </c:pt>
                <c:pt idx="106">
                  <c:v>3</c:v>
                </c:pt>
                <c:pt idx="107">
                  <c:v>7</c:v>
                </c:pt>
                <c:pt idx="108">
                  <c:v>10</c:v>
                </c:pt>
                <c:pt idx="109">
                  <c:v>14</c:v>
                </c:pt>
                <c:pt idx="111">
                  <c:v>0</c:v>
                </c:pt>
                <c:pt idx="112">
                  <c:v>3</c:v>
                </c:pt>
                <c:pt idx="113">
                  <c:v>8</c:v>
                </c:pt>
                <c:pt idx="114">
                  <c:v>12</c:v>
                </c:pt>
                <c:pt idx="115">
                  <c:v>17</c:v>
                </c:pt>
                <c:pt idx="116">
                  <c:v>22</c:v>
                </c:pt>
                <c:pt idx="117">
                  <c:v>28</c:v>
                </c:pt>
                <c:pt idx="118">
                  <c:v>43</c:v>
                </c:pt>
                <c:pt idx="120">
                  <c:v>0</c:v>
                </c:pt>
                <c:pt idx="121">
                  <c:v>1</c:v>
                </c:pt>
                <c:pt idx="122">
                  <c:v>2</c:v>
                </c:pt>
                <c:pt idx="123">
                  <c:v>3</c:v>
                </c:pt>
                <c:pt idx="124">
                  <c:v>4</c:v>
                </c:pt>
                <c:pt idx="125">
                  <c:v>5</c:v>
                </c:pt>
                <c:pt idx="126">
                  <c:v>7</c:v>
                </c:pt>
                <c:pt idx="127">
                  <c:v>9</c:v>
                </c:pt>
                <c:pt idx="128">
                  <c:v>11</c:v>
                </c:pt>
                <c:pt idx="129">
                  <c:v>15</c:v>
                </c:pt>
                <c:pt idx="130">
                  <c:v>21</c:v>
                </c:pt>
                <c:pt idx="131">
                  <c:v>35</c:v>
                </c:pt>
                <c:pt idx="133">
                  <c:v>0</c:v>
                </c:pt>
                <c:pt idx="134">
                  <c:v>7</c:v>
                </c:pt>
                <c:pt idx="135">
                  <c:v>14</c:v>
                </c:pt>
                <c:pt idx="136">
                  <c:v>21</c:v>
                </c:pt>
                <c:pt idx="137">
                  <c:v>28</c:v>
                </c:pt>
                <c:pt idx="138">
                  <c:v>32</c:v>
                </c:pt>
                <c:pt idx="139">
                  <c:v>42</c:v>
                </c:pt>
                <c:pt idx="141">
                  <c:v>0</c:v>
                </c:pt>
                <c:pt idx="142">
                  <c:v>1</c:v>
                </c:pt>
                <c:pt idx="144">
                  <c:v>0</c:v>
                </c:pt>
                <c:pt idx="145">
                  <c:v>2</c:v>
                </c:pt>
                <c:pt idx="146">
                  <c:v>6</c:v>
                </c:pt>
                <c:pt idx="147">
                  <c:v>13</c:v>
                </c:pt>
                <c:pt idx="148">
                  <c:v>20</c:v>
                </c:pt>
                <c:pt idx="150">
                  <c:v>0</c:v>
                </c:pt>
                <c:pt idx="151">
                  <c:v>4</c:v>
                </c:pt>
                <c:pt idx="152">
                  <c:v>11</c:v>
                </c:pt>
                <c:pt idx="153">
                  <c:v>18</c:v>
                </c:pt>
                <c:pt idx="155">
                  <c:v>0</c:v>
                </c:pt>
                <c:pt idx="156">
                  <c:v>7</c:v>
                </c:pt>
                <c:pt idx="158">
                  <c:v>0</c:v>
                </c:pt>
                <c:pt idx="159">
                  <c:v>14</c:v>
                </c:pt>
                <c:pt idx="160">
                  <c:v>21</c:v>
                </c:pt>
                <c:pt idx="161">
                  <c:v>28</c:v>
                </c:pt>
                <c:pt idx="163">
                  <c:v>0</c:v>
                </c:pt>
                <c:pt idx="164">
                  <c:v>6</c:v>
                </c:pt>
                <c:pt idx="166">
                  <c:v>0</c:v>
                </c:pt>
                <c:pt idx="167">
                  <c:v>7</c:v>
                </c:pt>
                <c:pt idx="168">
                  <c:v>14</c:v>
                </c:pt>
                <c:pt idx="169">
                  <c:v>21</c:v>
                </c:pt>
                <c:pt idx="170">
                  <c:v>28</c:v>
                </c:pt>
                <c:pt idx="171">
                  <c:v>56</c:v>
                </c:pt>
                <c:pt idx="172">
                  <c:v>90</c:v>
                </c:pt>
                <c:pt idx="174">
                  <c:v>0</c:v>
                </c:pt>
                <c:pt idx="175">
                  <c:v>1</c:v>
                </c:pt>
                <c:pt idx="176">
                  <c:v>2</c:v>
                </c:pt>
                <c:pt idx="177">
                  <c:v>3</c:v>
                </c:pt>
                <c:pt idx="178">
                  <c:v>7</c:v>
                </c:pt>
                <c:pt idx="179">
                  <c:v>9</c:v>
                </c:pt>
                <c:pt idx="180">
                  <c:v>12</c:v>
                </c:pt>
                <c:pt idx="181">
                  <c:v>14</c:v>
                </c:pt>
                <c:pt idx="182">
                  <c:v>15</c:v>
                </c:pt>
                <c:pt idx="183">
                  <c:v>16</c:v>
                </c:pt>
                <c:pt idx="184">
                  <c:v>18</c:v>
                </c:pt>
                <c:pt idx="185">
                  <c:v>20</c:v>
                </c:pt>
                <c:pt idx="186">
                  <c:v>23</c:v>
                </c:pt>
                <c:pt idx="187">
                  <c:v>25</c:v>
                </c:pt>
                <c:pt idx="188">
                  <c:v>27</c:v>
                </c:pt>
                <c:pt idx="189">
                  <c:v>29</c:v>
                </c:pt>
                <c:pt idx="190">
                  <c:v>31</c:v>
                </c:pt>
                <c:pt idx="191">
                  <c:v>34</c:v>
                </c:pt>
                <c:pt idx="192">
                  <c:v>35</c:v>
                </c:pt>
                <c:pt idx="193">
                  <c:v>36</c:v>
                </c:pt>
                <c:pt idx="194">
                  <c:v>37</c:v>
                </c:pt>
                <c:pt idx="195">
                  <c:v>38</c:v>
                </c:pt>
                <c:pt idx="196">
                  <c:v>39</c:v>
                </c:pt>
                <c:pt idx="197">
                  <c:v>41</c:v>
                </c:pt>
                <c:pt idx="198">
                  <c:v>44</c:v>
                </c:pt>
                <c:pt idx="199">
                  <c:v>46</c:v>
                </c:pt>
                <c:pt idx="200">
                  <c:v>49</c:v>
                </c:pt>
                <c:pt idx="201">
                  <c:v>51</c:v>
                </c:pt>
                <c:pt idx="202">
                  <c:v>56</c:v>
                </c:pt>
                <c:pt idx="203">
                  <c:v>59</c:v>
                </c:pt>
                <c:pt idx="204">
                  <c:v>63</c:v>
                </c:pt>
                <c:pt idx="205">
                  <c:v>66</c:v>
                </c:pt>
                <c:pt idx="206">
                  <c:v>69</c:v>
                </c:pt>
                <c:pt idx="207">
                  <c:v>72</c:v>
                </c:pt>
                <c:pt idx="208">
                  <c:v>73</c:v>
                </c:pt>
                <c:pt idx="209">
                  <c:v>74</c:v>
                </c:pt>
                <c:pt idx="210">
                  <c:v>75</c:v>
                </c:pt>
                <c:pt idx="211">
                  <c:v>76</c:v>
                </c:pt>
                <c:pt idx="212">
                  <c:v>79</c:v>
                </c:pt>
                <c:pt idx="213">
                  <c:v>81</c:v>
                </c:pt>
                <c:pt idx="214">
                  <c:v>83</c:v>
                </c:pt>
                <c:pt idx="215">
                  <c:v>85</c:v>
                </c:pt>
                <c:pt idx="216">
                  <c:v>90</c:v>
                </c:pt>
                <c:pt idx="217">
                  <c:v>97</c:v>
                </c:pt>
                <c:pt idx="218">
                  <c:v>100</c:v>
                </c:pt>
                <c:pt idx="219">
                  <c:v>104</c:v>
                </c:pt>
                <c:pt idx="220">
                  <c:v>107</c:v>
                </c:pt>
                <c:pt idx="221">
                  <c:v>111</c:v>
                </c:pt>
                <c:pt idx="222">
                  <c:v>115</c:v>
                </c:pt>
                <c:pt idx="223">
                  <c:v>119</c:v>
                </c:pt>
                <c:pt idx="224">
                  <c:v>122</c:v>
                </c:pt>
                <c:pt idx="225">
                  <c:v>126</c:v>
                </c:pt>
                <c:pt idx="226">
                  <c:v>133</c:v>
                </c:pt>
                <c:pt idx="227">
                  <c:v>140</c:v>
                </c:pt>
                <c:pt idx="228">
                  <c:v>147</c:v>
                </c:pt>
                <c:pt idx="229">
                  <c:v>154</c:v>
                </c:pt>
                <c:pt idx="230">
                  <c:v>161</c:v>
                </c:pt>
                <c:pt idx="231">
                  <c:v>167</c:v>
                </c:pt>
                <c:pt idx="232">
                  <c:v>174</c:v>
                </c:pt>
                <c:pt idx="233">
                  <c:v>178</c:v>
                </c:pt>
                <c:pt idx="235">
                  <c:v>0</c:v>
                </c:pt>
                <c:pt idx="236">
                  <c:v>6</c:v>
                </c:pt>
                <c:pt idx="237">
                  <c:v>8</c:v>
                </c:pt>
                <c:pt idx="238">
                  <c:v>13</c:v>
                </c:pt>
                <c:pt idx="239">
                  <c:v>20</c:v>
                </c:pt>
                <c:pt idx="240">
                  <c:v>24</c:v>
                </c:pt>
                <c:pt idx="241">
                  <c:v>31</c:v>
                </c:pt>
                <c:pt idx="242">
                  <c:v>50</c:v>
                </c:pt>
                <c:pt idx="243">
                  <c:v>84</c:v>
                </c:pt>
                <c:pt idx="244">
                  <c:v>112</c:v>
                </c:pt>
                <c:pt idx="246">
                  <c:v>0</c:v>
                </c:pt>
                <c:pt idx="247">
                  <c:v>6</c:v>
                </c:pt>
                <c:pt idx="248">
                  <c:v>13</c:v>
                </c:pt>
                <c:pt idx="249">
                  <c:v>39</c:v>
                </c:pt>
                <c:pt idx="250">
                  <c:v>69</c:v>
                </c:pt>
                <c:pt idx="251">
                  <c:v>111</c:v>
                </c:pt>
                <c:pt idx="252">
                  <c:v>139</c:v>
                </c:pt>
                <c:pt idx="253">
                  <c:v>168</c:v>
                </c:pt>
                <c:pt idx="255">
                  <c:v>0</c:v>
                </c:pt>
                <c:pt idx="256">
                  <c:v>7</c:v>
                </c:pt>
                <c:pt idx="257">
                  <c:v>12</c:v>
                </c:pt>
                <c:pt idx="258">
                  <c:v>14</c:v>
                </c:pt>
                <c:pt idx="259">
                  <c:v>21</c:v>
                </c:pt>
                <c:pt idx="260">
                  <c:v>28</c:v>
                </c:pt>
                <c:pt idx="261">
                  <c:v>56</c:v>
                </c:pt>
                <c:pt idx="262">
                  <c:v>84</c:v>
                </c:pt>
                <c:pt idx="263">
                  <c:v>126</c:v>
                </c:pt>
                <c:pt idx="264">
                  <c:v>161</c:v>
                </c:pt>
                <c:pt idx="265">
                  <c:v>182</c:v>
                </c:pt>
                <c:pt idx="267">
                  <c:v>0</c:v>
                </c:pt>
                <c:pt idx="268">
                  <c:v>3</c:v>
                </c:pt>
                <c:pt idx="269">
                  <c:v>5</c:v>
                </c:pt>
                <c:pt idx="270">
                  <c:v>7</c:v>
                </c:pt>
                <c:pt idx="271">
                  <c:v>10</c:v>
                </c:pt>
                <c:pt idx="273">
                  <c:v>0</c:v>
                </c:pt>
                <c:pt idx="274">
                  <c:v>7</c:v>
                </c:pt>
                <c:pt idx="275">
                  <c:v>14</c:v>
                </c:pt>
                <c:pt idx="276">
                  <c:v>21</c:v>
                </c:pt>
                <c:pt idx="277">
                  <c:v>83</c:v>
                </c:pt>
                <c:pt idx="278">
                  <c:v>97</c:v>
                </c:pt>
                <c:pt idx="279">
                  <c:v>125</c:v>
                </c:pt>
                <c:pt idx="280">
                  <c:v>168</c:v>
                </c:pt>
                <c:pt idx="282">
                  <c:v>0</c:v>
                </c:pt>
                <c:pt idx="283">
                  <c:v>5</c:v>
                </c:pt>
                <c:pt idx="284">
                  <c:v>13</c:v>
                </c:pt>
                <c:pt idx="285">
                  <c:v>19</c:v>
                </c:pt>
                <c:pt idx="286">
                  <c:v>26</c:v>
                </c:pt>
                <c:pt idx="287">
                  <c:v>56</c:v>
                </c:pt>
                <c:pt idx="288">
                  <c:v>84</c:v>
                </c:pt>
                <c:pt idx="289">
                  <c:v>140</c:v>
                </c:pt>
                <c:pt idx="290">
                  <c:v>168</c:v>
                </c:pt>
                <c:pt idx="292">
                  <c:v>0</c:v>
                </c:pt>
                <c:pt idx="293">
                  <c:v>7</c:v>
                </c:pt>
                <c:pt idx="294">
                  <c:v>14</c:v>
                </c:pt>
                <c:pt idx="295">
                  <c:v>21</c:v>
                </c:pt>
                <c:pt idx="296">
                  <c:v>27</c:v>
                </c:pt>
                <c:pt idx="297">
                  <c:v>64</c:v>
                </c:pt>
                <c:pt idx="298">
                  <c:v>94</c:v>
                </c:pt>
                <c:pt idx="299">
                  <c:v>119</c:v>
                </c:pt>
                <c:pt idx="300">
                  <c:v>154</c:v>
                </c:pt>
                <c:pt idx="302">
                  <c:v>0</c:v>
                </c:pt>
                <c:pt idx="303">
                  <c:v>18</c:v>
                </c:pt>
                <c:pt idx="304">
                  <c:v>47</c:v>
                </c:pt>
                <c:pt idx="306">
                  <c:v>0</c:v>
                </c:pt>
                <c:pt idx="307">
                  <c:v>1</c:v>
                </c:pt>
                <c:pt idx="308">
                  <c:v>8</c:v>
                </c:pt>
                <c:pt idx="309">
                  <c:v>15</c:v>
                </c:pt>
                <c:pt idx="310">
                  <c:v>24</c:v>
                </c:pt>
                <c:pt idx="311">
                  <c:v>25</c:v>
                </c:pt>
                <c:pt idx="312">
                  <c:v>81</c:v>
                </c:pt>
                <c:pt idx="313">
                  <c:v>159</c:v>
                </c:pt>
                <c:pt idx="315">
                  <c:v>0</c:v>
                </c:pt>
                <c:pt idx="316">
                  <c:v>8</c:v>
                </c:pt>
                <c:pt idx="317">
                  <c:v>15</c:v>
                </c:pt>
                <c:pt idx="318">
                  <c:v>18</c:v>
                </c:pt>
                <c:pt idx="319">
                  <c:v>22</c:v>
                </c:pt>
                <c:pt idx="320">
                  <c:v>29</c:v>
                </c:pt>
                <c:pt idx="321">
                  <c:v>48</c:v>
                </c:pt>
                <c:pt idx="322">
                  <c:v>74</c:v>
                </c:pt>
                <c:pt idx="323">
                  <c:v>97</c:v>
                </c:pt>
                <c:pt idx="324">
                  <c:v>109</c:v>
                </c:pt>
                <c:pt idx="325">
                  <c:v>144</c:v>
                </c:pt>
                <c:pt idx="326">
                  <c:v>146</c:v>
                </c:pt>
                <c:pt idx="327">
                  <c:v>154</c:v>
                </c:pt>
                <c:pt idx="328">
                  <c:v>161</c:v>
                </c:pt>
                <c:pt idx="329">
                  <c:v>175</c:v>
                </c:pt>
                <c:pt idx="331">
                  <c:v>0</c:v>
                </c:pt>
                <c:pt idx="332">
                  <c:v>7</c:v>
                </c:pt>
                <c:pt idx="333">
                  <c:v>11</c:v>
                </c:pt>
                <c:pt idx="334">
                  <c:v>20</c:v>
                </c:pt>
                <c:pt idx="335">
                  <c:v>27</c:v>
                </c:pt>
                <c:pt idx="336">
                  <c:v>34</c:v>
                </c:pt>
                <c:pt idx="337">
                  <c:v>48</c:v>
                </c:pt>
                <c:pt idx="338">
                  <c:v>62</c:v>
                </c:pt>
                <c:pt idx="339">
                  <c:v>78</c:v>
                </c:pt>
                <c:pt idx="340">
                  <c:v>90</c:v>
                </c:pt>
                <c:pt idx="341">
                  <c:v>104</c:v>
                </c:pt>
                <c:pt idx="342">
                  <c:v>118</c:v>
                </c:pt>
                <c:pt idx="343">
                  <c:v>132</c:v>
                </c:pt>
                <c:pt idx="344">
                  <c:v>146</c:v>
                </c:pt>
                <c:pt idx="345">
                  <c:v>160</c:v>
                </c:pt>
                <c:pt idx="346">
                  <c:v>174</c:v>
                </c:pt>
                <c:pt idx="348">
                  <c:v>0</c:v>
                </c:pt>
                <c:pt idx="349">
                  <c:v>6</c:v>
                </c:pt>
                <c:pt idx="350">
                  <c:v>13</c:v>
                </c:pt>
                <c:pt idx="351">
                  <c:v>18</c:v>
                </c:pt>
                <c:pt idx="352">
                  <c:v>24</c:v>
                </c:pt>
                <c:pt idx="353">
                  <c:v>30</c:v>
                </c:pt>
                <c:pt idx="354">
                  <c:v>39</c:v>
                </c:pt>
                <c:pt idx="356">
                  <c:v>0</c:v>
                </c:pt>
                <c:pt idx="357">
                  <c:v>3</c:v>
                </c:pt>
                <c:pt idx="358">
                  <c:v>10</c:v>
                </c:pt>
                <c:pt idx="359">
                  <c:v>16</c:v>
                </c:pt>
                <c:pt idx="361">
                  <c:v>0</c:v>
                </c:pt>
                <c:pt idx="362">
                  <c:v>7</c:v>
                </c:pt>
                <c:pt idx="363">
                  <c:v>14</c:v>
                </c:pt>
                <c:pt idx="364">
                  <c:v>21</c:v>
                </c:pt>
                <c:pt idx="365">
                  <c:v>28</c:v>
                </c:pt>
                <c:pt idx="367">
                  <c:v>0</c:v>
                </c:pt>
                <c:pt idx="368">
                  <c:v>2</c:v>
                </c:pt>
                <c:pt idx="370">
                  <c:v>0</c:v>
                </c:pt>
                <c:pt idx="371">
                  <c:v>1</c:v>
                </c:pt>
                <c:pt idx="372">
                  <c:v>8</c:v>
                </c:pt>
                <c:pt idx="373">
                  <c:v>16</c:v>
                </c:pt>
                <c:pt idx="374">
                  <c:v>24</c:v>
                </c:pt>
                <c:pt idx="375">
                  <c:v>28</c:v>
                </c:pt>
                <c:pt idx="376">
                  <c:v>41</c:v>
                </c:pt>
                <c:pt idx="377">
                  <c:v>69</c:v>
                </c:pt>
                <c:pt idx="378">
                  <c:v>97</c:v>
                </c:pt>
                <c:pt idx="379">
                  <c:v>139</c:v>
                </c:pt>
                <c:pt idx="380">
                  <c:v>167</c:v>
                </c:pt>
                <c:pt idx="382">
                  <c:v>0</c:v>
                </c:pt>
                <c:pt idx="383">
                  <c:v>7</c:v>
                </c:pt>
                <c:pt idx="384">
                  <c:v>14</c:v>
                </c:pt>
                <c:pt idx="385">
                  <c:v>21</c:v>
                </c:pt>
                <c:pt idx="386">
                  <c:v>28</c:v>
                </c:pt>
                <c:pt idx="387">
                  <c:v>49</c:v>
                </c:pt>
                <c:pt idx="388">
                  <c:v>83</c:v>
                </c:pt>
                <c:pt idx="389">
                  <c:v>111</c:v>
                </c:pt>
                <c:pt idx="390">
                  <c:v>139</c:v>
                </c:pt>
                <c:pt idx="391">
                  <c:v>167</c:v>
                </c:pt>
                <c:pt idx="393">
                  <c:v>0</c:v>
                </c:pt>
                <c:pt idx="395">
                  <c:v>0</c:v>
                </c:pt>
                <c:pt idx="396">
                  <c:v>3</c:v>
                </c:pt>
                <c:pt idx="397">
                  <c:v>29</c:v>
                </c:pt>
                <c:pt idx="398">
                  <c:v>58</c:v>
                </c:pt>
                <c:pt idx="399">
                  <c:v>91</c:v>
                </c:pt>
                <c:pt idx="401">
                  <c:v>0</c:v>
                </c:pt>
                <c:pt idx="402">
                  <c:v>7</c:v>
                </c:pt>
                <c:pt idx="403">
                  <c:v>14</c:v>
                </c:pt>
                <c:pt idx="404">
                  <c:v>21</c:v>
                </c:pt>
                <c:pt idx="405">
                  <c:v>28</c:v>
                </c:pt>
                <c:pt idx="406">
                  <c:v>43</c:v>
                </c:pt>
                <c:pt idx="407">
                  <c:v>60</c:v>
                </c:pt>
                <c:pt idx="408">
                  <c:v>90</c:v>
                </c:pt>
                <c:pt idx="409">
                  <c:v>125</c:v>
                </c:pt>
                <c:pt idx="410">
                  <c:v>153</c:v>
                </c:pt>
                <c:pt idx="411">
                  <c:v>160</c:v>
                </c:pt>
                <c:pt idx="412">
                  <c:v>167</c:v>
                </c:pt>
                <c:pt idx="413">
                  <c:v>174</c:v>
                </c:pt>
                <c:pt idx="414">
                  <c:v>181</c:v>
                </c:pt>
                <c:pt idx="416">
                  <c:v>0</c:v>
                </c:pt>
                <c:pt idx="417">
                  <c:v>1</c:v>
                </c:pt>
                <c:pt idx="418">
                  <c:v>4</c:v>
                </c:pt>
                <c:pt idx="419">
                  <c:v>8</c:v>
                </c:pt>
                <c:pt idx="420">
                  <c:v>11</c:v>
                </c:pt>
                <c:pt idx="421">
                  <c:v>14</c:v>
                </c:pt>
                <c:pt idx="422">
                  <c:v>21</c:v>
                </c:pt>
                <c:pt idx="423">
                  <c:v>35</c:v>
                </c:pt>
                <c:pt idx="425">
                  <c:v>0</c:v>
                </c:pt>
                <c:pt idx="426">
                  <c:v>7</c:v>
                </c:pt>
                <c:pt idx="427">
                  <c:v>14</c:v>
                </c:pt>
                <c:pt idx="428">
                  <c:v>21</c:v>
                </c:pt>
                <c:pt idx="429">
                  <c:v>28</c:v>
                </c:pt>
                <c:pt idx="430">
                  <c:v>51</c:v>
                </c:pt>
                <c:pt idx="431">
                  <c:v>82</c:v>
                </c:pt>
                <c:pt idx="432">
                  <c:v>112</c:v>
                </c:pt>
                <c:pt idx="433">
                  <c:v>140</c:v>
                </c:pt>
                <c:pt idx="434">
                  <c:v>154</c:v>
                </c:pt>
                <c:pt idx="435">
                  <c:v>175</c:v>
                </c:pt>
                <c:pt idx="436">
                  <c:v>182</c:v>
                </c:pt>
                <c:pt idx="438">
                  <c:v>0</c:v>
                </c:pt>
                <c:pt idx="439">
                  <c:v>6</c:v>
                </c:pt>
                <c:pt idx="440">
                  <c:v>13</c:v>
                </c:pt>
                <c:pt idx="441">
                  <c:v>20</c:v>
                </c:pt>
                <c:pt idx="442">
                  <c:v>27</c:v>
                </c:pt>
                <c:pt idx="443">
                  <c:v>55</c:v>
                </c:pt>
                <c:pt idx="444">
                  <c:v>84</c:v>
                </c:pt>
                <c:pt idx="445">
                  <c:v>112</c:v>
                </c:pt>
                <c:pt idx="446">
                  <c:v>154</c:v>
                </c:pt>
                <c:pt idx="447">
                  <c:v>168</c:v>
                </c:pt>
                <c:pt idx="449">
                  <c:v>0</c:v>
                </c:pt>
                <c:pt idx="450">
                  <c:v>6</c:v>
                </c:pt>
                <c:pt idx="451">
                  <c:v>13</c:v>
                </c:pt>
                <c:pt idx="452">
                  <c:v>17</c:v>
                </c:pt>
                <c:pt idx="453">
                  <c:v>20</c:v>
                </c:pt>
                <c:pt idx="454">
                  <c:v>27</c:v>
                </c:pt>
                <c:pt idx="455">
                  <c:v>30</c:v>
                </c:pt>
                <c:pt idx="457">
                  <c:v>0</c:v>
                </c:pt>
                <c:pt idx="458">
                  <c:v>9</c:v>
                </c:pt>
                <c:pt idx="460">
                  <c:v>0</c:v>
                </c:pt>
                <c:pt idx="461">
                  <c:v>7</c:v>
                </c:pt>
                <c:pt idx="462">
                  <c:v>14</c:v>
                </c:pt>
                <c:pt idx="463">
                  <c:v>20</c:v>
                </c:pt>
                <c:pt idx="465">
                  <c:v>0</c:v>
                </c:pt>
                <c:pt idx="466">
                  <c:v>7</c:v>
                </c:pt>
                <c:pt idx="467">
                  <c:v>9</c:v>
                </c:pt>
                <c:pt idx="468">
                  <c:v>14</c:v>
                </c:pt>
                <c:pt idx="469">
                  <c:v>21</c:v>
                </c:pt>
                <c:pt idx="470">
                  <c:v>28</c:v>
                </c:pt>
                <c:pt idx="471">
                  <c:v>37</c:v>
                </c:pt>
                <c:pt idx="472">
                  <c:v>65</c:v>
                </c:pt>
                <c:pt idx="473">
                  <c:v>98</c:v>
                </c:pt>
                <c:pt idx="474">
                  <c:v>126</c:v>
                </c:pt>
                <c:pt idx="475">
                  <c:v>154</c:v>
                </c:pt>
                <c:pt idx="476">
                  <c:v>181</c:v>
                </c:pt>
                <c:pt idx="478">
                  <c:v>0</c:v>
                </c:pt>
                <c:pt idx="479">
                  <c:v>2</c:v>
                </c:pt>
                <c:pt idx="480">
                  <c:v>3</c:v>
                </c:pt>
                <c:pt idx="481">
                  <c:v>4</c:v>
                </c:pt>
                <c:pt idx="482">
                  <c:v>6</c:v>
                </c:pt>
                <c:pt idx="483">
                  <c:v>8</c:v>
                </c:pt>
                <c:pt idx="484">
                  <c:v>10</c:v>
                </c:pt>
                <c:pt idx="485">
                  <c:v>15</c:v>
                </c:pt>
                <c:pt idx="486">
                  <c:v>17</c:v>
                </c:pt>
                <c:pt idx="487">
                  <c:v>20</c:v>
                </c:pt>
                <c:pt idx="488">
                  <c:v>22</c:v>
                </c:pt>
                <c:pt idx="489">
                  <c:v>24</c:v>
                </c:pt>
                <c:pt idx="490">
                  <c:v>28</c:v>
                </c:pt>
                <c:pt idx="491">
                  <c:v>30</c:v>
                </c:pt>
                <c:pt idx="493">
                  <c:v>0</c:v>
                </c:pt>
                <c:pt idx="494">
                  <c:v>1</c:v>
                </c:pt>
                <c:pt idx="496">
                  <c:v>0</c:v>
                </c:pt>
                <c:pt idx="497">
                  <c:v>7</c:v>
                </c:pt>
                <c:pt idx="498">
                  <c:v>14</c:v>
                </c:pt>
                <c:pt idx="500">
                  <c:v>0</c:v>
                </c:pt>
                <c:pt idx="501">
                  <c:v>2</c:v>
                </c:pt>
                <c:pt idx="502">
                  <c:v>5</c:v>
                </c:pt>
                <c:pt idx="503">
                  <c:v>7</c:v>
                </c:pt>
                <c:pt idx="504">
                  <c:v>9</c:v>
                </c:pt>
                <c:pt idx="505">
                  <c:v>12</c:v>
                </c:pt>
                <c:pt idx="506">
                  <c:v>14</c:v>
                </c:pt>
                <c:pt idx="507">
                  <c:v>19</c:v>
                </c:pt>
                <c:pt idx="508">
                  <c:v>21</c:v>
                </c:pt>
                <c:pt idx="509">
                  <c:v>25</c:v>
                </c:pt>
                <c:pt idx="510">
                  <c:v>42</c:v>
                </c:pt>
                <c:pt idx="511">
                  <c:v>56</c:v>
                </c:pt>
                <c:pt idx="512">
                  <c:v>71</c:v>
                </c:pt>
                <c:pt idx="513">
                  <c:v>84</c:v>
                </c:pt>
                <c:pt idx="514">
                  <c:v>98</c:v>
                </c:pt>
                <c:pt idx="516">
                  <c:v>0</c:v>
                </c:pt>
                <c:pt idx="517">
                  <c:v>4</c:v>
                </c:pt>
                <c:pt idx="518">
                  <c:v>7</c:v>
                </c:pt>
                <c:pt idx="519">
                  <c:v>10</c:v>
                </c:pt>
                <c:pt idx="520">
                  <c:v>14</c:v>
                </c:pt>
                <c:pt idx="521">
                  <c:v>21</c:v>
                </c:pt>
                <c:pt idx="522">
                  <c:v>28</c:v>
                </c:pt>
                <c:pt idx="523">
                  <c:v>35</c:v>
                </c:pt>
                <c:pt idx="525">
                  <c:v>0</c:v>
                </c:pt>
                <c:pt idx="526">
                  <c:v>7</c:v>
                </c:pt>
                <c:pt idx="527">
                  <c:v>14</c:v>
                </c:pt>
                <c:pt idx="528">
                  <c:v>21</c:v>
                </c:pt>
                <c:pt idx="529">
                  <c:v>28</c:v>
                </c:pt>
                <c:pt idx="530">
                  <c:v>59</c:v>
                </c:pt>
                <c:pt idx="531">
                  <c:v>87</c:v>
                </c:pt>
                <c:pt idx="532">
                  <c:v>128</c:v>
                </c:pt>
                <c:pt idx="533">
                  <c:v>156</c:v>
                </c:pt>
                <c:pt idx="535">
                  <c:v>0</c:v>
                </c:pt>
                <c:pt idx="536">
                  <c:v>6</c:v>
                </c:pt>
                <c:pt idx="537">
                  <c:v>13</c:v>
                </c:pt>
                <c:pt idx="538">
                  <c:v>20</c:v>
                </c:pt>
                <c:pt idx="539">
                  <c:v>27</c:v>
                </c:pt>
                <c:pt idx="540">
                  <c:v>59</c:v>
                </c:pt>
                <c:pt idx="541">
                  <c:v>84</c:v>
                </c:pt>
                <c:pt idx="542">
                  <c:v>112</c:v>
                </c:pt>
                <c:pt idx="543">
                  <c:v>154</c:v>
                </c:pt>
                <c:pt idx="544">
                  <c:v>182</c:v>
                </c:pt>
                <c:pt idx="546">
                  <c:v>0</c:v>
                </c:pt>
                <c:pt idx="547">
                  <c:v>6</c:v>
                </c:pt>
                <c:pt idx="548">
                  <c:v>13</c:v>
                </c:pt>
                <c:pt idx="549">
                  <c:v>20</c:v>
                </c:pt>
                <c:pt idx="550">
                  <c:v>27</c:v>
                </c:pt>
              </c:numCache>
            </c:numRef>
          </c:xVal>
          <c:yVal>
            <c:numRef>
              <c:f>成人_LDH!$P$7:$P$1318</c:f>
              <c:numCache>
                <c:formatCode>General</c:formatCode>
                <c:ptCount val="1312"/>
                <c:pt idx="0">
                  <c:v>187</c:v>
                </c:pt>
                <c:pt idx="1">
                  <c:v>207</c:v>
                </c:pt>
                <c:pt idx="2">
                  <c:v>228</c:v>
                </c:pt>
                <c:pt idx="3">
                  <c:v>213</c:v>
                </c:pt>
                <c:pt idx="4">
                  <c:v>193</c:v>
                </c:pt>
                <c:pt idx="5">
                  <c:v>153</c:v>
                </c:pt>
                <c:pt idx="6">
                  <c:v>179</c:v>
                </c:pt>
                <c:pt idx="7">
                  <c:v>174</c:v>
                </c:pt>
                <c:pt idx="8">
                  <c:v>245</c:v>
                </c:pt>
                <c:pt idx="9">
                  <c:v>187</c:v>
                </c:pt>
                <c:pt idx="10">
                  <c:v>183</c:v>
                </c:pt>
                <c:pt idx="12">
                  <c:v>379</c:v>
                </c:pt>
                <c:pt idx="13">
                  <c:v>257</c:v>
                </c:pt>
                <c:pt idx="15">
                  <c:v>435</c:v>
                </c:pt>
                <c:pt idx="16">
                  <c:v>530</c:v>
                </c:pt>
                <c:pt idx="17">
                  <c:v>581</c:v>
                </c:pt>
                <c:pt idx="18">
                  <c:v>427</c:v>
                </c:pt>
                <c:pt idx="19">
                  <c:v>439</c:v>
                </c:pt>
                <c:pt idx="20">
                  <c:v>212</c:v>
                </c:pt>
                <c:pt idx="21">
                  <c:v>185</c:v>
                </c:pt>
                <c:pt idx="22">
                  <c:v>169</c:v>
                </c:pt>
                <c:pt idx="23">
                  <c:v>180</c:v>
                </c:pt>
                <c:pt idx="24">
                  <c:v>169</c:v>
                </c:pt>
                <c:pt idx="25">
                  <c:v>167</c:v>
                </c:pt>
                <c:pt idx="26">
                  <c:v>168</c:v>
                </c:pt>
                <c:pt idx="27">
                  <c:v>170</c:v>
                </c:pt>
                <c:pt idx="29">
                  <c:v>413</c:v>
                </c:pt>
                <c:pt idx="31">
                  <c:v>179</c:v>
                </c:pt>
                <c:pt idx="32">
                  <c:v>203</c:v>
                </c:pt>
                <c:pt idx="33">
                  <c:v>234</c:v>
                </c:pt>
                <c:pt idx="34">
                  <c:v>320</c:v>
                </c:pt>
                <c:pt idx="35">
                  <c:v>341</c:v>
                </c:pt>
                <c:pt idx="36">
                  <c:v>376</c:v>
                </c:pt>
                <c:pt idx="37">
                  <c:v>386</c:v>
                </c:pt>
                <c:pt idx="38">
                  <c:v>380</c:v>
                </c:pt>
                <c:pt idx="39">
                  <c:v>348</c:v>
                </c:pt>
                <c:pt idx="40">
                  <c:v>316</c:v>
                </c:pt>
                <c:pt idx="41">
                  <c:v>290</c:v>
                </c:pt>
                <c:pt idx="42">
                  <c:v>248</c:v>
                </c:pt>
                <c:pt idx="43">
                  <c:v>214</c:v>
                </c:pt>
                <c:pt idx="44">
                  <c:v>190</c:v>
                </c:pt>
                <c:pt idx="45">
                  <c:v>215</c:v>
                </c:pt>
                <c:pt idx="46">
                  <c:v>209</c:v>
                </c:pt>
                <c:pt idx="47">
                  <c:v>224</c:v>
                </c:pt>
                <c:pt idx="49">
                  <c:v>1933</c:v>
                </c:pt>
                <c:pt idx="50">
                  <c:v>1016</c:v>
                </c:pt>
                <c:pt idx="51">
                  <c:v>1099</c:v>
                </c:pt>
                <c:pt idx="52">
                  <c:v>1014</c:v>
                </c:pt>
                <c:pt idx="53">
                  <c:v>885</c:v>
                </c:pt>
                <c:pt idx="54">
                  <c:v>746</c:v>
                </c:pt>
                <c:pt idx="55">
                  <c:v>688</c:v>
                </c:pt>
                <c:pt idx="56">
                  <c:v>528</c:v>
                </c:pt>
                <c:pt idx="57">
                  <c:v>469</c:v>
                </c:pt>
                <c:pt idx="58">
                  <c:v>424</c:v>
                </c:pt>
                <c:pt idx="59">
                  <c:v>411</c:v>
                </c:pt>
                <c:pt idx="60">
                  <c:v>360</c:v>
                </c:pt>
                <c:pt idx="61">
                  <c:v>311</c:v>
                </c:pt>
                <c:pt idx="62">
                  <c:v>338</c:v>
                </c:pt>
                <c:pt idx="63">
                  <c:v>317</c:v>
                </c:pt>
                <c:pt idx="64">
                  <c:v>441</c:v>
                </c:pt>
                <c:pt idx="65">
                  <c:v>538</c:v>
                </c:pt>
                <c:pt idx="66">
                  <c:v>414</c:v>
                </c:pt>
                <c:pt idx="67">
                  <c:v>186</c:v>
                </c:pt>
                <c:pt idx="68">
                  <c:v>152</c:v>
                </c:pt>
                <c:pt idx="69">
                  <c:v>139</c:v>
                </c:pt>
                <c:pt idx="70">
                  <c:v>160</c:v>
                </c:pt>
                <c:pt idx="71">
                  <c:v>138</c:v>
                </c:pt>
                <c:pt idx="72">
                  <c:v>196</c:v>
                </c:pt>
                <c:pt idx="73">
                  <c:v>130</c:v>
                </c:pt>
                <c:pt idx="75">
                  <c:v>652</c:v>
                </c:pt>
                <c:pt idx="76">
                  <c:v>367</c:v>
                </c:pt>
                <c:pt idx="77">
                  <c:v>500</c:v>
                </c:pt>
                <c:pt idx="78">
                  <c:v>616</c:v>
                </c:pt>
                <c:pt idx="79">
                  <c:v>331</c:v>
                </c:pt>
                <c:pt idx="81">
                  <c:v>755</c:v>
                </c:pt>
                <c:pt idx="82">
                  <c:v>517</c:v>
                </c:pt>
                <c:pt idx="83">
                  <c:v>359</c:v>
                </c:pt>
                <c:pt idx="84">
                  <c:v>209</c:v>
                </c:pt>
                <c:pt idx="85">
                  <c:v>197</c:v>
                </c:pt>
                <c:pt idx="86">
                  <c:v>178</c:v>
                </c:pt>
                <c:pt idx="87">
                  <c:v>174</c:v>
                </c:pt>
                <c:pt idx="88">
                  <c:v>212</c:v>
                </c:pt>
                <c:pt idx="89">
                  <c:v>163</c:v>
                </c:pt>
                <c:pt idx="91">
                  <c:v>256</c:v>
                </c:pt>
                <c:pt idx="92">
                  <c:v>244</c:v>
                </c:pt>
                <c:pt idx="93">
                  <c:v>254</c:v>
                </c:pt>
                <c:pt idx="94">
                  <c:v>250</c:v>
                </c:pt>
                <c:pt idx="95">
                  <c:v>246</c:v>
                </c:pt>
                <c:pt idx="96">
                  <c:v>229</c:v>
                </c:pt>
                <c:pt idx="97">
                  <c:v>202</c:v>
                </c:pt>
                <c:pt idx="98">
                  <c:v>167</c:v>
                </c:pt>
                <c:pt idx="99">
                  <c:v>159</c:v>
                </c:pt>
                <c:pt idx="100">
                  <c:v>161</c:v>
                </c:pt>
                <c:pt idx="101">
                  <c:v>167</c:v>
                </c:pt>
                <c:pt idx="102">
                  <c:v>160</c:v>
                </c:pt>
                <c:pt idx="103">
                  <c:v>157</c:v>
                </c:pt>
                <c:pt idx="105">
                  <c:v>458</c:v>
                </c:pt>
                <c:pt idx="106">
                  <c:v>481</c:v>
                </c:pt>
                <c:pt idx="107">
                  <c:v>597</c:v>
                </c:pt>
                <c:pt idx="108">
                  <c:v>523</c:v>
                </c:pt>
                <c:pt idx="109">
                  <c:v>560</c:v>
                </c:pt>
                <c:pt idx="111">
                  <c:v>216</c:v>
                </c:pt>
                <c:pt idx="112">
                  <c:v>242</c:v>
                </c:pt>
                <c:pt idx="113">
                  <c:v>206</c:v>
                </c:pt>
                <c:pt idx="114">
                  <c:v>165</c:v>
                </c:pt>
                <c:pt idx="115">
                  <c:v>175</c:v>
                </c:pt>
                <c:pt idx="116">
                  <c:v>137</c:v>
                </c:pt>
                <c:pt idx="117">
                  <c:v>127</c:v>
                </c:pt>
                <c:pt idx="118">
                  <c:v>152</c:v>
                </c:pt>
                <c:pt idx="120">
                  <c:v>1275</c:v>
                </c:pt>
                <c:pt idx="121">
                  <c:v>2112</c:v>
                </c:pt>
                <c:pt idx="122">
                  <c:v>2084</c:v>
                </c:pt>
                <c:pt idx="123">
                  <c:v>1907</c:v>
                </c:pt>
                <c:pt idx="124">
                  <c:v>1760</c:v>
                </c:pt>
                <c:pt idx="125">
                  <c:v>1569</c:v>
                </c:pt>
                <c:pt idx="126">
                  <c:v>1202</c:v>
                </c:pt>
                <c:pt idx="127">
                  <c:v>832</c:v>
                </c:pt>
                <c:pt idx="128">
                  <c:v>617</c:v>
                </c:pt>
                <c:pt idx="129">
                  <c:v>369</c:v>
                </c:pt>
                <c:pt idx="130">
                  <c:v>325</c:v>
                </c:pt>
                <c:pt idx="131">
                  <c:v>196</c:v>
                </c:pt>
                <c:pt idx="133">
                  <c:v>1058</c:v>
                </c:pt>
                <c:pt idx="134">
                  <c:v>552</c:v>
                </c:pt>
                <c:pt idx="135">
                  <c:v>558</c:v>
                </c:pt>
                <c:pt idx="136">
                  <c:v>416</c:v>
                </c:pt>
                <c:pt idx="137">
                  <c:v>393</c:v>
                </c:pt>
                <c:pt idx="138">
                  <c:v>245</c:v>
                </c:pt>
                <c:pt idx="139">
                  <c:v>221</c:v>
                </c:pt>
                <c:pt idx="141">
                  <c:v>402</c:v>
                </c:pt>
                <c:pt idx="142">
                  <c:v>372</c:v>
                </c:pt>
                <c:pt idx="144">
                  <c:v>941</c:v>
                </c:pt>
                <c:pt idx="145">
                  <c:v>3696</c:v>
                </c:pt>
                <c:pt idx="146">
                  <c:v>2018</c:v>
                </c:pt>
                <c:pt idx="147">
                  <c:v>1118</c:v>
                </c:pt>
                <c:pt idx="148">
                  <c:v>1457</c:v>
                </c:pt>
                <c:pt idx="150">
                  <c:v>3882</c:v>
                </c:pt>
                <c:pt idx="151">
                  <c:v>835</c:v>
                </c:pt>
                <c:pt idx="152">
                  <c:v>394</c:v>
                </c:pt>
                <c:pt idx="153">
                  <c:v>206</c:v>
                </c:pt>
                <c:pt idx="155">
                  <c:v>640</c:v>
                </c:pt>
                <c:pt idx="156">
                  <c:v>395</c:v>
                </c:pt>
                <c:pt idx="158">
                  <c:v>542</c:v>
                </c:pt>
                <c:pt idx="159">
                  <c:v>393</c:v>
                </c:pt>
                <c:pt idx="160">
                  <c:v>285</c:v>
                </c:pt>
                <c:pt idx="161">
                  <c:v>247</c:v>
                </c:pt>
                <c:pt idx="163">
                  <c:v>1564</c:v>
                </c:pt>
                <c:pt idx="164">
                  <c:v>580</c:v>
                </c:pt>
                <c:pt idx="166">
                  <c:v>2397</c:v>
                </c:pt>
                <c:pt idx="167">
                  <c:v>2691</c:v>
                </c:pt>
                <c:pt idx="168">
                  <c:v>1140</c:v>
                </c:pt>
                <c:pt idx="169">
                  <c:v>514</c:v>
                </c:pt>
                <c:pt idx="170">
                  <c:v>275</c:v>
                </c:pt>
                <c:pt idx="171">
                  <c:v>395</c:v>
                </c:pt>
                <c:pt idx="172">
                  <c:v>434</c:v>
                </c:pt>
                <c:pt idx="174">
                  <c:v>1214</c:v>
                </c:pt>
                <c:pt idx="175">
                  <c:v>704</c:v>
                </c:pt>
                <c:pt idx="176">
                  <c:v>757</c:v>
                </c:pt>
                <c:pt idx="177">
                  <c:v>835</c:v>
                </c:pt>
                <c:pt idx="178">
                  <c:v>640</c:v>
                </c:pt>
                <c:pt idx="179">
                  <c:v>628</c:v>
                </c:pt>
                <c:pt idx="180">
                  <c:v>407</c:v>
                </c:pt>
                <c:pt idx="181">
                  <c:v>356</c:v>
                </c:pt>
                <c:pt idx="182">
                  <c:v>392</c:v>
                </c:pt>
                <c:pt idx="183">
                  <c:v>392</c:v>
                </c:pt>
                <c:pt idx="184">
                  <c:v>362</c:v>
                </c:pt>
                <c:pt idx="185">
                  <c:v>387</c:v>
                </c:pt>
                <c:pt idx="186">
                  <c:v>470</c:v>
                </c:pt>
                <c:pt idx="187">
                  <c:v>472</c:v>
                </c:pt>
                <c:pt idx="188">
                  <c:v>468</c:v>
                </c:pt>
                <c:pt idx="189">
                  <c:v>514</c:v>
                </c:pt>
                <c:pt idx="190">
                  <c:v>552</c:v>
                </c:pt>
                <c:pt idx="191">
                  <c:v>555</c:v>
                </c:pt>
                <c:pt idx="192">
                  <c:v>598</c:v>
                </c:pt>
                <c:pt idx="193">
                  <c:v>545</c:v>
                </c:pt>
                <c:pt idx="194">
                  <c:v>548</c:v>
                </c:pt>
                <c:pt idx="195">
                  <c:v>492</c:v>
                </c:pt>
                <c:pt idx="196">
                  <c:v>384</c:v>
                </c:pt>
                <c:pt idx="197">
                  <c:v>452</c:v>
                </c:pt>
                <c:pt idx="198">
                  <c:v>528</c:v>
                </c:pt>
                <c:pt idx="199">
                  <c:v>506</c:v>
                </c:pt>
                <c:pt idx="200">
                  <c:v>449</c:v>
                </c:pt>
                <c:pt idx="201">
                  <c:v>450</c:v>
                </c:pt>
                <c:pt idx="202">
                  <c:v>455</c:v>
                </c:pt>
                <c:pt idx="203">
                  <c:v>490</c:v>
                </c:pt>
                <c:pt idx="204">
                  <c:v>511</c:v>
                </c:pt>
                <c:pt idx="205">
                  <c:v>561</c:v>
                </c:pt>
                <c:pt idx="206">
                  <c:v>691</c:v>
                </c:pt>
                <c:pt idx="207">
                  <c:v>858</c:v>
                </c:pt>
                <c:pt idx="208">
                  <c:v>717</c:v>
                </c:pt>
                <c:pt idx="209">
                  <c:v>580</c:v>
                </c:pt>
                <c:pt idx="210">
                  <c:v>542</c:v>
                </c:pt>
                <c:pt idx="211">
                  <c:v>421</c:v>
                </c:pt>
                <c:pt idx="212">
                  <c:v>473</c:v>
                </c:pt>
                <c:pt idx="213">
                  <c:v>568</c:v>
                </c:pt>
                <c:pt idx="214">
                  <c:v>595</c:v>
                </c:pt>
                <c:pt idx="215">
                  <c:v>587</c:v>
                </c:pt>
                <c:pt idx="216">
                  <c:v>622</c:v>
                </c:pt>
                <c:pt idx="217">
                  <c:v>411</c:v>
                </c:pt>
                <c:pt idx="218">
                  <c:v>367</c:v>
                </c:pt>
                <c:pt idx="219">
                  <c:v>331</c:v>
                </c:pt>
                <c:pt idx="220">
                  <c:v>312</c:v>
                </c:pt>
                <c:pt idx="221">
                  <c:v>319</c:v>
                </c:pt>
                <c:pt idx="222">
                  <c:v>266</c:v>
                </c:pt>
                <c:pt idx="223">
                  <c:v>315</c:v>
                </c:pt>
                <c:pt idx="224">
                  <c:v>259</c:v>
                </c:pt>
                <c:pt idx="225">
                  <c:v>241</c:v>
                </c:pt>
                <c:pt idx="226">
                  <c:v>232</c:v>
                </c:pt>
                <c:pt idx="227">
                  <c:v>199</c:v>
                </c:pt>
                <c:pt idx="228">
                  <c:v>210</c:v>
                </c:pt>
                <c:pt idx="229">
                  <c:v>236</c:v>
                </c:pt>
                <c:pt idx="230">
                  <c:v>219</c:v>
                </c:pt>
                <c:pt idx="231">
                  <c:v>218</c:v>
                </c:pt>
                <c:pt idx="232">
                  <c:v>244</c:v>
                </c:pt>
                <c:pt idx="233">
                  <c:v>288</c:v>
                </c:pt>
                <c:pt idx="235">
                  <c:v>1434</c:v>
                </c:pt>
                <c:pt idx="236">
                  <c:v>903</c:v>
                </c:pt>
                <c:pt idx="237">
                  <c:v>829</c:v>
                </c:pt>
                <c:pt idx="238">
                  <c:v>579</c:v>
                </c:pt>
                <c:pt idx="239">
                  <c:v>319</c:v>
                </c:pt>
                <c:pt idx="240">
                  <c:v>311</c:v>
                </c:pt>
                <c:pt idx="241">
                  <c:v>260</c:v>
                </c:pt>
                <c:pt idx="242">
                  <c:v>278</c:v>
                </c:pt>
                <c:pt idx="243">
                  <c:v>225</c:v>
                </c:pt>
                <c:pt idx="244">
                  <c:v>175</c:v>
                </c:pt>
                <c:pt idx="246">
                  <c:v>161</c:v>
                </c:pt>
                <c:pt idx="247">
                  <c:v>183</c:v>
                </c:pt>
                <c:pt idx="248">
                  <c:v>185</c:v>
                </c:pt>
                <c:pt idx="249">
                  <c:v>207</c:v>
                </c:pt>
                <c:pt idx="250">
                  <c:v>208</c:v>
                </c:pt>
                <c:pt idx="251">
                  <c:v>233</c:v>
                </c:pt>
                <c:pt idx="252">
                  <c:v>213</c:v>
                </c:pt>
                <c:pt idx="253">
                  <c:v>195</c:v>
                </c:pt>
                <c:pt idx="255">
                  <c:v>1473</c:v>
                </c:pt>
                <c:pt idx="256">
                  <c:v>255</c:v>
                </c:pt>
                <c:pt idx="257">
                  <c:v>203</c:v>
                </c:pt>
                <c:pt idx="258">
                  <c:v>204</c:v>
                </c:pt>
                <c:pt idx="259">
                  <c:v>196</c:v>
                </c:pt>
                <c:pt idx="260">
                  <c:v>178</c:v>
                </c:pt>
                <c:pt idx="261">
                  <c:v>171</c:v>
                </c:pt>
                <c:pt idx="262">
                  <c:v>156</c:v>
                </c:pt>
                <c:pt idx="263">
                  <c:v>169</c:v>
                </c:pt>
                <c:pt idx="264">
                  <c:v>176</c:v>
                </c:pt>
                <c:pt idx="265">
                  <c:v>167</c:v>
                </c:pt>
                <c:pt idx="267">
                  <c:v>365</c:v>
                </c:pt>
                <c:pt idx="268">
                  <c:v>389</c:v>
                </c:pt>
                <c:pt idx="269">
                  <c:v>379</c:v>
                </c:pt>
                <c:pt idx="270">
                  <c:v>437</c:v>
                </c:pt>
                <c:pt idx="271">
                  <c:v>274</c:v>
                </c:pt>
                <c:pt idx="273">
                  <c:v>320</c:v>
                </c:pt>
                <c:pt idx="274">
                  <c:v>393</c:v>
                </c:pt>
                <c:pt idx="275">
                  <c:v>325</c:v>
                </c:pt>
                <c:pt idx="276">
                  <c:v>265</c:v>
                </c:pt>
                <c:pt idx="277">
                  <c:v>168</c:v>
                </c:pt>
                <c:pt idx="278">
                  <c:v>178</c:v>
                </c:pt>
                <c:pt idx="279">
                  <c:v>155</c:v>
                </c:pt>
                <c:pt idx="280">
                  <c:v>155</c:v>
                </c:pt>
                <c:pt idx="282">
                  <c:v>367</c:v>
                </c:pt>
                <c:pt idx="283">
                  <c:v>361</c:v>
                </c:pt>
                <c:pt idx="284">
                  <c:v>367</c:v>
                </c:pt>
                <c:pt idx="285">
                  <c:v>402</c:v>
                </c:pt>
                <c:pt idx="286">
                  <c:v>381</c:v>
                </c:pt>
                <c:pt idx="287">
                  <c:v>343</c:v>
                </c:pt>
                <c:pt idx="288">
                  <c:v>354</c:v>
                </c:pt>
                <c:pt idx="289">
                  <c:v>322</c:v>
                </c:pt>
                <c:pt idx="290">
                  <c:v>322</c:v>
                </c:pt>
                <c:pt idx="292">
                  <c:v>327</c:v>
                </c:pt>
                <c:pt idx="293">
                  <c:v>305</c:v>
                </c:pt>
                <c:pt idx="294">
                  <c:v>327</c:v>
                </c:pt>
                <c:pt idx="295">
                  <c:v>329</c:v>
                </c:pt>
                <c:pt idx="296">
                  <c:v>355</c:v>
                </c:pt>
                <c:pt idx="297">
                  <c:v>320</c:v>
                </c:pt>
                <c:pt idx="298">
                  <c:v>162</c:v>
                </c:pt>
                <c:pt idx="299">
                  <c:v>166</c:v>
                </c:pt>
                <c:pt idx="300">
                  <c:v>165</c:v>
                </c:pt>
                <c:pt idx="302">
                  <c:v>287</c:v>
                </c:pt>
                <c:pt idx="303">
                  <c:v>204</c:v>
                </c:pt>
                <c:pt idx="304">
                  <c:v>183</c:v>
                </c:pt>
                <c:pt idx="306">
                  <c:v>771</c:v>
                </c:pt>
                <c:pt idx="307">
                  <c:v>237</c:v>
                </c:pt>
                <c:pt idx="308">
                  <c:v>211</c:v>
                </c:pt>
                <c:pt idx="309">
                  <c:v>174</c:v>
                </c:pt>
                <c:pt idx="310">
                  <c:v>164</c:v>
                </c:pt>
                <c:pt idx="311">
                  <c:v>168</c:v>
                </c:pt>
                <c:pt idx="312">
                  <c:v>281</c:v>
                </c:pt>
                <c:pt idx="313">
                  <c:v>233</c:v>
                </c:pt>
                <c:pt idx="315">
                  <c:v>325</c:v>
                </c:pt>
                <c:pt idx="316">
                  <c:v>424</c:v>
                </c:pt>
                <c:pt idx="317">
                  <c:v>394</c:v>
                </c:pt>
                <c:pt idx="318">
                  <c:v>487</c:v>
                </c:pt>
                <c:pt idx="319">
                  <c:v>547</c:v>
                </c:pt>
                <c:pt idx="320">
                  <c:v>626</c:v>
                </c:pt>
                <c:pt idx="321">
                  <c:v>319</c:v>
                </c:pt>
                <c:pt idx="322">
                  <c:v>252</c:v>
                </c:pt>
                <c:pt idx="323">
                  <c:v>208</c:v>
                </c:pt>
                <c:pt idx="324">
                  <c:v>226</c:v>
                </c:pt>
                <c:pt idx="325">
                  <c:v>207</c:v>
                </c:pt>
                <c:pt idx="326">
                  <c:v>214</c:v>
                </c:pt>
                <c:pt idx="327">
                  <c:v>196</c:v>
                </c:pt>
                <c:pt idx="328">
                  <c:v>229</c:v>
                </c:pt>
                <c:pt idx="329">
                  <c:v>216</c:v>
                </c:pt>
                <c:pt idx="331">
                  <c:v>2292</c:v>
                </c:pt>
                <c:pt idx="332">
                  <c:v>2056</c:v>
                </c:pt>
                <c:pt idx="333">
                  <c:v>1776</c:v>
                </c:pt>
                <c:pt idx="334">
                  <c:v>1669</c:v>
                </c:pt>
                <c:pt idx="335">
                  <c:v>1650</c:v>
                </c:pt>
                <c:pt idx="336">
                  <c:v>1627</c:v>
                </c:pt>
                <c:pt idx="337">
                  <c:v>1467</c:v>
                </c:pt>
                <c:pt idx="338">
                  <c:v>1337</c:v>
                </c:pt>
                <c:pt idx="339">
                  <c:v>1296</c:v>
                </c:pt>
                <c:pt idx="340">
                  <c:v>1643</c:v>
                </c:pt>
                <c:pt idx="341">
                  <c:v>2532</c:v>
                </c:pt>
                <c:pt idx="342">
                  <c:v>3072</c:v>
                </c:pt>
                <c:pt idx="343">
                  <c:v>2344</c:v>
                </c:pt>
                <c:pt idx="344">
                  <c:v>2876</c:v>
                </c:pt>
                <c:pt idx="345">
                  <c:v>3389</c:v>
                </c:pt>
                <c:pt idx="346">
                  <c:v>2993</c:v>
                </c:pt>
                <c:pt idx="348">
                  <c:v>392</c:v>
                </c:pt>
                <c:pt idx="349">
                  <c:v>188</c:v>
                </c:pt>
                <c:pt idx="350">
                  <c:v>219</c:v>
                </c:pt>
                <c:pt idx="351">
                  <c:v>208</c:v>
                </c:pt>
                <c:pt idx="352">
                  <c:v>231</c:v>
                </c:pt>
                <c:pt idx="353">
                  <c:v>188</c:v>
                </c:pt>
                <c:pt idx="354">
                  <c:v>212</c:v>
                </c:pt>
                <c:pt idx="356">
                  <c:v>374</c:v>
                </c:pt>
                <c:pt idx="357">
                  <c:v>662</c:v>
                </c:pt>
                <c:pt idx="358">
                  <c:v>577</c:v>
                </c:pt>
                <c:pt idx="359">
                  <c:v>646</c:v>
                </c:pt>
                <c:pt idx="361">
                  <c:v>2218</c:v>
                </c:pt>
                <c:pt idx="362">
                  <c:v>703</c:v>
                </c:pt>
                <c:pt idx="363">
                  <c:v>490</c:v>
                </c:pt>
                <c:pt idx="364">
                  <c:v>502</c:v>
                </c:pt>
                <c:pt idx="365">
                  <c:v>438</c:v>
                </c:pt>
                <c:pt idx="367">
                  <c:v>367</c:v>
                </c:pt>
                <c:pt idx="368">
                  <c:v>746</c:v>
                </c:pt>
                <c:pt idx="370">
                  <c:v>363</c:v>
                </c:pt>
                <c:pt idx="371">
                  <c:v>490</c:v>
                </c:pt>
                <c:pt idx="372">
                  <c:v>212</c:v>
                </c:pt>
                <c:pt idx="373">
                  <c:v>183</c:v>
                </c:pt>
                <c:pt idx="374">
                  <c:v>164</c:v>
                </c:pt>
                <c:pt idx="375">
                  <c:v>176</c:v>
                </c:pt>
                <c:pt idx="376">
                  <c:v>236</c:v>
                </c:pt>
                <c:pt idx="377">
                  <c:v>217</c:v>
                </c:pt>
                <c:pt idx="378">
                  <c:v>203</c:v>
                </c:pt>
                <c:pt idx="379">
                  <c:v>194</c:v>
                </c:pt>
                <c:pt idx="380">
                  <c:v>238</c:v>
                </c:pt>
                <c:pt idx="382">
                  <c:v>713</c:v>
                </c:pt>
                <c:pt idx="383">
                  <c:v>649</c:v>
                </c:pt>
                <c:pt idx="384">
                  <c:v>676</c:v>
                </c:pt>
                <c:pt idx="385">
                  <c:v>723</c:v>
                </c:pt>
                <c:pt idx="386">
                  <c:v>654</c:v>
                </c:pt>
                <c:pt idx="387">
                  <c:v>440</c:v>
                </c:pt>
                <c:pt idx="388">
                  <c:v>409</c:v>
                </c:pt>
                <c:pt idx="389">
                  <c:v>354</c:v>
                </c:pt>
                <c:pt idx="390">
                  <c:v>205</c:v>
                </c:pt>
                <c:pt idx="391">
                  <c:v>197</c:v>
                </c:pt>
                <c:pt idx="393">
                  <c:v>962</c:v>
                </c:pt>
                <c:pt idx="395">
                  <c:v>669</c:v>
                </c:pt>
                <c:pt idx="396">
                  <c:v>1117</c:v>
                </c:pt>
                <c:pt idx="397">
                  <c:v>269</c:v>
                </c:pt>
                <c:pt idx="398">
                  <c:v>171</c:v>
                </c:pt>
                <c:pt idx="399">
                  <c:v>181</c:v>
                </c:pt>
                <c:pt idx="401">
                  <c:v>104</c:v>
                </c:pt>
                <c:pt idx="402">
                  <c:v>147</c:v>
                </c:pt>
                <c:pt idx="403">
                  <c:v>130</c:v>
                </c:pt>
                <c:pt idx="404">
                  <c:v>154</c:v>
                </c:pt>
                <c:pt idx="405">
                  <c:v>142</c:v>
                </c:pt>
                <c:pt idx="406">
                  <c:v>195</c:v>
                </c:pt>
                <c:pt idx="407">
                  <c:v>187</c:v>
                </c:pt>
                <c:pt idx="408">
                  <c:v>179</c:v>
                </c:pt>
                <c:pt idx="409">
                  <c:v>192</c:v>
                </c:pt>
                <c:pt idx="410">
                  <c:v>168</c:v>
                </c:pt>
                <c:pt idx="411">
                  <c:v>179</c:v>
                </c:pt>
                <c:pt idx="412">
                  <c:v>194</c:v>
                </c:pt>
                <c:pt idx="413">
                  <c:v>159</c:v>
                </c:pt>
                <c:pt idx="414">
                  <c:v>190</c:v>
                </c:pt>
                <c:pt idx="416">
                  <c:v>418</c:v>
                </c:pt>
                <c:pt idx="417">
                  <c:v>393</c:v>
                </c:pt>
                <c:pt idx="418">
                  <c:v>358</c:v>
                </c:pt>
                <c:pt idx="419">
                  <c:v>252</c:v>
                </c:pt>
                <c:pt idx="420">
                  <c:v>239</c:v>
                </c:pt>
                <c:pt idx="421">
                  <c:v>225</c:v>
                </c:pt>
                <c:pt idx="422">
                  <c:v>197</c:v>
                </c:pt>
                <c:pt idx="423">
                  <c:v>319</c:v>
                </c:pt>
                <c:pt idx="425">
                  <c:v>190</c:v>
                </c:pt>
                <c:pt idx="426">
                  <c:v>243</c:v>
                </c:pt>
                <c:pt idx="427">
                  <c:v>285</c:v>
                </c:pt>
                <c:pt idx="428">
                  <c:v>253</c:v>
                </c:pt>
                <c:pt idx="429">
                  <c:v>283</c:v>
                </c:pt>
                <c:pt idx="430">
                  <c:v>309</c:v>
                </c:pt>
                <c:pt idx="431">
                  <c:v>213</c:v>
                </c:pt>
                <c:pt idx="432">
                  <c:v>276</c:v>
                </c:pt>
                <c:pt idx="433">
                  <c:v>278</c:v>
                </c:pt>
                <c:pt idx="434">
                  <c:v>288</c:v>
                </c:pt>
                <c:pt idx="435">
                  <c:v>325</c:v>
                </c:pt>
                <c:pt idx="436">
                  <c:v>361</c:v>
                </c:pt>
                <c:pt idx="438">
                  <c:v>774</c:v>
                </c:pt>
                <c:pt idx="439">
                  <c:v>751</c:v>
                </c:pt>
                <c:pt idx="440">
                  <c:v>408</c:v>
                </c:pt>
                <c:pt idx="441">
                  <c:v>352</c:v>
                </c:pt>
                <c:pt idx="442">
                  <c:v>482</c:v>
                </c:pt>
                <c:pt idx="443">
                  <c:v>232</c:v>
                </c:pt>
                <c:pt idx="444">
                  <c:v>208</c:v>
                </c:pt>
                <c:pt idx="445">
                  <c:v>177</c:v>
                </c:pt>
                <c:pt idx="446">
                  <c:v>163</c:v>
                </c:pt>
                <c:pt idx="447">
                  <c:v>146</c:v>
                </c:pt>
                <c:pt idx="449">
                  <c:v>668</c:v>
                </c:pt>
                <c:pt idx="450">
                  <c:v>533</c:v>
                </c:pt>
                <c:pt idx="451">
                  <c:v>477</c:v>
                </c:pt>
                <c:pt idx="452">
                  <c:v>378</c:v>
                </c:pt>
                <c:pt idx="453">
                  <c:v>399</c:v>
                </c:pt>
                <c:pt idx="454">
                  <c:v>394</c:v>
                </c:pt>
                <c:pt idx="455">
                  <c:v>450</c:v>
                </c:pt>
                <c:pt idx="457">
                  <c:v>491</c:v>
                </c:pt>
                <c:pt idx="458">
                  <c:v>973</c:v>
                </c:pt>
                <c:pt idx="460">
                  <c:v>190</c:v>
                </c:pt>
                <c:pt idx="461">
                  <c:v>243</c:v>
                </c:pt>
                <c:pt idx="462">
                  <c:v>233</c:v>
                </c:pt>
                <c:pt idx="463">
                  <c:v>286</c:v>
                </c:pt>
                <c:pt idx="465">
                  <c:v>282</c:v>
                </c:pt>
                <c:pt idx="466">
                  <c:v>226</c:v>
                </c:pt>
                <c:pt idx="467">
                  <c:v>209</c:v>
                </c:pt>
                <c:pt idx="468">
                  <c:v>190</c:v>
                </c:pt>
                <c:pt idx="469">
                  <c:v>154</c:v>
                </c:pt>
                <c:pt idx="470">
                  <c:v>145</c:v>
                </c:pt>
                <c:pt idx="471">
                  <c:v>127</c:v>
                </c:pt>
                <c:pt idx="472">
                  <c:v>133</c:v>
                </c:pt>
                <c:pt idx="473">
                  <c:v>139</c:v>
                </c:pt>
                <c:pt idx="474">
                  <c:v>132</c:v>
                </c:pt>
                <c:pt idx="475">
                  <c:v>132</c:v>
                </c:pt>
                <c:pt idx="476">
                  <c:v>140</c:v>
                </c:pt>
                <c:pt idx="478">
                  <c:v>1040</c:v>
                </c:pt>
                <c:pt idx="479">
                  <c:v>558</c:v>
                </c:pt>
                <c:pt idx="480">
                  <c:v>525</c:v>
                </c:pt>
                <c:pt idx="481">
                  <c:v>499</c:v>
                </c:pt>
                <c:pt idx="482">
                  <c:v>415</c:v>
                </c:pt>
                <c:pt idx="483">
                  <c:v>360</c:v>
                </c:pt>
                <c:pt idx="484">
                  <c:v>390</c:v>
                </c:pt>
                <c:pt idx="485">
                  <c:v>268</c:v>
                </c:pt>
                <c:pt idx="486">
                  <c:v>260</c:v>
                </c:pt>
                <c:pt idx="487">
                  <c:v>242</c:v>
                </c:pt>
                <c:pt idx="488">
                  <c:v>239</c:v>
                </c:pt>
                <c:pt idx="489">
                  <c:v>234</c:v>
                </c:pt>
                <c:pt idx="490">
                  <c:v>210</c:v>
                </c:pt>
                <c:pt idx="491">
                  <c:v>206</c:v>
                </c:pt>
                <c:pt idx="493">
                  <c:v>2354</c:v>
                </c:pt>
                <c:pt idx="494">
                  <c:v>3398</c:v>
                </c:pt>
                <c:pt idx="496">
                  <c:v>343</c:v>
                </c:pt>
                <c:pt idx="497">
                  <c:v>290</c:v>
                </c:pt>
                <c:pt idx="498">
                  <c:v>290</c:v>
                </c:pt>
                <c:pt idx="500">
                  <c:v>212</c:v>
                </c:pt>
                <c:pt idx="501">
                  <c:v>244</c:v>
                </c:pt>
                <c:pt idx="502">
                  <c:v>215</c:v>
                </c:pt>
                <c:pt idx="503">
                  <c:v>221</c:v>
                </c:pt>
                <c:pt idx="504">
                  <c:v>220</c:v>
                </c:pt>
                <c:pt idx="505">
                  <c:v>244</c:v>
                </c:pt>
                <c:pt idx="506">
                  <c:v>213</c:v>
                </c:pt>
                <c:pt idx="507">
                  <c:v>249</c:v>
                </c:pt>
                <c:pt idx="508">
                  <c:v>217</c:v>
                </c:pt>
                <c:pt idx="509">
                  <c:v>216</c:v>
                </c:pt>
                <c:pt idx="510">
                  <c:v>243</c:v>
                </c:pt>
                <c:pt idx="511">
                  <c:v>224</c:v>
                </c:pt>
                <c:pt idx="512">
                  <c:v>251</c:v>
                </c:pt>
                <c:pt idx="513">
                  <c:v>239</c:v>
                </c:pt>
                <c:pt idx="514">
                  <c:v>187</c:v>
                </c:pt>
                <c:pt idx="516">
                  <c:v>252</c:v>
                </c:pt>
                <c:pt idx="517">
                  <c:v>222</c:v>
                </c:pt>
                <c:pt idx="518">
                  <c:v>250</c:v>
                </c:pt>
                <c:pt idx="519">
                  <c:v>249</c:v>
                </c:pt>
                <c:pt idx="520">
                  <c:v>246</c:v>
                </c:pt>
                <c:pt idx="521">
                  <c:v>274</c:v>
                </c:pt>
                <c:pt idx="522">
                  <c:v>360</c:v>
                </c:pt>
                <c:pt idx="523">
                  <c:v>407</c:v>
                </c:pt>
                <c:pt idx="525">
                  <c:v>799</c:v>
                </c:pt>
                <c:pt idx="526">
                  <c:v>596</c:v>
                </c:pt>
                <c:pt idx="527">
                  <c:v>585</c:v>
                </c:pt>
                <c:pt idx="528">
                  <c:v>541</c:v>
                </c:pt>
                <c:pt idx="529">
                  <c:v>534</c:v>
                </c:pt>
                <c:pt idx="530">
                  <c:v>316</c:v>
                </c:pt>
                <c:pt idx="531">
                  <c:v>294</c:v>
                </c:pt>
                <c:pt idx="532">
                  <c:v>175</c:v>
                </c:pt>
                <c:pt idx="533">
                  <c:v>199</c:v>
                </c:pt>
                <c:pt idx="535">
                  <c:v>1223</c:v>
                </c:pt>
                <c:pt idx="536">
                  <c:v>1677</c:v>
                </c:pt>
                <c:pt idx="537">
                  <c:v>988</c:v>
                </c:pt>
                <c:pt idx="538">
                  <c:v>793</c:v>
                </c:pt>
                <c:pt idx="539">
                  <c:v>732</c:v>
                </c:pt>
                <c:pt idx="540">
                  <c:v>496</c:v>
                </c:pt>
                <c:pt idx="541">
                  <c:v>289</c:v>
                </c:pt>
                <c:pt idx="542">
                  <c:v>250</c:v>
                </c:pt>
                <c:pt idx="543">
                  <c:v>250</c:v>
                </c:pt>
                <c:pt idx="544">
                  <c:v>246</c:v>
                </c:pt>
                <c:pt idx="546">
                  <c:v>783</c:v>
                </c:pt>
                <c:pt idx="547">
                  <c:v>650</c:v>
                </c:pt>
                <c:pt idx="548">
                  <c:v>603</c:v>
                </c:pt>
                <c:pt idx="549">
                  <c:v>436</c:v>
                </c:pt>
                <c:pt idx="550">
                  <c:v>331</c:v>
                </c:pt>
              </c:numCache>
            </c:numRef>
          </c:yVal>
          <c:smooth val="0"/>
        </c:ser>
        <c:dLbls>
          <c:showLegendKey val="0"/>
          <c:showVal val="0"/>
          <c:showCatName val="0"/>
          <c:showSerName val="0"/>
          <c:showPercent val="0"/>
          <c:showBubbleSize val="0"/>
        </c:dLbls>
        <c:axId val="448016768"/>
        <c:axId val="448018688"/>
      </c:scatterChart>
      <c:valAx>
        <c:axId val="448016768"/>
        <c:scaling>
          <c:orientation val="minMax"/>
          <c:max val="182"/>
          <c:min val="0"/>
        </c:scaling>
        <c:delete val="0"/>
        <c:axPos val="b"/>
        <c:title>
          <c:tx>
            <c:rich>
              <a:bodyPr/>
              <a:lstStyle/>
              <a:p>
                <a:pPr algn="ctr" rtl="0">
                  <a:defRPr/>
                </a:pPr>
                <a:r>
                  <a:rPr lang="en-US" dirty="0" smtClean="0"/>
                  <a:t>Days of eculizumab treatment</a:t>
                </a:r>
              </a:p>
            </c:rich>
          </c:tx>
          <c:layout>
            <c:manualLayout>
              <c:xMode val="edge"/>
              <c:yMode val="edge"/>
              <c:x val="0.3654423241000051"/>
              <c:y val="0.91252308112038183"/>
            </c:manualLayout>
          </c:layout>
          <c:overlay val="0"/>
          <c:spPr>
            <a:noFill/>
            <a:ln w="25400">
              <a:noFill/>
            </a:ln>
          </c:spPr>
        </c:title>
        <c:numFmt formatCode="General" sourceLinked="1"/>
        <c:majorTickMark val="out"/>
        <c:minorTickMark val="none"/>
        <c:tickLblPos val="nextTo"/>
        <c:txPr>
          <a:bodyPr rot="0" vert="horz"/>
          <a:lstStyle/>
          <a:p>
            <a:pPr>
              <a:defRPr>
                <a:latin typeface="Arial" panose="020B0604020202020204" pitchFamily="34" charset="0"/>
                <a:cs typeface="Arial" panose="020B0604020202020204" pitchFamily="34" charset="0"/>
              </a:defRPr>
            </a:pPr>
            <a:endParaRPr lang="ja-JP"/>
          </a:p>
        </c:txPr>
        <c:crossAx val="448018688"/>
        <c:crossesAt val="-20000"/>
        <c:crossBetween val="midCat"/>
        <c:majorUnit val="14"/>
      </c:valAx>
      <c:valAx>
        <c:axId val="448018688"/>
        <c:scaling>
          <c:orientation val="minMax"/>
          <c:max val="4000"/>
        </c:scaling>
        <c:delete val="0"/>
        <c:axPos val="l"/>
        <c:majorGridlines/>
        <c:title>
          <c:tx>
            <c:rich>
              <a:bodyPr rot="-5400000" vert="horz"/>
              <a:lstStyle/>
              <a:p>
                <a:pPr>
                  <a:defRPr/>
                </a:pPr>
                <a:r>
                  <a:rPr lang="en-US"/>
                  <a:t>LDH (IU/L)</a:t>
                </a:r>
              </a:p>
              <a:p>
                <a:pPr>
                  <a:defRPr/>
                </a:pPr>
                <a:endParaRPr lang="en-US"/>
              </a:p>
            </c:rich>
          </c:tx>
          <c:layout>
            <c:manualLayout>
              <c:xMode val="edge"/>
              <c:yMode val="edge"/>
              <c:x val="0"/>
              <c:y val="0.28253690476190474"/>
            </c:manualLayout>
          </c:layout>
          <c:overlay val="0"/>
          <c:spPr>
            <a:noFill/>
            <a:ln w="25400">
              <a:noFill/>
            </a:ln>
          </c:spPr>
        </c:title>
        <c:numFmt formatCode="@"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ja-JP"/>
          </a:p>
        </c:txPr>
        <c:crossAx val="448016768"/>
        <c:crossesAt val="-20000"/>
        <c:crossBetween val="midCat"/>
        <c:majorUnit val="1000"/>
      </c:valAx>
    </c:plotArea>
    <c:plotVisOnly val="1"/>
    <c:dispBlanksAs val="gap"/>
    <c:showDLblsOverMax val="0"/>
  </c:chart>
  <c:spPr>
    <a:ln>
      <a:noFill/>
    </a:ln>
  </c:spPr>
  <c:txPr>
    <a:bodyPr/>
    <a:lstStyle/>
    <a:p>
      <a:pPr>
        <a:defRPr sz="900" b="0">
          <a:latin typeface="Arial" panose="020B0604020202020204" pitchFamily="34" charset="0"/>
          <a:ea typeface="Arial Unicode MS" panose="020B0604020202020204" pitchFamily="50" charset="-128"/>
          <a:cs typeface="Arial" panose="020B0604020202020204" pitchFamily="34" charset="0"/>
        </a:defRPr>
      </a:pPr>
      <a:endParaRPr lang="ja-JP"/>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04166666666666"/>
          <c:y val="7.9168928810121497E-2"/>
          <c:w val="0.85168769841269842"/>
          <c:h val="0.77017328794624351"/>
        </c:manualLayout>
      </c:layout>
      <c:scatterChart>
        <c:scatterStyle val="lineMarker"/>
        <c:varyColors val="0"/>
        <c:ser>
          <c:idx val="0"/>
          <c:order val="0"/>
          <c:tx>
            <c:strRef>
              <c:f>'Fig aHUS成人_クレアチニン'!$P$6</c:f>
              <c:strCache>
                <c:ptCount val="1"/>
                <c:pt idx="0">
                  <c:v>測定値</c:v>
                </c:pt>
              </c:strCache>
            </c:strRef>
          </c:tx>
          <c:spPr>
            <a:ln w="15875">
              <a:solidFill>
                <a:schemeClr val="tx1">
                  <a:lumMod val="65000"/>
                  <a:lumOff val="35000"/>
                </a:schemeClr>
              </a:solidFill>
            </a:ln>
          </c:spPr>
          <c:marker>
            <c:symbol val="none"/>
          </c:marker>
          <c:xVal>
            <c:numRef>
              <c:f>'Fig aHUS成人_クレアチニン'!$O$7:$O$1318</c:f>
              <c:numCache>
                <c:formatCode>General</c:formatCode>
                <c:ptCount val="1312"/>
                <c:pt idx="0">
                  <c:v>0</c:v>
                </c:pt>
                <c:pt idx="1">
                  <c:v>7</c:v>
                </c:pt>
                <c:pt idx="2">
                  <c:v>14</c:v>
                </c:pt>
                <c:pt idx="3">
                  <c:v>19</c:v>
                </c:pt>
                <c:pt idx="4">
                  <c:v>26</c:v>
                </c:pt>
                <c:pt idx="5">
                  <c:v>44</c:v>
                </c:pt>
                <c:pt idx="6">
                  <c:v>75</c:v>
                </c:pt>
                <c:pt idx="7">
                  <c:v>96</c:v>
                </c:pt>
                <c:pt idx="8">
                  <c:v>138</c:v>
                </c:pt>
                <c:pt idx="9">
                  <c:v>166</c:v>
                </c:pt>
                <c:pt idx="10">
                  <c:v>180</c:v>
                </c:pt>
                <c:pt idx="12">
                  <c:v>0</c:v>
                </c:pt>
                <c:pt idx="13">
                  <c:v>8</c:v>
                </c:pt>
                <c:pt idx="14">
                  <c:v>15</c:v>
                </c:pt>
                <c:pt idx="15">
                  <c:v>22</c:v>
                </c:pt>
                <c:pt idx="16">
                  <c:v>29</c:v>
                </c:pt>
                <c:pt idx="17">
                  <c:v>58</c:v>
                </c:pt>
                <c:pt idx="18">
                  <c:v>100</c:v>
                </c:pt>
                <c:pt idx="19">
                  <c:v>112</c:v>
                </c:pt>
                <c:pt idx="20">
                  <c:v>126</c:v>
                </c:pt>
                <c:pt idx="21">
                  <c:v>140</c:v>
                </c:pt>
                <c:pt idx="22">
                  <c:v>154</c:v>
                </c:pt>
                <c:pt idx="23">
                  <c:v>168</c:v>
                </c:pt>
                <c:pt idx="24">
                  <c:v>182</c:v>
                </c:pt>
                <c:pt idx="26">
                  <c:v>0</c:v>
                </c:pt>
                <c:pt idx="28">
                  <c:v>0</c:v>
                </c:pt>
                <c:pt idx="29">
                  <c:v>4</c:v>
                </c:pt>
                <c:pt idx="30">
                  <c:v>7</c:v>
                </c:pt>
                <c:pt idx="31">
                  <c:v>14</c:v>
                </c:pt>
                <c:pt idx="32">
                  <c:v>18</c:v>
                </c:pt>
                <c:pt idx="33">
                  <c:v>19</c:v>
                </c:pt>
                <c:pt idx="34">
                  <c:v>21</c:v>
                </c:pt>
                <c:pt idx="35">
                  <c:v>22</c:v>
                </c:pt>
                <c:pt idx="36">
                  <c:v>23</c:v>
                </c:pt>
                <c:pt idx="37">
                  <c:v>25</c:v>
                </c:pt>
                <c:pt idx="38">
                  <c:v>27</c:v>
                </c:pt>
                <c:pt idx="39">
                  <c:v>29</c:v>
                </c:pt>
                <c:pt idx="40">
                  <c:v>31</c:v>
                </c:pt>
                <c:pt idx="41">
                  <c:v>34</c:v>
                </c:pt>
                <c:pt idx="42">
                  <c:v>35</c:v>
                </c:pt>
                <c:pt idx="43">
                  <c:v>38</c:v>
                </c:pt>
                <c:pt idx="44">
                  <c:v>40</c:v>
                </c:pt>
                <c:pt idx="45">
                  <c:v>42</c:v>
                </c:pt>
                <c:pt idx="46">
                  <c:v>45</c:v>
                </c:pt>
                <c:pt idx="47">
                  <c:v>48</c:v>
                </c:pt>
                <c:pt idx="49">
                  <c:v>0</c:v>
                </c:pt>
                <c:pt idx="50">
                  <c:v>1</c:v>
                </c:pt>
                <c:pt idx="51">
                  <c:v>2</c:v>
                </c:pt>
                <c:pt idx="52">
                  <c:v>3</c:v>
                </c:pt>
                <c:pt idx="53">
                  <c:v>4</c:v>
                </c:pt>
                <c:pt idx="54">
                  <c:v>6</c:v>
                </c:pt>
                <c:pt idx="55">
                  <c:v>7</c:v>
                </c:pt>
                <c:pt idx="56">
                  <c:v>8</c:v>
                </c:pt>
                <c:pt idx="57">
                  <c:v>10</c:v>
                </c:pt>
                <c:pt idx="58">
                  <c:v>13</c:v>
                </c:pt>
                <c:pt idx="59">
                  <c:v>15</c:v>
                </c:pt>
                <c:pt idx="60">
                  <c:v>17</c:v>
                </c:pt>
                <c:pt idx="61">
                  <c:v>21</c:v>
                </c:pt>
                <c:pt idx="62">
                  <c:v>24</c:v>
                </c:pt>
                <c:pt idx="63">
                  <c:v>29</c:v>
                </c:pt>
                <c:pt idx="64">
                  <c:v>36</c:v>
                </c:pt>
                <c:pt idx="65">
                  <c:v>38</c:v>
                </c:pt>
                <c:pt idx="66">
                  <c:v>42</c:v>
                </c:pt>
                <c:pt idx="67">
                  <c:v>56</c:v>
                </c:pt>
                <c:pt idx="68">
                  <c:v>70</c:v>
                </c:pt>
                <c:pt idx="69">
                  <c:v>98</c:v>
                </c:pt>
                <c:pt idx="70">
                  <c:v>112</c:v>
                </c:pt>
                <c:pt idx="71">
                  <c:v>140</c:v>
                </c:pt>
                <c:pt idx="72">
                  <c:v>147</c:v>
                </c:pt>
                <c:pt idx="73">
                  <c:v>168</c:v>
                </c:pt>
                <c:pt idx="75">
                  <c:v>0</c:v>
                </c:pt>
                <c:pt idx="76">
                  <c:v>5</c:v>
                </c:pt>
                <c:pt idx="77">
                  <c:v>11</c:v>
                </c:pt>
                <c:pt idx="78">
                  <c:v>19</c:v>
                </c:pt>
                <c:pt idx="79">
                  <c:v>64</c:v>
                </c:pt>
                <c:pt idx="80">
                  <c:v>92</c:v>
                </c:pt>
                <c:pt idx="81">
                  <c:v>120</c:v>
                </c:pt>
                <c:pt idx="82">
                  <c:v>146</c:v>
                </c:pt>
                <c:pt idx="83">
                  <c:v>174</c:v>
                </c:pt>
                <c:pt idx="85">
                  <c:v>0</c:v>
                </c:pt>
                <c:pt idx="86">
                  <c:v>5</c:v>
                </c:pt>
                <c:pt idx="87">
                  <c:v>7</c:v>
                </c:pt>
                <c:pt idx="88">
                  <c:v>9</c:v>
                </c:pt>
                <c:pt idx="89">
                  <c:v>12</c:v>
                </c:pt>
                <c:pt idx="90">
                  <c:v>14</c:v>
                </c:pt>
                <c:pt idx="91">
                  <c:v>20</c:v>
                </c:pt>
                <c:pt idx="92">
                  <c:v>27</c:v>
                </c:pt>
                <c:pt idx="93">
                  <c:v>44</c:v>
                </c:pt>
                <c:pt idx="94">
                  <c:v>72</c:v>
                </c:pt>
                <c:pt idx="95">
                  <c:v>100</c:v>
                </c:pt>
                <c:pt idx="96">
                  <c:v>128</c:v>
                </c:pt>
                <c:pt idx="97">
                  <c:v>149</c:v>
                </c:pt>
                <c:pt idx="99">
                  <c:v>0</c:v>
                </c:pt>
                <c:pt idx="100">
                  <c:v>8</c:v>
                </c:pt>
                <c:pt idx="101">
                  <c:v>12</c:v>
                </c:pt>
                <c:pt idx="102">
                  <c:v>22</c:v>
                </c:pt>
                <c:pt idx="103">
                  <c:v>28</c:v>
                </c:pt>
                <c:pt idx="104">
                  <c:v>43</c:v>
                </c:pt>
                <c:pt idx="105">
                  <c:v>70</c:v>
                </c:pt>
                <c:pt idx="106">
                  <c:v>98</c:v>
                </c:pt>
                <c:pt idx="107">
                  <c:v>133</c:v>
                </c:pt>
                <c:pt idx="108">
                  <c:v>168</c:v>
                </c:pt>
                <c:pt idx="110">
                  <c:v>0</c:v>
                </c:pt>
                <c:pt idx="111">
                  <c:v>1</c:v>
                </c:pt>
                <c:pt idx="112">
                  <c:v>2</c:v>
                </c:pt>
                <c:pt idx="113">
                  <c:v>3</c:v>
                </c:pt>
                <c:pt idx="114">
                  <c:v>4</c:v>
                </c:pt>
                <c:pt idx="115">
                  <c:v>5</c:v>
                </c:pt>
                <c:pt idx="116">
                  <c:v>7</c:v>
                </c:pt>
                <c:pt idx="117">
                  <c:v>9</c:v>
                </c:pt>
                <c:pt idx="118">
                  <c:v>11</c:v>
                </c:pt>
                <c:pt idx="119">
                  <c:v>15</c:v>
                </c:pt>
                <c:pt idx="120">
                  <c:v>21</c:v>
                </c:pt>
                <c:pt idx="121">
                  <c:v>35</c:v>
                </c:pt>
                <c:pt idx="123">
                  <c:v>0</c:v>
                </c:pt>
                <c:pt idx="124">
                  <c:v>1</c:v>
                </c:pt>
                <c:pt idx="126">
                  <c:v>0</c:v>
                </c:pt>
                <c:pt idx="127">
                  <c:v>2</c:v>
                </c:pt>
                <c:pt idx="128">
                  <c:v>4</c:v>
                </c:pt>
                <c:pt idx="129">
                  <c:v>11</c:v>
                </c:pt>
                <c:pt idx="130">
                  <c:v>18</c:v>
                </c:pt>
                <c:pt idx="132">
                  <c:v>0</c:v>
                </c:pt>
                <c:pt idx="133">
                  <c:v>1</c:v>
                </c:pt>
                <c:pt idx="134">
                  <c:v>2</c:v>
                </c:pt>
                <c:pt idx="135">
                  <c:v>3</c:v>
                </c:pt>
                <c:pt idx="136">
                  <c:v>4</c:v>
                </c:pt>
                <c:pt idx="137">
                  <c:v>5</c:v>
                </c:pt>
                <c:pt idx="138">
                  <c:v>6</c:v>
                </c:pt>
                <c:pt idx="139">
                  <c:v>7</c:v>
                </c:pt>
                <c:pt idx="140">
                  <c:v>9</c:v>
                </c:pt>
                <c:pt idx="141">
                  <c:v>10</c:v>
                </c:pt>
                <c:pt idx="142">
                  <c:v>12</c:v>
                </c:pt>
                <c:pt idx="143">
                  <c:v>14</c:v>
                </c:pt>
                <c:pt idx="144">
                  <c:v>15</c:v>
                </c:pt>
                <c:pt idx="145">
                  <c:v>16</c:v>
                </c:pt>
                <c:pt idx="146">
                  <c:v>18</c:v>
                </c:pt>
                <c:pt idx="147">
                  <c:v>20</c:v>
                </c:pt>
                <c:pt idx="148">
                  <c:v>23</c:v>
                </c:pt>
                <c:pt idx="149">
                  <c:v>25</c:v>
                </c:pt>
                <c:pt idx="150">
                  <c:v>27</c:v>
                </c:pt>
                <c:pt idx="151">
                  <c:v>29</c:v>
                </c:pt>
                <c:pt idx="152">
                  <c:v>31</c:v>
                </c:pt>
                <c:pt idx="153">
                  <c:v>34</c:v>
                </c:pt>
                <c:pt idx="154">
                  <c:v>35</c:v>
                </c:pt>
                <c:pt idx="155">
                  <c:v>36</c:v>
                </c:pt>
                <c:pt idx="156">
                  <c:v>37</c:v>
                </c:pt>
                <c:pt idx="157">
                  <c:v>38</c:v>
                </c:pt>
                <c:pt idx="158">
                  <c:v>39</c:v>
                </c:pt>
                <c:pt idx="159">
                  <c:v>41</c:v>
                </c:pt>
                <c:pt idx="160">
                  <c:v>44</c:v>
                </c:pt>
                <c:pt idx="161">
                  <c:v>46</c:v>
                </c:pt>
                <c:pt idx="162">
                  <c:v>49</c:v>
                </c:pt>
                <c:pt idx="163">
                  <c:v>51</c:v>
                </c:pt>
                <c:pt idx="164">
                  <c:v>56</c:v>
                </c:pt>
                <c:pt idx="165">
                  <c:v>59</c:v>
                </c:pt>
                <c:pt idx="166">
                  <c:v>63</c:v>
                </c:pt>
                <c:pt idx="167">
                  <c:v>66</c:v>
                </c:pt>
                <c:pt idx="168">
                  <c:v>69</c:v>
                </c:pt>
                <c:pt idx="169">
                  <c:v>72</c:v>
                </c:pt>
                <c:pt idx="170">
                  <c:v>73</c:v>
                </c:pt>
                <c:pt idx="171">
                  <c:v>74</c:v>
                </c:pt>
                <c:pt idx="172">
                  <c:v>75</c:v>
                </c:pt>
                <c:pt idx="173">
                  <c:v>76</c:v>
                </c:pt>
                <c:pt idx="174">
                  <c:v>79</c:v>
                </c:pt>
                <c:pt idx="175">
                  <c:v>81</c:v>
                </c:pt>
                <c:pt idx="176">
                  <c:v>83</c:v>
                </c:pt>
                <c:pt idx="177">
                  <c:v>85</c:v>
                </c:pt>
                <c:pt idx="178">
                  <c:v>90</c:v>
                </c:pt>
                <c:pt idx="179">
                  <c:v>97</c:v>
                </c:pt>
                <c:pt idx="180">
                  <c:v>100</c:v>
                </c:pt>
                <c:pt idx="181">
                  <c:v>104</c:v>
                </c:pt>
                <c:pt idx="182">
                  <c:v>107</c:v>
                </c:pt>
                <c:pt idx="183">
                  <c:v>111</c:v>
                </c:pt>
                <c:pt idx="184">
                  <c:v>115</c:v>
                </c:pt>
                <c:pt idx="185">
                  <c:v>119</c:v>
                </c:pt>
                <c:pt idx="186">
                  <c:v>122</c:v>
                </c:pt>
                <c:pt idx="187">
                  <c:v>126</c:v>
                </c:pt>
                <c:pt idx="188">
                  <c:v>133</c:v>
                </c:pt>
                <c:pt idx="189">
                  <c:v>140</c:v>
                </c:pt>
                <c:pt idx="190">
                  <c:v>147</c:v>
                </c:pt>
                <c:pt idx="191">
                  <c:v>154</c:v>
                </c:pt>
                <c:pt idx="192">
                  <c:v>161</c:v>
                </c:pt>
                <c:pt idx="193">
                  <c:v>167</c:v>
                </c:pt>
                <c:pt idx="194">
                  <c:v>174</c:v>
                </c:pt>
                <c:pt idx="195">
                  <c:v>178</c:v>
                </c:pt>
                <c:pt idx="197">
                  <c:v>0</c:v>
                </c:pt>
                <c:pt idx="198">
                  <c:v>6</c:v>
                </c:pt>
                <c:pt idx="199">
                  <c:v>8</c:v>
                </c:pt>
                <c:pt idx="200">
                  <c:v>13</c:v>
                </c:pt>
                <c:pt idx="201">
                  <c:v>20</c:v>
                </c:pt>
                <c:pt idx="202">
                  <c:v>24</c:v>
                </c:pt>
                <c:pt idx="203">
                  <c:v>31</c:v>
                </c:pt>
                <c:pt idx="204">
                  <c:v>50</c:v>
                </c:pt>
                <c:pt idx="205">
                  <c:v>84</c:v>
                </c:pt>
                <c:pt idx="206">
                  <c:v>112</c:v>
                </c:pt>
                <c:pt idx="208">
                  <c:v>0</c:v>
                </c:pt>
                <c:pt idx="209">
                  <c:v>6</c:v>
                </c:pt>
                <c:pt idx="210">
                  <c:v>13</c:v>
                </c:pt>
                <c:pt idx="211">
                  <c:v>39</c:v>
                </c:pt>
                <c:pt idx="212">
                  <c:v>69</c:v>
                </c:pt>
                <c:pt idx="213">
                  <c:v>111</c:v>
                </c:pt>
                <c:pt idx="214">
                  <c:v>139</c:v>
                </c:pt>
                <c:pt idx="215">
                  <c:v>168</c:v>
                </c:pt>
                <c:pt idx="217">
                  <c:v>0</c:v>
                </c:pt>
                <c:pt idx="218">
                  <c:v>7</c:v>
                </c:pt>
                <c:pt idx="219">
                  <c:v>10</c:v>
                </c:pt>
                <c:pt idx="220">
                  <c:v>14</c:v>
                </c:pt>
                <c:pt idx="221">
                  <c:v>21</c:v>
                </c:pt>
                <c:pt idx="222">
                  <c:v>83</c:v>
                </c:pt>
                <c:pt idx="223">
                  <c:v>97</c:v>
                </c:pt>
                <c:pt idx="224">
                  <c:v>125</c:v>
                </c:pt>
                <c:pt idx="225">
                  <c:v>168</c:v>
                </c:pt>
                <c:pt idx="227">
                  <c:v>0</c:v>
                </c:pt>
                <c:pt idx="228">
                  <c:v>7</c:v>
                </c:pt>
                <c:pt idx="229">
                  <c:v>14</c:v>
                </c:pt>
                <c:pt idx="230">
                  <c:v>21</c:v>
                </c:pt>
                <c:pt idx="231">
                  <c:v>27</c:v>
                </c:pt>
                <c:pt idx="232">
                  <c:v>64</c:v>
                </c:pt>
                <c:pt idx="233">
                  <c:v>94</c:v>
                </c:pt>
                <c:pt idx="234">
                  <c:v>119</c:v>
                </c:pt>
                <c:pt idx="235">
                  <c:v>154</c:v>
                </c:pt>
                <c:pt idx="237">
                  <c:v>0</c:v>
                </c:pt>
                <c:pt idx="238">
                  <c:v>18</c:v>
                </c:pt>
                <c:pt idx="239">
                  <c:v>47</c:v>
                </c:pt>
                <c:pt idx="241">
                  <c:v>0</c:v>
                </c:pt>
                <c:pt idx="242">
                  <c:v>7</c:v>
                </c:pt>
                <c:pt idx="243">
                  <c:v>11</c:v>
                </c:pt>
                <c:pt idx="244">
                  <c:v>20</c:v>
                </c:pt>
                <c:pt idx="245">
                  <c:v>27</c:v>
                </c:pt>
                <c:pt idx="246">
                  <c:v>34</c:v>
                </c:pt>
                <c:pt idx="247">
                  <c:v>48</c:v>
                </c:pt>
                <c:pt idx="248">
                  <c:v>62</c:v>
                </c:pt>
                <c:pt idx="249">
                  <c:v>78</c:v>
                </c:pt>
                <c:pt idx="250">
                  <c:v>90</c:v>
                </c:pt>
                <c:pt idx="251">
                  <c:v>104</c:v>
                </c:pt>
                <c:pt idx="252">
                  <c:v>118</c:v>
                </c:pt>
                <c:pt idx="253">
                  <c:v>132</c:v>
                </c:pt>
                <c:pt idx="254">
                  <c:v>146</c:v>
                </c:pt>
                <c:pt idx="255">
                  <c:v>160</c:v>
                </c:pt>
                <c:pt idx="256">
                  <c:v>174</c:v>
                </c:pt>
                <c:pt idx="258">
                  <c:v>0</c:v>
                </c:pt>
                <c:pt idx="259">
                  <c:v>6</c:v>
                </c:pt>
                <c:pt idx="260">
                  <c:v>13</c:v>
                </c:pt>
                <c:pt idx="261">
                  <c:v>18</c:v>
                </c:pt>
                <c:pt idx="262">
                  <c:v>24</c:v>
                </c:pt>
                <c:pt idx="263">
                  <c:v>30</c:v>
                </c:pt>
                <c:pt idx="264">
                  <c:v>39</c:v>
                </c:pt>
                <c:pt idx="266">
                  <c:v>0</c:v>
                </c:pt>
                <c:pt idx="267">
                  <c:v>8</c:v>
                </c:pt>
                <c:pt idx="268">
                  <c:v>16</c:v>
                </c:pt>
                <c:pt idx="269">
                  <c:v>24</c:v>
                </c:pt>
                <c:pt idx="270">
                  <c:v>28</c:v>
                </c:pt>
                <c:pt idx="271">
                  <c:v>41</c:v>
                </c:pt>
                <c:pt idx="272">
                  <c:v>69</c:v>
                </c:pt>
                <c:pt idx="273">
                  <c:v>97</c:v>
                </c:pt>
                <c:pt idx="274">
                  <c:v>139</c:v>
                </c:pt>
                <c:pt idx="275">
                  <c:v>167</c:v>
                </c:pt>
                <c:pt idx="277">
                  <c:v>0</c:v>
                </c:pt>
                <c:pt idx="278">
                  <c:v>7</c:v>
                </c:pt>
                <c:pt idx="279">
                  <c:v>14</c:v>
                </c:pt>
                <c:pt idx="280">
                  <c:v>21</c:v>
                </c:pt>
                <c:pt idx="281">
                  <c:v>28</c:v>
                </c:pt>
                <c:pt idx="282">
                  <c:v>49</c:v>
                </c:pt>
                <c:pt idx="283">
                  <c:v>83</c:v>
                </c:pt>
                <c:pt idx="284">
                  <c:v>111</c:v>
                </c:pt>
                <c:pt idx="285">
                  <c:v>139</c:v>
                </c:pt>
                <c:pt idx="286">
                  <c:v>167</c:v>
                </c:pt>
                <c:pt idx="288">
                  <c:v>0</c:v>
                </c:pt>
                <c:pt idx="289">
                  <c:v>7</c:v>
                </c:pt>
                <c:pt idx="290">
                  <c:v>14</c:v>
                </c:pt>
                <c:pt idx="291">
                  <c:v>21</c:v>
                </c:pt>
                <c:pt idx="292">
                  <c:v>28</c:v>
                </c:pt>
                <c:pt idx="293">
                  <c:v>51</c:v>
                </c:pt>
                <c:pt idx="294">
                  <c:v>82</c:v>
                </c:pt>
                <c:pt idx="295">
                  <c:v>112</c:v>
                </c:pt>
                <c:pt idx="296">
                  <c:v>140</c:v>
                </c:pt>
                <c:pt idx="297">
                  <c:v>154</c:v>
                </c:pt>
                <c:pt idx="298">
                  <c:v>175</c:v>
                </c:pt>
                <c:pt idx="299">
                  <c:v>182</c:v>
                </c:pt>
                <c:pt idx="301">
                  <c:v>0</c:v>
                </c:pt>
                <c:pt idx="302">
                  <c:v>6</c:v>
                </c:pt>
                <c:pt idx="303">
                  <c:v>13</c:v>
                </c:pt>
                <c:pt idx="304">
                  <c:v>20</c:v>
                </c:pt>
                <c:pt idx="305">
                  <c:v>27</c:v>
                </c:pt>
                <c:pt idx="306">
                  <c:v>55</c:v>
                </c:pt>
                <c:pt idx="307">
                  <c:v>84</c:v>
                </c:pt>
                <c:pt idx="308">
                  <c:v>112</c:v>
                </c:pt>
                <c:pt idx="309">
                  <c:v>154</c:v>
                </c:pt>
                <c:pt idx="310">
                  <c:v>168</c:v>
                </c:pt>
                <c:pt idx="312">
                  <c:v>0</c:v>
                </c:pt>
                <c:pt idx="313">
                  <c:v>7</c:v>
                </c:pt>
                <c:pt idx="314">
                  <c:v>9</c:v>
                </c:pt>
                <c:pt idx="315">
                  <c:v>14</c:v>
                </c:pt>
                <c:pt idx="316">
                  <c:v>21</c:v>
                </c:pt>
                <c:pt idx="317">
                  <c:v>28</c:v>
                </c:pt>
                <c:pt idx="318">
                  <c:v>37</c:v>
                </c:pt>
                <c:pt idx="319">
                  <c:v>65</c:v>
                </c:pt>
                <c:pt idx="320">
                  <c:v>98</c:v>
                </c:pt>
                <c:pt idx="321">
                  <c:v>126</c:v>
                </c:pt>
                <c:pt idx="322">
                  <c:v>154</c:v>
                </c:pt>
                <c:pt idx="323">
                  <c:v>181</c:v>
                </c:pt>
                <c:pt idx="325">
                  <c:v>0</c:v>
                </c:pt>
                <c:pt idx="326">
                  <c:v>2</c:v>
                </c:pt>
                <c:pt idx="327">
                  <c:v>3</c:v>
                </c:pt>
                <c:pt idx="328">
                  <c:v>4</c:v>
                </c:pt>
                <c:pt idx="329">
                  <c:v>6</c:v>
                </c:pt>
                <c:pt idx="330">
                  <c:v>8</c:v>
                </c:pt>
                <c:pt idx="331">
                  <c:v>10</c:v>
                </c:pt>
                <c:pt idx="332">
                  <c:v>15</c:v>
                </c:pt>
                <c:pt idx="333">
                  <c:v>17</c:v>
                </c:pt>
                <c:pt idx="334">
                  <c:v>20</c:v>
                </c:pt>
                <c:pt idx="335">
                  <c:v>22</c:v>
                </c:pt>
                <c:pt idx="336">
                  <c:v>24</c:v>
                </c:pt>
                <c:pt idx="337">
                  <c:v>28</c:v>
                </c:pt>
                <c:pt idx="338">
                  <c:v>30</c:v>
                </c:pt>
                <c:pt idx="340">
                  <c:v>0</c:v>
                </c:pt>
                <c:pt idx="341">
                  <c:v>2</c:v>
                </c:pt>
                <c:pt idx="342">
                  <c:v>5</c:v>
                </c:pt>
                <c:pt idx="343">
                  <c:v>7</c:v>
                </c:pt>
                <c:pt idx="344">
                  <c:v>9</c:v>
                </c:pt>
                <c:pt idx="345">
                  <c:v>12</c:v>
                </c:pt>
                <c:pt idx="346">
                  <c:v>14</c:v>
                </c:pt>
                <c:pt idx="347">
                  <c:v>19</c:v>
                </c:pt>
                <c:pt idx="348">
                  <c:v>21</c:v>
                </c:pt>
                <c:pt idx="349">
                  <c:v>25</c:v>
                </c:pt>
                <c:pt idx="350">
                  <c:v>42</c:v>
                </c:pt>
                <c:pt idx="351">
                  <c:v>56</c:v>
                </c:pt>
                <c:pt idx="352">
                  <c:v>71</c:v>
                </c:pt>
                <c:pt idx="353">
                  <c:v>84</c:v>
                </c:pt>
                <c:pt idx="354">
                  <c:v>98</c:v>
                </c:pt>
                <c:pt idx="356">
                  <c:v>0</c:v>
                </c:pt>
                <c:pt idx="357">
                  <c:v>4</c:v>
                </c:pt>
                <c:pt idx="358">
                  <c:v>7</c:v>
                </c:pt>
                <c:pt idx="359">
                  <c:v>10</c:v>
                </c:pt>
                <c:pt idx="360">
                  <c:v>14</c:v>
                </c:pt>
                <c:pt idx="361">
                  <c:v>21</c:v>
                </c:pt>
                <c:pt idx="362">
                  <c:v>28</c:v>
                </c:pt>
                <c:pt idx="363">
                  <c:v>35</c:v>
                </c:pt>
                <c:pt idx="365">
                  <c:v>0</c:v>
                </c:pt>
                <c:pt idx="366">
                  <c:v>7</c:v>
                </c:pt>
                <c:pt idx="367">
                  <c:v>14</c:v>
                </c:pt>
                <c:pt idx="368">
                  <c:v>21</c:v>
                </c:pt>
                <c:pt idx="369">
                  <c:v>28</c:v>
                </c:pt>
                <c:pt idx="370">
                  <c:v>59</c:v>
                </c:pt>
                <c:pt idx="371">
                  <c:v>87</c:v>
                </c:pt>
                <c:pt idx="372">
                  <c:v>128</c:v>
                </c:pt>
                <c:pt idx="373">
                  <c:v>156</c:v>
                </c:pt>
                <c:pt idx="375">
                  <c:v>0</c:v>
                </c:pt>
                <c:pt idx="376">
                  <c:v>6</c:v>
                </c:pt>
                <c:pt idx="377">
                  <c:v>13</c:v>
                </c:pt>
                <c:pt idx="378">
                  <c:v>20</c:v>
                </c:pt>
                <c:pt idx="379">
                  <c:v>27</c:v>
                </c:pt>
                <c:pt idx="380">
                  <c:v>59</c:v>
                </c:pt>
                <c:pt idx="381">
                  <c:v>84</c:v>
                </c:pt>
                <c:pt idx="382">
                  <c:v>112</c:v>
                </c:pt>
                <c:pt idx="383">
                  <c:v>154</c:v>
                </c:pt>
                <c:pt idx="384">
                  <c:v>182</c:v>
                </c:pt>
              </c:numCache>
            </c:numRef>
          </c:xVal>
          <c:yVal>
            <c:numRef>
              <c:f>'Fig aHUS成人_クレアチニン'!$P$7:$P$1318</c:f>
              <c:numCache>
                <c:formatCode>General</c:formatCode>
                <c:ptCount val="1312"/>
                <c:pt idx="0">
                  <c:v>4.18</c:v>
                </c:pt>
                <c:pt idx="1">
                  <c:v>5.7</c:v>
                </c:pt>
                <c:pt idx="2">
                  <c:v>4.91</c:v>
                </c:pt>
                <c:pt idx="3">
                  <c:v>4.6399999999999997</c:v>
                </c:pt>
                <c:pt idx="4">
                  <c:v>3.99</c:v>
                </c:pt>
                <c:pt idx="5">
                  <c:v>2.86</c:v>
                </c:pt>
                <c:pt idx="6">
                  <c:v>2.13</c:v>
                </c:pt>
                <c:pt idx="7">
                  <c:v>1.75</c:v>
                </c:pt>
                <c:pt idx="8">
                  <c:v>2.12</c:v>
                </c:pt>
                <c:pt idx="9">
                  <c:v>2.86</c:v>
                </c:pt>
                <c:pt idx="10">
                  <c:v>2.57</c:v>
                </c:pt>
                <c:pt idx="12">
                  <c:v>1.64</c:v>
                </c:pt>
                <c:pt idx="13">
                  <c:v>1.59</c:v>
                </c:pt>
                <c:pt idx="14">
                  <c:v>1.55</c:v>
                </c:pt>
                <c:pt idx="15">
                  <c:v>1.5</c:v>
                </c:pt>
                <c:pt idx="16">
                  <c:v>1.49</c:v>
                </c:pt>
                <c:pt idx="17">
                  <c:v>1.57</c:v>
                </c:pt>
                <c:pt idx="18">
                  <c:v>1.75</c:v>
                </c:pt>
                <c:pt idx="19">
                  <c:v>1.56</c:v>
                </c:pt>
                <c:pt idx="20">
                  <c:v>1.65</c:v>
                </c:pt>
                <c:pt idx="21">
                  <c:v>1.57</c:v>
                </c:pt>
                <c:pt idx="22">
                  <c:v>1.54</c:v>
                </c:pt>
                <c:pt idx="23">
                  <c:v>1.74</c:v>
                </c:pt>
                <c:pt idx="24">
                  <c:v>1.65</c:v>
                </c:pt>
                <c:pt idx="26">
                  <c:v>1.19</c:v>
                </c:pt>
                <c:pt idx="28">
                  <c:v>1.32</c:v>
                </c:pt>
                <c:pt idx="29">
                  <c:v>1.19</c:v>
                </c:pt>
                <c:pt idx="30">
                  <c:v>1.28</c:v>
                </c:pt>
                <c:pt idx="31">
                  <c:v>1.21</c:v>
                </c:pt>
                <c:pt idx="32">
                  <c:v>1.0900000000000001</c:v>
                </c:pt>
                <c:pt idx="33">
                  <c:v>1.1399999999999999</c:v>
                </c:pt>
                <c:pt idx="34">
                  <c:v>1.07</c:v>
                </c:pt>
                <c:pt idx="35">
                  <c:v>1.02</c:v>
                </c:pt>
                <c:pt idx="36">
                  <c:v>0.91</c:v>
                </c:pt>
                <c:pt idx="37">
                  <c:v>0.9</c:v>
                </c:pt>
                <c:pt idx="38">
                  <c:v>0.97</c:v>
                </c:pt>
                <c:pt idx="39">
                  <c:v>0.93</c:v>
                </c:pt>
                <c:pt idx="40">
                  <c:v>0.91</c:v>
                </c:pt>
                <c:pt idx="41">
                  <c:v>1.1000000000000001</c:v>
                </c:pt>
                <c:pt idx="42">
                  <c:v>1</c:v>
                </c:pt>
                <c:pt idx="43">
                  <c:v>1.28</c:v>
                </c:pt>
                <c:pt idx="44">
                  <c:v>1.54</c:v>
                </c:pt>
                <c:pt idx="45">
                  <c:v>1.33</c:v>
                </c:pt>
                <c:pt idx="46">
                  <c:v>1.27</c:v>
                </c:pt>
                <c:pt idx="47">
                  <c:v>1.1499999999999999</c:v>
                </c:pt>
                <c:pt idx="49">
                  <c:v>0.96</c:v>
                </c:pt>
                <c:pt idx="50">
                  <c:v>0.87</c:v>
                </c:pt>
                <c:pt idx="51">
                  <c:v>0.89</c:v>
                </c:pt>
                <c:pt idx="52">
                  <c:v>0.93</c:v>
                </c:pt>
                <c:pt idx="53">
                  <c:v>0.91</c:v>
                </c:pt>
                <c:pt idx="54">
                  <c:v>1.01</c:v>
                </c:pt>
                <c:pt idx="55">
                  <c:v>0.81</c:v>
                </c:pt>
                <c:pt idx="56">
                  <c:v>0.82</c:v>
                </c:pt>
                <c:pt idx="57">
                  <c:v>0.91</c:v>
                </c:pt>
                <c:pt idx="58">
                  <c:v>0.91</c:v>
                </c:pt>
                <c:pt idx="59">
                  <c:v>0.89</c:v>
                </c:pt>
                <c:pt idx="60">
                  <c:v>0.93</c:v>
                </c:pt>
                <c:pt idx="61">
                  <c:v>0.94</c:v>
                </c:pt>
                <c:pt idx="62">
                  <c:v>1.0900000000000001</c:v>
                </c:pt>
                <c:pt idx="63">
                  <c:v>0.97</c:v>
                </c:pt>
                <c:pt idx="64">
                  <c:v>0.92</c:v>
                </c:pt>
                <c:pt idx="65">
                  <c:v>0.92</c:v>
                </c:pt>
                <c:pt idx="66">
                  <c:v>0.97</c:v>
                </c:pt>
                <c:pt idx="67">
                  <c:v>0.98</c:v>
                </c:pt>
                <c:pt idx="68">
                  <c:v>0.91</c:v>
                </c:pt>
                <c:pt idx="69">
                  <c:v>0.88</c:v>
                </c:pt>
                <c:pt idx="70">
                  <c:v>0.91</c:v>
                </c:pt>
                <c:pt idx="71">
                  <c:v>0.99</c:v>
                </c:pt>
                <c:pt idx="72">
                  <c:v>1.19</c:v>
                </c:pt>
                <c:pt idx="73">
                  <c:v>0.94</c:v>
                </c:pt>
                <c:pt idx="75">
                  <c:v>21.5</c:v>
                </c:pt>
                <c:pt idx="76">
                  <c:v>5.9</c:v>
                </c:pt>
                <c:pt idx="77">
                  <c:v>4.3</c:v>
                </c:pt>
                <c:pt idx="78">
                  <c:v>2.7</c:v>
                </c:pt>
                <c:pt idx="79">
                  <c:v>2.1</c:v>
                </c:pt>
                <c:pt idx="80">
                  <c:v>2.1</c:v>
                </c:pt>
                <c:pt idx="81">
                  <c:v>2</c:v>
                </c:pt>
                <c:pt idx="82">
                  <c:v>1.7</c:v>
                </c:pt>
                <c:pt idx="83">
                  <c:v>1.6</c:v>
                </c:pt>
                <c:pt idx="85">
                  <c:v>1.52</c:v>
                </c:pt>
                <c:pt idx="86">
                  <c:v>1.28</c:v>
                </c:pt>
                <c:pt idx="87">
                  <c:v>0.91</c:v>
                </c:pt>
                <c:pt idx="88">
                  <c:v>0.75</c:v>
                </c:pt>
                <c:pt idx="89">
                  <c:v>0.71</c:v>
                </c:pt>
                <c:pt idx="90">
                  <c:v>0.79</c:v>
                </c:pt>
                <c:pt idx="91">
                  <c:v>0.86</c:v>
                </c:pt>
                <c:pt idx="92">
                  <c:v>0.76</c:v>
                </c:pt>
                <c:pt idx="93">
                  <c:v>0.82</c:v>
                </c:pt>
                <c:pt idx="94">
                  <c:v>0.79</c:v>
                </c:pt>
                <c:pt idx="95">
                  <c:v>0.8</c:v>
                </c:pt>
                <c:pt idx="96">
                  <c:v>0.74</c:v>
                </c:pt>
                <c:pt idx="97">
                  <c:v>0.75</c:v>
                </c:pt>
                <c:pt idx="99">
                  <c:v>4.63</c:v>
                </c:pt>
                <c:pt idx="100">
                  <c:v>5.08</c:v>
                </c:pt>
                <c:pt idx="101">
                  <c:v>5.97</c:v>
                </c:pt>
                <c:pt idx="102">
                  <c:v>6.47</c:v>
                </c:pt>
                <c:pt idx="103">
                  <c:v>5.97</c:v>
                </c:pt>
                <c:pt idx="104">
                  <c:v>5.04</c:v>
                </c:pt>
                <c:pt idx="105">
                  <c:v>3.34</c:v>
                </c:pt>
                <c:pt idx="106">
                  <c:v>4.21</c:v>
                </c:pt>
                <c:pt idx="107">
                  <c:v>4.17</c:v>
                </c:pt>
                <c:pt idx="108">
                  <c:v>3.88</c:v>
                </c:pt>
                <c:pt idx="110">
                  <c:v>1.39</c:v>
                </c:pt>
                <c:pt idx="111">
                  <c:v>0.78</c:v>
                </c:pt>
                <c:pt idx="112">
                  <c:v>0.63</c:v>
                </c:pt>
                <c:pt idx="113">
                  <c:v>0.7</c:v>
                </c:pt>
                <c:pt idx="114">
                  <c:v>0.65</c:v>
                </c:pt>
                <c:pt idx="115">
                  <c:v>0.67</c:v>
                </c:pt>
                <c:pt idx="116">
                  <c:v>0.64</c:v>
                </c:pt>
                <c:pt idx="117">
                  <c:v>0.57999999999999996</c:v>
                </c:pt>
                <c:pt idx="118">
                  <c:v>0.59</c:v>
                </c:pt>
                <c:pt idx="119">
                  <c:v>0.62</c:v>
                </c:pt>
                <c:pt idx="120">
                  <c:v>0.52</c:v>
                </c:pt>
                <c:pt idx="121">
                  <c:v>0.53</c:v>
                </c:pt>
                <c:pt idx="123">
                  <c:v>5.5</c:v>
                </c:pt>
                <c:pt idx="124">
                  <c:v>6.21</c:v>
                </c:pt>
                <c:pt idx="126">
                  <c:v>3.88</c:v>
                </c:pt>
                <c:pt idx="127">
                  <c:v>4.95</c:v>
                </c:pt>
                <c:pt idx="128">
                  <c:v>4.83</c:v>
                </c:pt>
                <c:pt idx="129">
                  <c:v>3.67</c:v>
                </c:pt>
                <c:pt idx="130">
                  <c:v>2.4700000000000002</c:v>
                </c:pt>
                <c:pt idx="132">
                  <c:v>5.82</c:v>
                </c:pt>
                <c:pt idx="133">
                  <c:v>4.68</c:v>
                </c:pt>
                <c:pt idx="134">
                  <c:v>3.92</c:v>
                </c:pt>
                <c:pt idx="135">
                  <c:v>5.3</c:v>
                </c:pt>
                <c:pt idx="136">
                  <c:v>5.0999999999999996</c:v>
                </c:pt>
                <c:pt idx="137">
                  <c:v>7.08</c:v>
                </c:pt>
                <c:pt idx="138">
                  <c:v>9.15</c:v>
                </c:pt>
                <c:pt idx="139">
                  <c:v>6.91</c:v>
                </c:pt>
                <c:pt idx="140">
                  <c:v>7.5</c:v>
                </c:pt>
                <c:pt idx="141">
                  <c:v>5.16</c:v>
                </c:pt>
                <c:pt idx="142">
                  <c:v>5.54</c:v>
                </c:pt>
                <c:pt idx="143">
                  <c:v>4.4400000000000004</c:v>
                </c:pt>
                <c:pt idx="144">
                  <c:v>6.2</c:v>
                </c:pt>
                <c:pt idx="145">
                  <c:v>4.93</c:v>
                </c:pt>
                <c:pt idx="146">
                  <c:v>5.22</c:v>
                </c:pt>
                <c:pt idx="147">
                  <c:v>8.36</c:v>
                </c:pt>
                <c:pt idx="148">
                  <c:v>5.54</c:v>
                </c:pt>
                <c:pt idx="149">
                  <c:v>5.26</c:v>
                </c:pt>
                <c:pt idx="150">
                  <c:v>7.75</c:v>
                </c:pt>
                <c:pt idx="151">
                  <c:v>7.84</c:v>
                </c:pt>
                <c:pt idx="152">
                  <c:v>5.52</c:v>
                </c:pt>
                <c:pt idx="153">
                  <c:v>6.99</c:v>
                </c:pt>
                <c:pt idx="154">
                  <c:v>5.62</c:v>
                </c:pt>
                <c:pt idx="155">
                  <c:v>4.46</c:v>
                </c:pt>
                <c:pt idx="156">
                  <c:v>2.83</c:v>
                </c:pt>
                <c:pt idx="157">
                  <c:v>3.14</c:v>
                </c:pt>
                <c:pt idx="158">
                  <c:v>2.79</c:v>
                </c:pt>
                <c:pt idx="159">
                  <c:v>5.59</c:v>
                </c:pt>
                <c:pt idx="160">
                  <c:v>4.74</c:v>
                </c:pt>
                <c:pt idx="161">
                  <c:v>5</c:v>
                </c:pt>
                <c:pt idx="162">
                  <c:v>6.55</c:v>
                </c:pt>
                <c:pt idx="163">
                  <c:v>5.49</c:v>
                </c:pt>
                <c:pt idx="164">
                  <c:v>5.27</c:v>
                </c:pt>
                <c:pt idx="165">
                  <c:v>5.54</c:v>
                </c:pt>
                <c:pt idx="166">
                  <c:v>4.3099999999999996</c:v>
                </c:pt>
                <c:pt idx="167">
                  <c:v>4.8099999999999996</c:v>
                </c:pt>
                <c:pt idx="168">
                  <c:v>5.83</c:v>
                </c:pt>
                <c:pt idx="169">
                  <c:v>6.67</c:v>
                </c:pt>
                <c:pt idx="170">
                  <c:v>2.2200000000000002</c:v>
                </c:pt>
                <c:pt idx="171">
                  <c:v>1.93</c:v>
                </c:pt>
                <c:pt idx="172">
                  <c:v>1.6</c:v>
                </c:pt>
                <c:pt idx="173">
                  <c:v>3.01</c:v>
                </c:pt>
                <c:pt idx="174">
                  <c:v>3.83</c:v>
                </c:pt>
                <c:pt idx="175">
                  <c:v>3.33</c:v>
                </c:pt>
                <c:pt idx="176">
                  <c:v>6.12</c:v>
                </c:pt>
                <c:pt idx="177">
                  <c:v>5.74</c:v>
                </c:pt>
                <c:pt idx="178">
                  <c:v>4.4000000000000004</c:v>
                </c:pt>
                <c:pt idx="179">
                  <c:v>3.48</c:v>
                </c:pt>
                <c:pt idx="180">
                  <c:v>1.6</c:v>
                </c:pt>
                <c:pt idx="181">
                  <c:v>3.15</c:v>
                </c:pt>
                <c:pt idx="182">
                  <c:v>1.83</c:v>
                </c:pt>
                <c:pt idx="183">
                  <c:v>3.3</c:v>
                </c:pt>
                <c:pt idx="184">
                  <c:v>2.4</c:v>
                </c:pt>
                <c:pt idx="185">
                  <c:v>1.84</c:v>
                </c:pt>
                <c:pt idx="186">
                  <c:v>2.4900000000000002</c:v>
                </c:pt>
                <c:pt idx="187">
                  <c:v>1.97</c:v>
                </c:pt>
                <c:pt idx="188">
                  <c:v>1.97</c:v>
                </c:pt>
                <c:pt idx="189">
                  <c:v>2.16</c:v>
                </c:pt>
                <c:pt idx="190">
                  <c:v>2.7</c:v>
                </c:pt>
                <c:pt idx="191">
                  <c:v>3.2</c:v>
                </c:pt>
                <c:pt idx="192">
                  <c:v>4.5</c:v>
                </c:pt>
                <c:pt idx="193">
                  <c:v>7.21</c:v>
                </c:pt>
                <c:pt idx="194">
                  <c:v>7.85</c:v>
                </c:pt>
                <c:pt idx="195">
                  <c:v>4.3</c:v>
                </c:pt>
                <c:pt idx="197">
                  <c:v>6.98</c:v>
                </c:pt>
                <c:pt idx="198">
                  <c:v>10.220000000000001</c:v>
                </c:pt>
                <c:pt idx="199">
                  <c:v>8.99</c:v>
                </c:pt>
                <c:pt idx="200">
                  <c:v>9.82</c:v>
                </c:pt>
                <c:pt idx="201">
                  <c:v>8.5</c:v>
                </c:pt>
                <c:pt idx="202">
                  <c:v>6.39</c:v>
                </c:pt>
                <c:pt idx="203">
                  <c:v>4.4400000000000004</c:v>
                </c:pt>
                <c:pt idx="204">
                  <c:v>2.83</c:v>
                </c:pt>
                <c:pt idx="205">
                  <c:v>1.52</c:v>
                </c:pt>
                <c:pt idx="206">
                  <c:v>1.26</c:v>
                </c:pt>
                <c:pt idx="208">
                  <c:v>1.1599999999999999</c:v>
                </c:pt>
                <c:pt idx="209">
                  <c:v>0.91</c:v>
                </c:pt>
                <c:pt idx="210">
                  <c:v>0.74</c:v>
                </c:pt>
                <c:pt idx="211">
                  <c:v>0.63</c:v>
                </c:pt>
                <c:pt idx="212">
                  <c:v>0.65</c:v>
                </c:pt>
                <c:pt idx="213">
                  <c:v>0.72</c:v>
                </c:pt>
                <c:pt idx="214">
                  <c:v>0.76</c:v>
                </c:pt>
                <c:pt idx="215">
                  <c:v>0.67</c:v>
                </c:pt>
                <c:pt idx="217">
                  <c:v>3.09</c:v>
                </c:pt>
                <c:pt idx="218">
                  <c:v>3.78</c:v>
                </c:pt>
                <c:pt idx="219">
                  <c:v>6.9</c:v>
                </c:pt>
                <c:pt idx="220">
                  <c:v>4.54</c:v>
                </c:pt>
                <c:pt idx="221">
                  <c:v>2.67</c:v>
                </c:pt>
                <c:pt idx="222">
                  <c:v>1.02</c:v>
                </c:pt>
                <c:pt idx="223">
                  <c:v>0.97</c:v>
                </c:pt>
                <c:pt idx="224">
                  <c:v>0.92</c:v>
                </c:pt>
                <c:pt idx="225">
                  <c:v>0.84</c:v>
                </c:pt>
                <c:pt idx="227">
                  <c:v>2.59</c:v>
                </c:pt>
                <c:pt idx="228">
                  <c:v>3.23</c:v>
                </c:pt>
                <c:pt idx="229">
                  <c:v>3.33</c:v>
                </c:pt>
                <c:pt idx="230">
                  <c:v>3.33</c:v>
                </c:pt>
                <c:pt idx="231">
                  <c:v>3.03</c:v>
                </c:pt>
                <c:pt idx="232">
                  <c:v>5.23</c:v>
                </c:pt>
                <c:pt idx="233">
                  <c:v>4.04</c:v>
                </c:pt>
                <c:pt idx="234">
                  <c:v>5.1100000000000003</c:v>
                </c:pt>
                <c:pt idx="235">
                  <c:v>5.91</c:v>
                </c:pt>
                <c:pt idx="237">
                  <c:v>3.4</c:v>
                </c:pt>
                <c:pt idx="238">
                  <c:v>4.4000000000000004</c:v>
                </c:pt>
                <c:pt idx="239">
                  <c:v>4.2</c:v>
                </c:pt>
                <c:pt idx="241">
                  <c:v>0.86</c:v>
                </c:pt>
                <c:pt idx="242">
                  <c:v>0.85</c:v>
                </c:pt>
                <c:pt idx="243">
                  <c:v>0.79</c:v>
                </c:pt>
                <c:pt idx="244">
                  <c:v>0.77</c:v>
                </c:pt>
                <c:pt idx="245">
                  <c:v>0.81</c:v>
                </c:pt>
                <c:pt idx="246">
                  <c:v>0.77</c:v>
                </c:pt>
                <c:pt idx="247">
                  <c:v>0.87</c:v>
                </c:pt>
                <c:pt idx="248">
                  <c:v>0.88</c:v>
                </c:pt>
                <c:pt idx="249">
                  <c:v>0.78</c:v>
                </c:pt>
                <c:pt idx="250">
                  <c:v>0.91</c:v>
                </c:pt>
                <c:pt idx="251">
                  <c:v>1.0900000000000001</c:v>
                </c:pt>
                <c:pt idx="252">
                  <c:v>1.32</c:v>
                </c:pt>
                <c:pt idx="253">
                  <c:v>1.08</c:v>
                </c:pt>
                <c:pt idx="254">
                  <c:v>1.22</c:v>
                </c:pt>
                <c:pt idx="255">
                  <c:v>1.1599999999999999</c:v>
                </c:pt>
                <c:pt idx="256">
                  <c:v>1.05</c:v>
                </c:pt>
                <c:pt idx="258">
                  <c:v>5.85</c:v>
                </c:pt>
                <c:pt idx="259">
                  <c:v>2.5499999999999998</c:v>
                </c:pt>
                <c:pt idx="260">
                  <c:v>1.45</c:v>
                </c:pt>
                <c:pt idx="261">
                  <c:v>1</c:v>
                </c:pt>
                <c:pt idx="262">
                  <c:v>0.95</c:v>
                </c:pt>
                <c:pt idx="263">
                  <c:v>0.84</c:v>
                </c:pt>
                <c:pt idx="264">
                  <c:v>0.8</c:v>
                </c:pt>
                <c:pt idx="266">
                  <c:v>3.67</c:v>
                </c:pt>
                <c:pt idx="267">
                  <c:v>2.02</c:v>
                </c:pt>
                <c:pt idx="268">
                  <c:v>0.94</c:v>
                </c:pt>
                <c:pt idx="269">
                  <c:v>0.68</c:v>
                </c:pt>
                <c:pt idx="270">
                  <c:v>0.65</c:v>
                </c:pt>
                <c:pt idx="271">
                  <c:v>0.61</c:v>
                </c:pt>
                <c:pt idx="272">
                  <c:v>0.65</c:v>
                </c:pt>
                <c:pt idx="273">
                  <c:v>0.67</c:v>
                </c:pt>
                <c:pt idx="274">
                  <c:v>0.59</c:v>
                </c:pt>
                <c:pt idx="275">
                  <c:v>0.63</c:v>
                </c:pt>
                <c:pt idx="277">
                  <c:v>12.67</c:v>
                </c:pt>
                <c:pt idx="278">
                  <c:v>11.1</c:v>
                </c:pt>
                <c:pt idx="279">
                  <c:v>10.19</c:v>
                </c:pt>
                <c:pt idx="280">
                  <c:v>8.61</c:v>
                </c:pt>
                <c:pt idx="281">
                  <c:v>7.83</c:v>
                </c:pt>
                <c:pt idx="282">
                  <c:v>6.26</c:v>
                </c:pt>
                <c:pt idx="283">
                  <c:v>5.31</c:v>
                </c:pt>
                <c:pt idx="284">
                  <c:v>7.34</c:v>
                </c:pt>
                <c:pt idx="285">
                  <c:v>7.54</c:v>
                </c:pt>
                <c:pt idx="286">
                  <c:v>6.64</c:v>
                </c:pt>
                <c:pt idx="288">
                  <c:v>1.36</c:v>
                </c:pt>
                <c:pt idx="289">
                  <c:v>1.04</c:v>
                </c:pt>
                <c:pt idx="290">
                  <c:v>1.18</c:v>
                </c:pt>
                <c:pt idx="291">
                  <c:v>1.17</c:v>
                </c:pt>
                <c:pt idx="292">
                  <c:v>1.06</c:v>
                </c:pt>
                <c:pt idx="293">
                  <c:v>0.96</c:v>
                </c:pt>
                <c:pt idx="294">
                  <c:v>1.45</c:v>
                </c:pt>
                <c:pt idx="295">
                  <c:v>1.46</c:v>
                </c:pt>
                <c:pt idx="296">
                  <c:v>1.47</c:v>
                </c:pt>
                <c:pt idx="297">
                  <c:v>1.55</c:v>
                </c:pt>
                <c:pt idx="298">
                  <c:v>1.74</c:v>
                </c:pt>
                <c:pt idx="299">
                  <c:v>1.68</c:v>
                </c:pt>
                <c:pt idx="301">
                  <c:v>8.98</c:v>
                </c:pt>
                <c:pt idx="302">
                  <c:v>9.84</c:v>
                </c:pt>
                <c:pt idx="303">
                  <c:v>7.42</c:v>
                </c:pt>
                <c:pt idx="304">
                  <c:v>7.28</c:v>
                </c:pt>
                <c:pt idx="305">
                  <c:v>6.52</c:v>
                </c:pt>
                <c:pt idx="306">
                  <c:v>6.23</c:v>
                </c:pt>
                <c:pt idx="307">
                  <c:v>6.8</c:v>
                </c:pt>
                <c:pt idx="308">
                  <c:v>6.38</c:v>
                </c:pt>
                <c:pt idx="309">
                  <c:v>5.44</c:v>
                </c:pt>
                <c:pt idx="310">
                  <c:v>5.05</c:v>
                </c:pt>
                <c:pt idx="312">
                  <c:v>2.48</c:v>
                </c:pt>
                <c:pt idx="313">
                  <c:v>2.0299999999999998</c:v>
                </c:pt>
                <c:pt idx="314">
                  <c:v>2.0499999999999998</c:v>
                </c:pt>
                <c:pt idx="315">
                  <c:v>1.61</c:v>
                </c:pt>
                <c:pt idx="316">
                  <c:v>1.5</c:v>
                </c:pt>
                <c:pt idx="317">
                  <c:v>1.44</c:v>
                </c:pt>
                <c:pt idx="318">
                  <c:v>1.38</c:v>
                </c:pt>
                <c:pt idx="319">
                  <c:v>1.1200000000000001</c:v>
                </c:pt>
                <c:pt idx="320">
                  <c:v>1.04</c:v>
                </c:pt>
                <c:pt idx="321">
                  <c:v>0.98</c:v>
                </c:pt>
                <c:pt idx="322">
                  <c:v>0.89</c:v>
                </c:pt>
                <c:pt idx="323">
                  <c:v>0.9</c:v>
                </c:pt>
                <c:pt idx="325">
                  <c:v>3.17</c:v>
                </c:pt>
                <c:pt idx="326">
                  <c:v>2.92</c:v>
                </c:pt>
                <c:pt idx="327">
                  <c:v>4.71</c:v>
                </c:pt>
                <c:pt idx="328">
                  <c:v>2.85</c:v>
                </c:pt>
                <c:pt idx="329">
                  <c:v>6.01</c:v>
                </c:pt>
                <c:pt idx="330">
                  <c:v>5.84</c:v>
                </c:pt>
                <c:pt idx="331">
                  <c:v>5.5</c:v>
                </c:pt>
                <c:pt idx="332">
                  <c:v>3.45</c:v>
                </c:pt>
                <c:pt idx="333">
                  <c:v>2.4900000000000002</c:v>
                </c:pt>
                <c:pt idx="334">
                  <c:v>1.81</c:v>
                </c:pt>
                <c:pt idx="335">
                  <c:v>1.54</c:v>
                </c:pt>
                <c:pt idx="336">
                  <c:v>1.36</c:v>
                </c:pt>
                <c:pt idx="337">
                  <c:v>1.25</c:v>
                </c:pt>
                <c:pt idx="338">
                  <c:v>1.1200000000000001</c:v>
                </c:pt>
                <c:pt idx="340">
                  <c:v>6.4</c:v>
                </c:pt>
                <c:pt idx="341">
                  <c:v>6.01</c:v>
                </c:pt>
                <c:pt idx="342">
                  <c:v>6.63</c:v>
                </c:pt>
                <c:pt idx="343">
                  <c:v>6.92</c:v>
                </c:pt>
                <c:pt idx="344">
                  <c:v>7.09</c:v>
                </c:pt>
                <c:pt idx="345">
                  <c:v>6.93</c:v>
                </c:pt>
                <c:pt idx="346">
                  <c:v>6.69</c:v>
                </c:pt>
                <c:pt idx="347">
                  <c:v>6.15</c:v>
                </c:pt>
                <c:pt idx="348">
                  <c:v>6.11</c:v>
                </c:pt>
                <c:pt idx="349">
                  <c:v>5.59</c:v>
                </c:pt>
                <c:pt idx="350">
                  <c:v>4.79</c:v>
                </c:pt>
                <c:pt idx="351">
                  <c:v>4.47</c:v>
                </c:pt>
                <c:pt idx="352">
                  <c:v>3.72</c:v>
                </c:pt>
                <c:pt idx="353">
                  <c:v>3.5</c:v>
                </c:pt>
                <c:pt idx="354">
                  <c:v>3.4</c:v>
                </c:pt>
                <c:pt idx="356">
                  <c:v>7.72</c:v>
                </c:pt>
                <c:pt idx="357">
                  <c:v>10.97</c:v>
                </c:pt>
                <c:pt idx="358">
                  <c:v>8.26</c:v>
                </c:pt>
                <c:pt idx="359">
                  <c:v>8.43</c:v>
                </c:pt>
                <c:pt idx="360">
                  <c:v>7.57</c:v>
                </c:pt>
                <c:pt idx="361">
                  <c:v>7.64</c:v>
                </c:pt>
                <c:pt idx="362">
                  <c:v>8.32</c:v>
                </c:pt>
                <c:pt idx="363">
                  <c:v>8.39</c:v>
                </c:pt>
                <c:pt idx="365">
                  <c:v>9.33</c:v>
                </c:pt>
                <c:pt idx="366">
                  <c:v>8.3000000000000007</c:v>
                </c:pt>
                <c:pt idx="367">
                  <c:v>6.92</c:v>
                </c:pt>
                <c:pt idx="368">
                  <c:v>5.26</c:v>
                </c:pt>
                <c:pt idx="369">
                  <c:v>5.37</c:v>
                </c:pt>
                <c:pt idx="370">
                  <c:v>2.81</c:v>
                </c:pt>
                <c:pt idx="371">
                  <c:v>2.4</c:v>
                </c:pt>
                <c:pt idx="372">
                  <c:v>2.23</c:v>
                </c:pt>
                <c:pt idx="373">
                  <c:v>2.25</c:v>
                </c:pt>
                <c:pt idx="375">
                  <c:v>4</c:v>
                </c:pt>
                <c:pt idx="376">
                  <c:v>4.34</c:v>
                </c:pt>
                <c:pt idx="377">
                  <c:v>4.8099999999999996</c:v>
                </c:pt>
                <c:pt idx="378">
                  <c:v>4.07</c:v>
                </c:pt>
                <c:pt idx="379">
                  <c:v>3.62</c:v>
                </c:pt>
                <c:pt idx="380">
                  <c:v>1.38</c:v>
                </c:pt>
                <c:pt idx="381">
                  <c:v>1.39</c:v>
                </c:pt>
                <c:pt idx="382">
                  <c:v>1.39</c:v>
                </c:pt>
                <c:pt idx="383">
                  <c:v>1.4</c:v>
                </c:pt>
                <c:pt idx="384">
                  <c:v>1.46</c:v>
                </c:pt>
              </c:numCache>
            </c:numRef>
          </c:yVal>
          <c:smooth val="0"/>
        </c:ser>
        <c:dLbls>
          <c:showLegendKey val="0"/>
          <c:showVal val="0"/>
          <c:showCatName val="0"/>
          <c:showSerName val="0"/>
          <c:showPercent val="0"/>
          <c:showBubbleSize val="0"/>
        </c:dLbls>
        <c:axId val="432973696"/>
        <c:axId val="432975872"/>
      </c:scatterChart>
      <c:valAx>
        <c:axId val="432973696"/>
        <c:scaling>
          <c:orientation val="minMax"/>
          <c:max val="182"/>
          <c:min val="0"/>
        </c:scaling>
        <c:delete val="0"/>
        <c:axPos val="b"/>
        <c:title>
          <c:tx>
            <c:rich>
              <a:bodyPr/>
              <a:lstStyle/>
              <a:p>
                <a:pPr algn="ctr" rtl="0">
                  <a:defRPr/>
                </a:pPr>
                <a:r>
                  <a:rPr lang="en-US" dirty="0" smtClean="0"/>
                  <a:t>Days of eculizumab treatment</a:t>
                </a:r>
              </a:p>
            </c:rich>
          </c:tx>
          <c:layout>
            <c:manualLayout>
              <c:xMode val="edge"/>
              <c:yMode val="edge"/>
              <c:x val="0.37123829365079369"/>
              <c:y val="0.93639438319642598"/>
            </c:manualLayout>
          </c:layout>
          <c:overlay val="0"/>
          <c:spPr>
            <a:noFill/>
            <a:ln w="25400">
              <a:noFill/>
            </a:ln>
          </c:spPr>
        </c:title>
        <c:numFmt formatCode="General" sourceLinked="1"/>
        <c:majorTickMark val="out"/>
        <c:minorTickMark val="none"/>
        <c:tickLblPos val="nextTo"/>
        <c:txPr>
          <a:bodyPr rot="0" vert="horz"/>
          <a:lstStyle/>
          <a:p>
            <a:pPr>
              <a:defRPr/>
            </a:pPr>
            <a:endParaRPr lang="ja-JP"/>
          </a:p>
        </c:txPr>
        <c:crossAx val="432975872"/>
        <c:crossesAt val="-20000"/>
        <c:crossBetween val="midCat"/>
        <c:majorUnit val="14"/>
      </c:valAx>
      <c:valAx>
        <c:axId val="432975872"/>
        <c:scaling>
          <c:orientation val="minMax"/>
          <c:max val="25"/>
        </c:scaling>
        <c:delete val="0"/>
        <c:axPos val="l"/>
        <c:majorGridlines/>
        <c:title>
          <c:tx>
            <c:rich>
              <a:bodyPr rot="-5400000" vert="horz"/>
              <a:lstStyle/>
              <a:p>
                <a:pPr>
                  <a:defRPr/>
                </a:pPr>
                <a:r>
                  <a:rPr lang="en-US" dirty="0"/>
                  <a:t>Serum </a:t>
                </a:r>
                <a:r>
                  <a:rPr lang="en-US" dirty="0" smtClean="0"/>
                  <a:t>creatinine </a:t>
                </a:r>
                <a:r>
                  <a:rPr lang="en-US" dirty="0"/>
                  <a:t>(mg/dL) </a:t>
                </a:r>
                <a:endParaRPr lang="ja-JP" dirty="0"/>
              </a:p>
            </c:rich>
          </c:tx>
          <c:layout>
            <c:manualLayout>
              <c:xMode val="edge"/>
              <c:yMode val="edge"/>
              <c:x val="8.1821428571428566E-3"/>
              <c:y val="0.18761468253968255"/>
            </c:manualLayout>
          </c:layout>
          <c:overlay val="0"/>
        </c:title>
        <c:numFmt formatCode="General" sourceLinked="1"/>
        <c:majorTickMark val="out"/>
        <c:minorTickMark val="none"/>
        <c:tickLblPos val="nextTo"/>
        <c:crossAx val="432973696"/>
        <c:crossesAt val="-20000"/>
        <c:crossBetween val="midCat"/>
      </c:valAx>
    </c:plotArea>
    <c:plotVisOnly val="1"/>
    <c:dispBlanksAs val="gap"/>
    <c:showDLblsOverMax val="0"/>
  </c:chart>
  <c:spPr>
    <a:ln>
      <a:noFill/>
    </a:ln>
  </c:spPr>
  <c:txPr>
    <a:bodyPr/>
    <a:lstStyle/>
    <a:p>
      <a:pPr>
        <a:defRPr sz="900" b="0">
          <a:latin typeface="Arial" panose="020B0604020202020204" pitchFamily="34" charset="0"/>
          <a:ea typeface="Arial Unicode MS" panose="020B0604020202020204" pitchFamily="50" charset="-128"/>
          <a:cs typeface="Arial" panose="020B0604020202020204" pitchFamily="34" charset="0"/>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195B623B-180A-4FE2-A6C7-B3A49122F35C}" type="datetimeFigureOut">
              <a:rPr kumimoji="1" lang="en-US" smtClean="0"/>
              <a:t>3/26/2018</a:t>
            </a:fld>
            <a:endParaRPr kumimoji="1" lang="en-US"/>
          </a:p>
        </p:txBody>
      </p:sp>
      <p:sp>
        <p:nvSpPr>
          <p:cNvPr id="4" name="スライド イメージ プレースホルダー 3"/>
          <p:cNvSpPr>
            <a:spLocks noGrp="1" noRot="1" noChangeAspect="1"/>
          </p:cNvSpPr>
          <p:nvPr>
            <p:ph type="sldImg" idx="2"/>
          </p:nvPr>
        </p:nvSpPr>
        <p:spPr>
          <a:xfrm>
            <a:off x="2087563" y="739775"/>
            <a:ext cx="2560637"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BA460FB4-F893-4E76-863E-B75D8EC8487F}" type="slidenum">
              <a:rPr kumimoji="1" lang="en-US" smtClean="0"/>
              <a:t>‹#›</a:t>
            </a:fld>
            <a:endParaRPr kumimoji="1" lang="en-US"/>
          </a:p>
        </p:txBody>
      </p:sp>
    </p:spTree>
    <p:extLst>
      <p:ext uri="{BB962C8B-B14F-4D97-AF65-F5344CB8AC3E}">
        <p14:creationId xmlns:p14="http://schemas.microsoft.com/office/powerpoint/2010/main" val="6053213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7"/>
            <a:ext cx="5829300" cy="2123369"/>
          </a:xfrm>
        </p:spPr>
        <p:txBody>
          <a:bodyPr/>
          <a:lstStyle/>
          <a:p>
            <a:r>
              <a:rPr kumimoji="1" lang="ja-JP" altLang="en-US" smtClean="0"/>
              <a:t>マスター タイトルの書式設定</a:t>
            </a:r>
            <a:endParaRPr kumimoji="1" 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1970130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887199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386387" y="396706"/>
            <a:ext cx="1671638" cy="8452203"/>
          </a:xfrm>
        </p:spPr>
        <p:txBody>
          <a:bodyPr vert="eaVert"/>
          <a:lstStyle/>
          <a:p>
            <a:r>
              <a:rPr kumimoji="1" lang="ja-JP" altLang="en-US" smtClean="0"/>
              <a:t>マスター タイトルの書式設定</a:t>
            </a:r>
            <a:endParaRPr kumimoji="1" lang="en-US"/>
          </a:p>
        </p:txBody>
      </p:sp>
      <p:sp>
        <p:nvSpPr>
          <p:cNvPr id="3" name="縦書きテキスト プレースホルダー 2"/>
          <p:cNvSpPr>
            <a:spLocks noGrp="1"/>
          </p:cNvSpPr>
          <p:nvPr>
            <p:ph type="body" orient="vert" idx="1"/>
          </p:nvPr>
        </p:nvSpPr>
        <p:spPr>
          <a:xfrm>
            <a:off x="371478" y="396706"/>
            <a:ext cx="4900613" cy="845220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893209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2003028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541735" y="4198590"/>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16121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コンテンツ プレースホルダー 2"/>
          <p:cNvSpPr>
            <a:spLocks noGrp="1"/>
          </p:cNvSpPr>
          <p:nvPr>
            <p:ph sz="half" idx="1"/>
          </p:nvPr>
        </p:nvSpPr>
        <p:spPr>
          <a:xfrm>
            <a:off x="371478"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コンテンツ プレースホルダー 3"/>
          <p:cNvSpPr>
            <a:spLocks noGrp="1"/>
          </p:cNvSpPr>
          <p:nvPr>
            <p:ph sz="half" idx="2"/>
          </p:nvPr>
        </p:nvSpPr>
        <p:spPr>
          <a:xfrm>
            <a:off x="3771903"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535377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5" name="テキスト プレースホルダー 4"/>
          <p:cNvSpPr>
            <a:spLocks noGrp="1"/>
          </p:cNvSpPr>
          <p:nvPr>
            <p:ph type="body" sz="quarter" idx="3"/>
          </p:nvPr>
        </p:nvSpPr>
        <p:spPr>
          <a:xfrm>
            <a:off x="3483770"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7" name="日付プレースホルダー 6"/>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8" name="フッター プレースホルダー 7"/>
          <p:cNvSpPr>
            <a:spLocks noGrp="1"/>
          </p:cNvSpPr>
          <p:nvPr>
            <p:ph type="ftr" sz="quarter" idx="11"/>
          </p:nvPr>
        </p:nvSpPr>
        <p:spPr/>
        <p:txBody>
          <a:bodyPr/>
          <a:lstStyle/>
          <a:p>
            <a:endParaRPr kumimoji="1" lang="en-US"/>
          </a:p>
        </p:txBody>
      </p:sp>
      <p:sp>
        <p:nvSpPr>
          <p:cNvPr id="9" name="スライド番号プレースホルダー 8"/>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6790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日付プレースホルダー 2"/>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4" name="フッター プレースホルダー 3"/>
          <p:cNvSpPr>
            <a:spLocks noGrp="1"/>
          </p:cNvSpPr>
          <p:nvPr>
            <p:ph type="ftr" sz="quarter" idx="11"/>
          </p:nvPr>
        </p:nvSpPr>
        <p:spPr/>
        <p:txBody>
          <a:bodyPr/>
          <a:lstStyle/>
          <a:p>
            <a:endParaRPr kumimoji="1" lang="en-US"/>
          </a:p>
        </p:txBody>
      </p:sp>
      <p:sp>
        <p:nvSpPr>
          <p:cNvPr id="5" name="スライド番号プレースホルダー 4"/>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682988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3" name="フッター プレースホルダー 2"/>
          <p:cNvSpPr>
            <a:spLocks noGrp="1"/>
          </p:cNvSpPr>
          <p:nvPr>
            <p:ph type="ftr" sz="quarter" idx="11"/>
          </p:nvPr>
        </p:nvSpPr>
        <p:spPr/>
        <p:txBody>
          <a:bodyPr/>
          <a:lstStyle/>
          <a:p>
            <a:endParaRPr kumimoji="1" lang="en-US"/>
          </a:p>
        </p:txBody>
      </p:sp>
      <p:sp>
        <p:nvSpPr>
          <p:cNvPr id="4" name="スライド番号プレースホルダー 3"/>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053019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5"/>
            <a:ext cx="2256235" cy="1678517"/>
          </a:xfrm>
        </p:spPr>
        <p:txBody>
          <a:bodyPr anchor="b"/>
          <a:lstStyle>
            <a:lvl1pPr algn="l">
              <a:defRPr sz="2000" b="1"/>
            </a:lvl1pPr>
          </a:lstStyle>
          <a:p>
            <a:r>
              <a:rPr kumimoji="1" lang="ja-JP" altLang="en-US" smtClean="0"/>
              <a:t>マスター タイトルの書式設定</a:t>
            </a:r>
            <a:endParaRPr kumimoji="1" lang="en-US"/>
          </a:p>
        </p:txBody>
      </p:sp>
      <p:sp>
        <p:nvSpPr>
          <p:cNvPr id="3" name="コンテンツ プレースホルダー 2"/>
          <p:cNvSpPr>
            <a:spLocks noGrp="1"/>
          </p:cNvSpPr>
          <p:nvPr>
            <p:ph idx="1"/>
          </p:nvPr>
        </p:nvSpPr>
        <p:spPr>
          <a:xfrm>
            <a:off x="2681288" y="394412"/>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テキスト プレースホルダー 3"/>
          <p:cNvSpPr>
            <a:spLocks noGrp="1"/>
          </p:cNvSpPr>
          <p:nvPr>
            <p:ph type="body" sz="half" idx="2"/>
          </p:nvPr>
        </p:nvSpPr>
        <p:spPr>
          <a:xfrm>
            <a:off x="342901"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961884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4148471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2"/>
          </p:nvPr>
        </p:nvSpPr>
        <p:spPr>
          <a:xfrm>
            <a:off x="342900" y="9181401"/>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3"/>
          </p:nvPr>
        </p:nvSpPr>
        <p:spPr>
          <a:xfrm>
            <a:off x="2343150" y="9181401"/>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US"/>
          </a:p>
        </p:txBody>
      </p:sp>
      <p:sp>
        <p:nvSpPr>
          <p:cNvPr id="6" name="スライド番号プレースホルダー 5"/>
          <p:cNvSpPr>
            <a:spLocks noGrp="1"/>
          </p:cNvSpPr>
          <p:nvPr>
            <p:ph type="sldNum" sz="quarter" idx="4"/>
          </p:nvPr>
        </p:nvSpPr>
        <p:spPr>
          <a:xfrm>
            <a:off x="4914900" y="9181401"/>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762375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16632" y="458307"/>
            <a:ext cx="6120680" cy="246221"/>
          </a:xfrm>
          <a:prstGeom prst="rect">
            <a:avLst/>
          </a:prstGeom>
        </p:spPr>
        <p:txBody>
          <a:bodyPr wrap="square">
            <a:spAutoFit/>
          </a:bodyPr>
          <a:lstStyle/>
          <a:p>
            <a:pPr fontAlgn="ctr"/>
            <a:r>
              <a:rPr lang="en-US" altLang="ja-JP" sz="1000" dirty="0">
                <a:latin typeface="Arial" panose="020B0604020202020204" pitchFamily="34" charset="0"/>
                <a:cs typeface="Arial" panose="020B0604020202020204" pitchFamily="34" charset="0"/>
              </a:rPr>
              <a:t>Supplementary Table 1 </a:t>
            </a:r>
            <a:r>
              <a:rPr lang="en-US" altLang="ja-JP" sz="1000" dirty="0">
                <a:solidFill>
                  <a:srgbClr val="000000"/>
                </a:solidFill>
                <a:latin typeface="Arial" panose="020B0604020202020204" pitchFamily="34" charset="0"/>
                <a:cs typeface="Arial" panose="020B0604020202020204" pitchFamily="34" charset="0"/>
              </a:rPr>
              <a:t>Definitions of endpoints of effectiveness and adverse events/reactions</a:t>
            </a:r>
          </a:p>
        </p:txBody>
      </p:sp>
      <p:graphicFrame>
        <p:nvGraphicFramePr>
          <p:cNvPr id="5" name="表 4"/>
          <p:cNvGraphicFramePr>
            <a:graphicFrameLocks noGrp="1"/>
          </p:cNvGraphicFramePr>
          <p:nvPr>
            <p:extLst>
              <p:ext uri="{D42A27DB-BD31-4B8C-83A1-F6EECF244321}">
                <p14:modId xmlns:p14="http://schemas.microsoft.com/office/powerpoint/2010/main" val="4008293867"/>
              </p:ext>
            </p:extLst>
          </p:nvPr>
        </p:nvGraphicFramePr>
        <p:xfrm>
          <a:off x="196308" y="704528"/>
          <a:ext cx="6393375" cy="3324199"/>
        </p:xfrm>
        <a:graphic>
          <a:graphicData uri="http://schemas.openxmlformats.org/drawingml/2006/table">
            <a:tbl>
              <a:tblPr firstRow="1" bandRow="1">
                <a:tableStyleId>{5940675A-B579-460E-94D1-54222C63F5DA}</a:tableStyleId>
              </a:tblPr>
              <a:tblGrid>
                <a:gridCol w="2152572"/>
                <a:gridCol w="4240803"/>
              </a:tblGrid>
              <a:tr h="245686">
                <a:tc>
                  <a:txBody>
                    <a:bodyPr/>
                    <a:lstStyle/>
                    <a:p>
                      <a:pPr algn="ct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Endpoint of effectiveness</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pPr algn="ct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Definition</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r>
              <a:tr h="573265">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TMA event free status</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No decrease</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in PLT &gt; 25% after TMA remission ( increase PLT to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15×10</a:t>
                      </a:r>
                      <a:r>
                        <a:rPr kumimoji="1" lang="en-US" altLang="ja-JP" sz="1000" kern="1200" baseline="300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4</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a:t>
                      </a:r>
                      <a:r>
                        <a:rPr kumimoji="1" lang="en-US" altLang="ja-JP" sz="1000" kern="1200" dirty="0" smtClean="0">
                          <a:solidFill>
                            <a:schemeClr val="tx1"/>
                          </a:solidFill>
                          <a:latin typeface="Symbol" panose="05050102010706020507" pitchFamily="18" charset="2"/>
                          <a:ea typeface="Arial Unicode MS" panose="020B0604020202020204" pitchFamily="50" charset="-128"/>
                          <a:cs typeface="Arial" panose="020B0604020202020204" pitchFamily="34" charset="0"/>
                        </a:rPr>
                        <a:t>m</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L</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maintained for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2</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weeks), no plasma exchange or fresh frozen plasma  infusion, and no initiation of dialysis for 12 weeks </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r>
              <a:tr h="409475">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Complete TMA response</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Hemoglobin normalization and a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a:t>
                      </a: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25% decrease</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in serum creatinine that persisted for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4 weeks</a:t>
                      </a:r>
                      <a:endParaRPr kumimoji="1" lang="ja-JP" altLang="en-US" sz="1000" dirty="0" smtClean="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r>
              <a:tr h="1064635">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Hematologic outcome</a:t>
                      </a:r>
                    </a:p>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PLT normalization</a:t>
                      </a:r>
                    </a:p>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LDH normalization</a:t>
                      </a:r>
                      <a:endParaRPr kumimoji="1" lang="ja-JP" altLang="en-US" sz="1000" dirty="0" smtClean="0">
                        <a:latin typeface="Arial" panose="020B0604020202020204" pitchFamily="34" charset="0"/>
                        <a:ea typeface="Arial Unicode MS" panose="020B0604020202020204" pitchFamily="50" charset="-128"/>
                        <a:cs typeface="Arial" panose="020B0604020202020204" pitchFamily="34" charset="0"/>
                      </a:endParaRPr>
                    </a:p>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Hemoglobin normalization</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endPar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endParaRPr>
                    </a:p>
                    <a:p>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15×10</a:t>
                      </a:r>
                      <a:r>
                        <a:rPr kumimoji="1" lang="en-US" altLang="ja-JP" sz="1000" kern="1200" baseline="300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4</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a:t>
                      </a:r>
                      <a:r>
                        <a:rPr kumimoji="1" lang="en-US" altLang="ja-JP" sz="1000" kern="1200" dirty="0" smtClean="0">
                          <a:solidFill>
                            <a:schemeClr val="tx1"/>
                          </a:solidFill>
                          <a:latin typeface="Symbol" panose="05050102010706020507" pitchFamily="18" charset="2"/>
                          <a:ea typeface="Arial Unicode MS" panose="020B0604020202020204" pitchFamily="50" charset="-128"/>
                          <a:cs typeface="Arial" panose="020B0604020202020204" pitchFamily="34" charset="0"/>
                        </a:rPr>
                        <a:t>m</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L</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maintained for 4weeks</a:t>
                      </a:r>
                    </a:p>
                    <a:p>
                      <a:endPar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Less than upper limit normal,</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which should be  </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maintained for 4weeks</a:t>
                      </a:r>
                      <a:endParaRPr kumimoji="1" lang="ja-JP" altLang="en-US" sz="1000" dirty="0" smtClean="0">
                        <a:latin typeface="Arial" panose="020B0604020202020204" pitchFamily="34" charset="0"/>
                        <a:ea typeface="Arial Unicode MS" panose="020B0604020202020204" pitchFamily="50" charset="-128"/>
                        <a:cs typeface="Arial" panose="020B0604020202020204" pitchFamily="34" charset="0"/>
                      </a:endParaRPr>
                    </a:p>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2g/dL </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maintained for 4weeks</a:t>
                      </a:r>
                      <a:endParaRPr kumimoji="1" lang="ja-JP" altLang="en-US" sz="1000" dirty="0" smtClean="0">
                        <a:latin typeface="Arial" panose="020B0604020202020204" pitchFamily="34" charset="0"/>
                        <a:ea typeface="Arial Unicode MS" panose="020B0604020202020204" pitchFamily="50" charset="-128"/>
                        <a:cs typeface="Arial" panose="020B0604020202020204" pitchFamily="34" charset="0"/>
                      </a:endParaRPr>
                    </a:p>
                  </a:txBody>
                  <a:tcPr>
                    <a:solidFill>
                      <a:schemeClr val="bg1"/>
                    </a:solidFill>
                  </a:tcPr>
                </a:tc>
              </a:tr>
              <a:tr h="1031138">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Renal outcome</a:t>
                      </a:r>
                    </a:p>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Serum creatinine level   </a:t>
                      </a:r>
                    </a:p>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improvement</a:t>
                      </a:r>
                    </a:p>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eGFR</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improvement</a:t>
                      </a:r>
                      <a:endParaRPr kumimoji="1" lang="ja-JP" altLang="en-US" sz="1000" dirty="0" smtClean="0">
                        <a:latin typeface="Arial" panose="020B0604020202020204" pitchFamily="34" charset="0"/>
                        <a:ea typeface="Arial Unicode MS" panose="020B0604020202020204" pitchFamily="50" charset="-128"/>
                        <a:cs typeface="Arial" panose="020B0604020202020204" pitchFamily="34" charset="0"/>
                      </a:endParaRPr>
                    </a:p>
                    <a:p>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A decrease </a:t>
                      </a:r>
                      <a:r>
                        <a:rPr kumimoji="1" lang="en-US" altLang="ja-JP" sz="1000" kern="1200" baseline="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of 25% in serum creatinine should be maintained for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4weeks </a:t>
                      </a:r>
                    </a:p>
                    <a:p>
                      <a:endPar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endParaRPr>
                    </a:p>
                    <a:p>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Estimated glomerular filtration rate (eGFR) improvement of </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15mL/min/1.73 m</a:t>
                      </a:r>
                      <a:r>
                        <a:rPr kumimoji="1" lang="en-US" altLang="ja-JP" sz="1000" kern="1200" baseline="300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2</a:t>
                      </a:r>
                      <a:r>
                        <a:rPr kumimoji="1" lang="en-US" altLang="ja-JP" sz="1000" kern="1200" dirty="0" smtClean="0">
                          <a:solidFill>
                            <a:schemeClr val="tx1"/>
                          </a:solidFill>
                          <a:latin typeface="Arial" panose="020B0604020202020204" pitchFamily="34" charset="0"/>
                          <a:ea typeface="Arial Unicode MS" panose="020B0604020202020204" pitchFamily="50" charset="-128"/>
                          <a:cs typeface="Arial" panose="020B0604020202020204" pitchFamily="34" charset="0"/>
                        </a:rPr>
                        <a:t> should be maintained for ≥ 4weeks</a:t>
                      </a:r>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083039541"/>
              </p:ext>
            </p:extLst>
          </p:nvPr>
        </p:nvGraphicFramePr>
        <p:xfrm>
          <a:off x="188640" y="4304928"/>
          <a:ext cx="6408712" cy="3096344"/>
        </p:xfrm>
        <a:graphic>
          <a:graphicData uri="http://schemas.openxmlformats.org/drawingml/2006/table">
            <a:tbl>
              <a:tblPr firstRow="1" bandRow="1">
                <a:tableStyleId>{5940675A-B579-460E-94D1-54222C63F5DA}</a:tableStyleId>
              </a:tblPr>
              <a:tblGrid>
                <a:gridCol w="2160240"/>
                <a:gridCol w="4248472"/>
              </a:tblGrid>
              <a:tr h="216024">
                <a:tc>
                  <a:txBody>
                    <a:bodyPr/>
                    <a:lstStyle/>
                    <a:p>
                      <a:pPr algn="ct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Adverse event/</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reaction</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pPr algn="ct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Definition</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r>
              <a:tr h="1484352">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Adverse event (AE)</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Defined as any untoward symptoms, disease</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and abnormal test values through the observational period irrespective of the causal relationship with eculizumab.</a:t>
                      </a:r>
                    </a:p>
                    <a:p>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Causal  relationship between AEs and eculizumab was evaluated as “unrelated”, “probably related” or “related” by an attending physician.</a:t>
                      </a:r>
                    </a:p>
                    <a:p>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 </a:t>
                      </a:r>
                    </a:p>
                    <a:p>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An event was categorized as serious if it resulted in hospitalization, prolonged hospitalization, disability, permanent injury, death or that was life-threatening.</a:t>
                      </a:r>
                    </a:p>
                  </a:txBody>
                  <a:tcPr>
                    <a:solidFill>
                      <a:schemeClr val="bg1"/>
                    </a:solidFill>
                  </a:tcPr>
                </a:tc>
              </a:tr>
              <a:tr h="13681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Adverse </a:t>
                      </a: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reaction</a:t>
                      </a:r>
                      <a:r>
                        <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rPr>
                        <a:t> (AR)</a:t>
                      </a:r>
                      <a:endParaRPr kumimoji="1" lang="ja-JP" altLang="en-US" sz="1000" dirty="0">
                        <a:latin typeface="Arial" panose="020B0604020202020204" pitchFamily="34" charset="0"/>
                        <a:ea typeface="Arial Unicode MS" panose="020B0604020202020204" pitchFamily="50" charset="-128"/>
                        <a:cs typeface="Arial" panose="020B0604020202020204" pitchFamily="34" charset="0"/>
                      </a:endParaRPr>
                    </a:p>
                  </a:txBody>
                  <a:tcPr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Defined as an AE in which the casual relationship was regarded as any  evaluation categories other than “unrelated”. The casual relationship was also confirmed by company, based on information provided an attending  physician</a:t>
                      </a:r>
                    </a:p>
                    <a:p>
                      <a:endParaRPr kumimoji="1"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aseline="0" dirty="0" smtClean="0">
                          <a:latin typeface="Arial" panose="020B0604020202020204" pitchFamily="34" charset="0"/>
                          <a:ea typeface="Arial Unicode MS" panose="020B0604020202020204" pitchFamily="50" charset="-128"/>
                          <a:cs typeface="Arial" panose="020B0604020202020204" pitchFamily="34" charset="0"/>
                        </a:rPr>
                        <a:t>An event was categorized as serious if it resulted in hospitalization, prolonged hospitalization, disability, permanent injury, death or that was life-threatening</a:t>
                      </a:r>
                    </a:p>
                  </a:txBody>
                  <a:tcPr>
                    <a:solidFill>
                      <a:schemeClr val="bg1"/>
                    </a:solidFill>
                  </a:tcPr>
                </a:tc>
              </a:tr>
            </a:tbl>
          </a:graphicData>
        </a:graphic>
      </p:graphicFrame>
    </p:spTree>
    <p:extLst>
      <p:ext uri="{BB962C8B-B14F-4D97-AF65-F5344CB8AC3E}">
        <p14:creationId xmlns:p14="http://schemas.microsoft.com/office/powerpoint/2010/main" val="2537692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2816698"/>
              </p:ext>
            </p:extLst>
          </p:nvPr>
        </p:nvGraphicFramePr>
        <p:xfrm>
          <a:off x="260648" y="2648744"/>
          <a:ext cx="6264696" cy="2952329"/>
        </p:xfrm>
        <a:graphic>
          <a:graphicData uri="http://schemas.openxmlformats.org/drawingml/2006/table">
            <a:tbl>
              <a:tblPr/>
              <a:tblGrid>
                <a:gridCol w="1334739"/>
                <a:gridCol w="1112923"/>
                <a:gridCol w="1121687"/>
                <a:gridCol w="2695347"/>
              </a:tblGrid>
              <a:tr h="329336">
                <a:tc grid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effectLst/>
                          <a:latin typeface="Arial" panose="020B0604020202020204" pitchFamily="34" charset="0"/>
                          <a:cs typeface="Arial" panose="020B0604020202020204" pitchFamily="34" charset="0"/>
                        </a:rPr>
                        <a:t>Supplementary Table </a:t>
                      </a:r>
                      <a:r>
                        <a:rPr lang="en-US" sz="1000" b="0" i="0" u="none" strike="noStrike" dirty="0" smtClean="0">
                          <a:solidFill>
                            <a:srgbClr val="000000"/>
                          </a:solidFill>
                          <a:effectLst/>
                          <a:latin typeface="Arial" panose="020B0604020202020204" pitchFamily="34" charset="0"/>
                          <a:cs typeface="Arial" panose="020B0604020202020204" pitchFamily="34" charset="0"/>
                        </a:rPr>
                        <a:t>2</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smtClean="0">
                          <a:solidFill>
                            <a:srgbClr val="000000"/>
                          </a:solidFill>
                          <a:effectLst/>
                          <a:latin typeface="Arial" panose="020B0604020202020204" pitchFamily="34" charset="0"/>
                          <a:cs typeface="Arial" panose="020B0604020202020204" pitchFamily="34" charset="0"/>
                        </a:rPr>
                        <a:t>Genetic variant  and allele f</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requency</a:t>
                      </a:r>
                      <a:r>
                        <a:rPr lang="en-US" sz="1000" b="0" i="0" u="none" strike="noStrike" dirty="0" smtClean="0">
                          <a:solidFill>
                            <a:srgbClr val="000000"/>
                          </a:solidFill>
                          <a:effectLst/>
                          <a:latin typeface="Arial" panose="020B0604020202020204" pitchFamily="34" charset="0"/>
                          <a:cs typeface="Arial" panose="020B0604020202020204" pitchFamily="34" charset="0"/>
                        </a:rPr>
                        <a:t> in aHUS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(complement-mediated HUS)</a:t>
                      </a:r>
                    </a:p>
                    <a:p>
                      <a:pPr marL="0" marR="0" indent="0" algn="l"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Arial" panose="020B0604020202020204" pitchFamily="34" charset="0"/>
                          <a:cs typeface="Arial" panose="020B0604020202020204" pitchFamily="34" charset="0"/>
                        </a:rPr>
                        <a:t>patients </a:t>
                      </a:r>
                    </a:p>
                  </a:txBody>
                  <a:tcPr marL="9452" marR="9452" marT="9452"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ctr"/>
                      <a:endParaRPr lang="en-US" sz="1100" b="0" i="0" u="none" strike="noStrike" dirty="0">
                        <a:solidFill>
                          <a:srgbClr val="000000"/>
                        </a:solidFill>
                        <a:effectLst/>
                        <a:latin typeface="Arial Unicode MS"/>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100" b="0" i="0" u="none" strike="noStrike" dirty="0">
                        <a:solidFill>
                          <a:srgbClr val="000000"/>
                        </a:solidFill>
                        <a:effectLst/>
                        <a:latin typeface="Arial Unicode MS"/>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9336">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Allele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Frequency</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Note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336">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ExAC (East Asia)</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HGVD </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r>
              <a:tr h="329336">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C3- p. Ile1157Thr </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Pathogenic [1]</a:t>
                      </a:r>
                      <a:endParaRPr lang="en-US" altLang="ja-JP" sz="1000" b="0" i="0" u="none" strike="noStrike" baseline="30000"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336">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CFH c.3311-4T&gt;A</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336">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CFH- p. Arg232Gln</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336">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CFH- p. Ser1191Trp</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17641">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CFH- p. Arg1215Gln</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The variant reduced binding </a:t>
                      </a:r>
                      <a:r>
                        <a:rPr lang="en-US" altLang="ja-JP" sz="1000" b="0" i="0" u="none" strike="noStrike"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to C3b/C3d</a:t>
                      </a:r>
                      <a:r>
                        <a:rPr lang="en-US" altLang="ja-JP" sz="1000" b="0" i="0" u="none" strike="noStrike" baseline="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and </a:t>
                      </a:r>
                      <a:r>
                        <a:rPr lang="en-US" altLang="ja-JP" sz="1000" b="0" i="0" u="none" strike="noStrike" baseline="0"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heparin</a:t>
                      </a:r>
                      <a:r>
                        <a:rPr lang="en-US" altLang="ja-JP" sz="1000" b="0" i="0" u="none" strike="noStrike" baseline="30000"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a:t>
                      </a:r>
                      <a:endParaRPr lang="en-US" altLang="ja-JP" sz="1000" b="0" i="0" u="none" strike="noStrike" baseline="30000"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336">
                <a:tc>
                  <a:txBody>
                    <a:bodyPr/>
                    <a:lstStyle/>
                    <a:p>
                      <a:pPr algn="l" fontAlgn="ctr"/>
                      <a:r>
                        <a:rPr lang="en-US"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MCP- p. Ala311Val</a:t>
                      </a:r>
                      <a:endParaRPr lang="en-US"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0.0002313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0.0075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正方形/長方形 1"/>
          <p:cNvSpPr/>
          <p:nvPr/>
        </p:nvSpPr>
        <p:spPr>
          <a:xfrm>
            <a:off x="260648" y="5601072"/>
            <a:ext cx="6264696" cy="784830"/>
          </a:xfrm>
          <a:prstGeom prst="rect">
            <a:avLst/>
          </a:prstGeom>
        </p:spPr>
        <p:txBody>
          <a:bodyPr wrap="square">
            <a:spAutoFit/>
          </a:bodyPr>
          <a:lstStyle/>
          <a:p>
            <a:r>
              <a:rPr lang="en-US" altLang="ja-JP" sz="900" dirty="0" smtClean="0">
                <a:latin typeface="Arial" panose="020B0604020202020204" pitchFamily="34" charset="0"/>
                <a:cs typeface="Arial" panose="020B0604020202020204" pitchFamily="34" charset="0"/>
              </a:rPr>
              <a:t>Identified </a:t>
            </a:r>
            <a:r>
              <a:rPr lang="en-US" altLang="ja-JP" sz="900" dirty="0">
                <a:latin typeface="Arial" panose="020B0604020202020204" pitchFamily="34" charset="0"/>
                <a:cs typeface="Arial" panose="020B0604020202020204" pitchFamily="34" charset="0"/>
              </a:rPr>
              <a:t>variants with an allele frequency of &lt;0.005 </a:t>
            </a:r>
            <a:r>
              <a:rPr lang="en-US" altLang="ja-JP" sz="900" dirty="0" smtClean="0">
                <a:latin typeface="Arial" panose="020B0604020202020204" pitchFamily="34" charset="0"/>
                <a:cs typeface="Arial" panose="020B0604020202020204" pitchFamily="34" charset="0"/>
              </a:rPr>
              <a:t>are summarized. Allele </a:t>
            </a:r>
            <a:r>
              <a:rPr lang="en-US" altLang="ja-JP" sz="900" dirty="0">
                <a:latin typeface="Arial" panose="020B0604020202020204" pitchFamily="34" charset="0"/>
                <a:cs typeface="Arial" panose="020B0604020202020204" pitchFamily="34" charset="0"/>
              </a:rPr>
              <a:t>frequencies in East Asia were evaluated by using The Exome Aggregation Consortium (</a:t>
            </a:r>
            <a:r>
              <a:rPr lang="en-US" altLang="ja-JP" sz="900" dirty="0" err="1">
                <a:latin typeface="Arial" panose="020B0604020202020204" pitchFamily="34" charset="0"/>
                <a:cs typeface="Arial" panose="020B0604020202020204" pitchFamily="34" charset="0"/>
              </a:rPr>
              <a:t>ExAC</a:t>
            </a:r>
            <a:r>
              <a:rPr lang="en-US" altLang="ja-JP" sz="900" dirty="0">
                <a:latin typeface="Arial" panose="020B0604020202020204" pitchFamily="34" charset="0"/>
                <a:cs typeface="Arial" panose="020B0604020202020204" pitchFamily="34" charset="0"/>
              </a:rPr>
              <a:t>). </a:t>
            </a:r>
            <a:r>
              <a:rPr lang="en-US" altLang="ja-JP" sz="900" dirty="0" smtClean="0">
                <a:latin typeface="Arial" panose="020B0604020202020204" pitchFamily="34" charset="0"/>
                <a:cs typeface="Arial" panose="020B0604020202020204" pitchFamily="34" charset="0"/>
              </a:rPr>
              <a:t>The </a:t>
            </a:r>
            <a:r>
              <a:rPr lang="en-US" altLang="ja-JP" sz="900" dirty="0">
                <a:latin typeface="Arial" panose="020B0604020202020204" pitchFamily="34" charset="0"/>
                <a:cs typeface="Arial" panose="020B0604020202020204" pitchFamily="34" charset="0"/>
              </a:rPr>
              <a:t>Human Genetic Variation Database (HGVD), is a central resource for archiving and displaying genetic variation and association in Japanese and, was used for evaluating allele frequencies in the Japanese </a:t>
            </a:r>
            <a:r>
              <a:rPr lang="en-US" altLang="ja-JP" sz="900" dirty="0" smtClean="0">
                <a:latin typeface="Arial" panose="020B0604020202020204" pitchFamily="34" charset="0"/>
                <a:cs typeface="Arial" panose="020B0604020202020204" pitchFamily="34" charset="0"/>
              </a:rPr>
              <a:t>population.</a:t>
            </a:r>
            <a:r>
              <a:rPr lang="en-US" altLang="ja-JP" sz="900" dirty="0">
                <a:latin typeface="Arial" panose="020B0604020202020204" pitchFamily="34" charset="0"/>
                <a:cs typeface="Arial" panose="020B0604020202020204" pitchFamily="34" charset="0"/>
              </a:rPr>
              <a:t> </a:t>
            </a:r>
            <a:r>
              <a:rPr lang="en-US" altLang="ja-JP" sz="900" dirty="0" smtClean="0">
                <a:latin typeface="Arial" panose="020B0604020202020204" pitchFamily="34" charset="0"/>
                <a:cs typeface="Arial" panose="020B0604020202020204" pitchFamily="34" charset="0"/>
              </a:rPr>
              <a:t>C3 </a:t>
            </a:r>
            <a:r>
              <a:rPr lang="en-US" altLang="ja-JP" sz="900" dirty="0">
                <a:latin typeface="Arial" panose="020B0604020202020204" pitchFamily="34" charset="0"/>
                <a:cs typeface="Arial" panose="020B0604020202020204" pitchFamily="34" charset="0"/>
              </a:rPr>
              <a:t>-p. </a:t>
            </a:r>
            <a:r>
              <a:rPr lang="en-US" altLang="ja-JP" sz="900" dirty="0" smtClean="0">
                <a:latin typeface="Arial" panose="020B0604020202020204" pitchFamily="34" charset="0"/>
                <a:ea typeface="Arial Unicode MS" panose="020B0604020202020204" pitchFamily="50" charset="-128"/>
                <a:cs typeface="Arial" panose="020B0604020202020204" pitchFamily="34" charset="0"/>
              </a:rPr>
              <a:t>Ile</a:t>
            </a:r>
            <a:r>
              <a:rPr lang="en-US" altLang="ja-JP" sz="900" dirty="0" smtClean="0">
                <a:latin typeface="Arial" panose="020B0604020202020204" pitchFamily="34" charset="0"/>
                <a:cs typeface="Arial" panose="020B0604020202020204" pitchFamily="34" charset="0"/>
              </a:rPr>
              <a:t>1157</a:t>
            </a:r>
            <a:r>
              <a:rPr lang="en-US" altLang="ja-JP" sz="900" dirty="0">
                <a:latin typeface="Arial" panose="020B0604020202020204" pitchFamily="34" charset="0"/>
                <a:ea typeface="Arial Unicode MS" panose="020B0604020202020204" pitchFamily="50" charset="-128"/>
                <a:cs typeface="Arial" panose="020B0604020202020204" pitchFamily="34" charset="0"/>
              </a:rPr>
              <a:t>Thr</a:t>
            </a:r>
            <a:r>
              <a:rPr lang="en-US" altLang="ja-JP" sz="900" dirty="0" smtClean="0">
                <a:latin typeface="Arial" panose="020B0604020202020204" pitchFamily="34" charset="0"/>
                <a:cs typeface="Arial" panose="020B0604020202020204" pitchFamily="34" charset="0"/>
              </a:rPr>
              <a:t> </a:t>
            </a:r>
            <a:r>
              <a:rPr lang="en-US" altLang="ja-JP" sz="900" dirty="0">
                <a:latin typeface="Arial" panose="020B0604020202020204" pitchFamily="34" charset="0"/>
                <a:cs typeface="Arial" panose="020B0604020202020204" pitchFamily="34" charset="0"/>
              </a:rPr>
              <a:t>and other alleles  </a:t>
            </a:r>
            <a:r>
              <a:rPr lang="en-US" altLang="ja-JP" sz="900" dirty="0" smtClean="0">
                <a:latin typeface="Arial" panose="020B0604020202020204" pitchFamily="34" charset="0"/>
                <a:cs typeface="Arial" panose="020B0604020202020204" pitchFamily="34" charset="0"/>
              </a:rPr>
              <a:t>were </a:t>
            </a:r>
            <a:r>
              <a:rPr lang="en-US" altLang="ja-JP" sz="900" dirty="0">
                <a:latin typeface="Arial" panose="020B0604020202020204" pitchFamily="34" charset="0"/>
                <a:cs typeface="Arial" panose="020B0604020202020204" pitchFamily="34" charset="0"/>
              </a:rPr>
              <a:t>identified in 2 patients and 1 patient, respectively.</a:t>
            </a:r>
            <a:r>
              <a:rPr lang="ja-JP" altLang="ja-JP" sz="900" dirty="0">
                <a:latin typeface="Arial" panose="020B0604020202020204" pitchFamily="34" charset="0"/>
                <a:cs typeface="Arial" panose="020B0604020202020204" pitchFamily="34" charset="0"/>
              </a:rPr>
              <a:t> </a:t>
            </a:r>
            <a:r>
              <a:rPr lang="x-none" altLang="ja-JP" sz="900" dirty="0">
                <a:latin typeface="Arial" panose="020B0604020202020204" pitchFamily="34" charset="0"/>
                <a:cs typeface="Arial" panose="020B0604020202020204" pitchFamily="34" charset="0"/>
              </a:rPr>
              <a:t> </a:t>
            </a:r>
            <a:endParaRPr lang="ja-JP" altLang="ja-JP" sz="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7986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540552857"/>
              </p:ext>
            </p:extLst>
          </p:nvPr>
        </p:nvGraphicFramePr>
        <p:xfrm>
          <a:off x="404664" y="2576736"/>
          <a:ext cx="5616624" cy="2736306"/>
        </p:xfrm>
        <a:graphic>
          <a:graphicData uri="http://schemas.openxmlformats.org/drawingml/2006/table">
            <a:tbl>
              <a:tblPr/>
              <a:tblGrid>
                <a:gridCol w="1760434"/>
                <a:gridCol w="2179585"/>
                <a:gridCol w="964396"/>
                <a:gridCol w="712209"/>
              </a:tblGrid>
              <a:tr h="319276">
                <a:tc gridSpan="2">
                  <a:txBody>
                    <a:bodyPr/>
                    <a:lstStyle/>
                    <a:p>
                      <a:pPr algn="ctr" fontAlgn="ctr"/>
                      <a:r>
                        <a:rPr lang="en-US"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Past </a:t>
                      </a:r>
                      <a:r>
                        <a:rPr lang="en-US" sz="1050" b="0" i="0" u="none" strike="noStrike" baseline="0"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r>
                        <a:rPr lang="en-US"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patient </a:t>
                      </a: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c</a:t>
                      </a:r>
                      <a:r>
                        <a:rPr lang="en-US"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haracteristics</a:t>
                      </a:r>
                      <a:endPar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Number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241703">
                <a:tc gridSpan="2">
                  <a:txBody>
                    <a:bodyPr/>
                    <a:lstStyle/>
                    <a:p>
                      <a:pPr algn="l" fontAlgn="ct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Medical history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kumimoji="1" lang="ja-JP" altLang="en-US"/>
                    </a:p>
                  </a:txBody>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12</a:t>
                      </a: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(41.4</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 29</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241703">
                <a:tc gridSpan="2">
                  <a:txBody>
                    <a:bodyPr/>
                    <a:lstStyle/>
                    <a:p>
                      <a:pPr algn="l" fontAlgn="ct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Medical history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kumimoji="1" lang="ja-JP" altLang="en-US"/>
                    </a:p>
                  </a:txBody>
                  <a:tcPr/>
                </a:tc>
                <a:tc>
                  <a:txBody>
                    <a:bodyPr/>
                    <a:lstStyle/>
                    <a:p>
                      <a:pPr algn="ctr" fontAlgn="ctr"/>
                      <a:r>
                        <a:rPr lang="en-US" altLang="ja-JP"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17</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(58.6</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 29</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rtl="0"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Thromboembolism</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l"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a:t>
                      </a:r>
                      <a:r>
                        <a:rPr lang="en-US"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igh </a:t>
                      </a: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blood pressure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l"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Renal dysfunction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(5.9</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l"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Liver dysfunction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(5.9</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l"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Autoimmune disease</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l" fontAlgn="t"/>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Malignant tumor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(17.6</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a:txBody>
                    <a:bodyPr/>
                    <a:lstStyle/>
                    <a:p>
                      <a:pPr algn="l" fontAlgn="ctr"/>
                      <a:r>
                        <a:rPr lang="ja-JP" altLang="en-US"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l" fontAlgn="t"/>
                      <a:r>
                        <a:rPr lang="en-US" sz="105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Other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14</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05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(82.4</a:t>
                      </a:r>
                      <a:r>
                        <a:rPr lang="en-US" altLang="ja-JP" sz="105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/17</a:t>
                      </a:r>
                      <a:endParaRPr lang="en-US" altLang="ja-JP" sz="105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41703">
                <a:tc gridSpan="2">
                  <a:txBody>
                    <a:bodyPr/>
                    <a:lstStyle/>
                    <a:p>
                      <a:pPr algn="l" fontAlgn="ctr"/>
                      <a:r>
                        <a:rPr lang="en-US"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Unknown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05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a:t>
                      </a:r>
                      <a:r>
                        <a:rPr lang="en-US" altLang="ja-JP" sz="105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/29</a:t>
                      </a:r>
                      <a:endParaRPr lang="en-US" altLang="ja-JP" sz="105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正方形/長方形 4"/>
          <p:cNvSpPr/>
          <p:nvPr/>
        </p:nvSpPr>
        <p:spPr>
          <a:xfrm>
            <a:off x="332656" y="2288704"/>
            <a:ext cx="6120680" cy="246221"/>
          </a:xfrm>
          <a:prstGeom prst="rect">
            <a:avLst/>
          </a:prstGeom>
        </p:spPr>
        <p:txBody>
          <a:bodyPr wrap="square">
            <a:spAutoFit/>
          </a:bodyPr>
          <a:lstStyle/>
          <a:p>
            <a:r>
              <a:rPr lang="en-US" altLang="ja-JP" sz="1000" dirty="0">
                <a:latin typeface="Arial" panose="020B0604020202020204" pitchFamily="34" charset="0"/>
                <a:ea typeface="Arial Unicode MS" panose="020B0604020202020204" pitchFamily="50" charset="-128"/>
                <a:cs typeface="Arial" panose="020B0604020202020204" pitchFamily="34" charset="0"/>
              </a:rPr>
              <a:t>Supplementary Table </a:t>
            </a:r>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3 </a:t>
            </a:r>
            <a:r>
              <a:rPr lang="en-US" altLang="ja-JP" sz="1000" dirty="0">
                <a:latin typeface="Arial" panose="020B0604020202020204" pitchFamily="34" charset="0"/>
                <a:cs typeface="Arial" panose="020B0604020202020204" pitchFamily="34" charset="0"/>
              </a:rPr>
              <a:t>Past </a:t>
            </a:r>
            <a:r>
              <a:rPr lang="en-US" altLang="ja-JP" sz="1000" dirty="0" smtClean="0">
                <a:latin typeface="Arial" panose="020B0604020202020204" pitchFamily="34" charset="0"/>
                <a:cs typeface="Arial" panose="020B0604020202020204" pitchFamily="34" charset="0"/>
              </a:rPr>
              <a:t>medical history </a:t>
            </a:r>
            <a:r>
              <a:rPr lang="en-US" altLang="ja-JP" sz="1000" dirty="0">
                <a:latin typeface="Arial" panose="020B0604020202020204" pitchFamily="34" charset="0"/>
                <a:cs typeface="Arial" panose="020B0604020202020204" pitchFamily="34" charset="0"/>
              </a:rPr>
              <a:t>of aHUS </a:t>
            </a:r>
            <a:r>
              <a:rPr lang="en-US" altLang="ja-JP" sz="1000" dirty="0">
                <a:solidFill>
                  <a:srgbClr val="000000"/>
                </a:solidFill>
                <a:latin typeface="Arial" panose="020B0604020202020204" pitchFamily="34" charset="0"/>
                <a:cs typeface="Arial" panose="020B0604020202020204" pitchFamily="34" charset="0"/>
              </a:rPr>
              <a:t>(complement-mediated </a:t>
            </a:r>
            <a:r>
              <a:rPr lang="en-US" altLang="ja-JP" sz="1000" dirty="0" smtClean="0">
                <a:solidFill>
                  <a:srgbClr val="000000"/>
                </a:solidFill>
                <a:latin typeface="Arial" panose="020B0604020202020204" pitchFamily="34" charset="0"/>
                <a:cs typeface="Arial" panose="020B0604020202020204" pitchFamily="34" charset="0"/>
              </a:rPr>
              <a:t>HUS) </a:t>
            </a:r>
            <a:r>
              <a:rPr lang="en-US" altLang="ja-JP" sz="1000" dirty="0" smtClean="0">
                <a:latin typeface="Arial" panose="020B0604020202020204" pitchFamily="34" charset="0"/>
                <a:cs typeface="Arial" panose="020B0604020202020204" pitchFamily="34" charset="0"/>
              </a:rPr>
              <a:t>patients</a:t>
            </a:r>
            <a:r>
              <a:rPr lang="ja-JP" altLang="en-US" sz="1000" dirty="0" smtClean="0">
                <a:solidFill>
                  <a:srgbClr val="FF0000"/>
                </a:solidFill>
                <a:latin typeface="Arial" panose="020B0604020202020204" pitchFamily="34" charset="0"/>
                <a:ea typeface="Arial Unicode MS" panose="020B0604020202020204" pitchFamily="50" charset="-128"/>
                <a:cs typeface="Arial" panose="020B0604020202020204" pitchFamily="34" charset="0"/>
              </a:rPr>
              <a:t> 　</a:t>
            </a:r>
            <a:endParaRPr lang="en-US" altLang="ja-JP" sz="1000" dirty="0">
              <a:solidFill>
                <a:srgbClr val="FF0000"/>
              </a:solidFill>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212176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4029415762"/>
              </p:ext>
            </p:extLst>
          </p:nvPr>
        </p:nvGraphicFramePr>
        <p:xfrm>
          <a:off x="476672" y="2432720"/>
          <a:ext cx="5688633" cy="4032442"/>
        </p:xfrm>
        <a:graphic>
          <a:graphicData uri="http://schemas.openxmlformats.org/drawingml/2006/table">
            <a:tbl>
              <a:tblPr/>
              <a:tblGrid>
                <a:gridCol w="898502"/>
                <a:gridCol w="450532"/>
                <a:gridCol w="704364"/>
                <a:gridCol w="1748971"/>
                <a:gridCol w="943132"/>
                <a:gridCol w="943132"/>
              </a:tblGrid>
              <a:tr h="307131">
                <a:tc gridSpan="4">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Continuation/discontinuation status </a:t>
                      </a: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pPr algn="ctr" rtl="0" fontAlgn="ctr"/>
                      <a:endParaRPr lang="ja-JP" altLang="en-US" sz="1000" b="0" i="0" u="none" strike="noStrike" dirty="0">
                        <a:solidFill>
                          <a:srgbClr val="000000"/>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a:txBody>
                  <a:tcPr marL="5382" marR="5382" marT="538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algn="ctr" rtl="0" fontAlgn="ctr"/>
                      <a:endParaRPr lang="ja-JP" altLang="en-US" sz="1000" b="0" i="0" u="none" strike="noStrike" dirty="0">
                        <a:solidFill>
                          <a:srgbClr val="000000"/>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a:txBody>
                  <a:tcPr marL="5382" marR="5382" marT="5382"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algn="ctr" rtl="0" fontAlgn="ctr"/>
                      <a:r>
                        <a:rPr 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Number (%)</a:t>
                      </a:r>
                    </a:p>
                  </a:txBody>
                  <a:tcPr marL="5382" marR="5382" marT="538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r>
              <a:tr h="196069">
                <a:tc gridSpan="4">
                  <a:txBody>
                    <a:bodyPr/>
                    <a:lstStyle/>
                    <a:p>
                      <a:pPr algn="ctr"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Total patient number</a:t>
                      </a:r>
                    </a:p>
                  </a:txBody>
                  <a:tcPr marL="5382" marR="5382" marT="538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29 (100%)</a:t>
                      </a:r>
                    </a:p>
                  </a:txBody>
                  <a:tcPr marL="5382" marR="5382" marT="538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r>
              <a:tr h="196069">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Continued</a:t>
                      </a:r>
                    </a:p>
                  </a:txBody>
                  <a:tcPr marL="5382" marR="5382" marT="5382"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10</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(34.5) / 29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6069">
                <a:tc rowSpan="17">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Discontinued 　</a:t>
                      </a:r>
                    </a:p>
                  </a:txBody>
                  <a:tcPr marL="5382" marR="5382" marT="5382"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19</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(65.5) / 29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Doctor’s </a:t>
                      </a:r>
                      <a:r>
                        <a:rPr lang="en-US"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judgment</a:t>
                      </a: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8</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(42.1)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Response observed/symptom improved</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(50) /8</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Insufficient response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(12.5) /8</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Isolation of </a:t>
                      </a:r>
                      <a:r>
                        <a:rPr lang="en-US" sz="1000" b="0" i="0" u="none" strike="noStrike" dirty="0" err="1">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enterohemorrhagic</a:t>
                      </a: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E.coli</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 /8</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(37.5) /8</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Insufficient response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(26.3)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renal function</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(80) /5</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a:t>
                      </a:r>
                      <a:r>
                        <a:rPr lang="en-US" sz="1000" b="0" i="0" u="none" strike="noStrike" dirty="0" err="1">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haemolysis</a:t>
                      </a: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(20) /5</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platelets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2</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(40</a:t>
                      </a:r>
                      <a:r>
                        <a:rPr lang="en-US" altLang="ja-JP"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 </a:t>
                      </a:r>
                      <a:r>
                        <a:rPr lang="en-US" altLang="ja-JP"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/5</a:t>
                      </a:r>
                      <a:endParaRPr lang="en-US" altLang="ja-JP"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(20) /5</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Patient’s or his/her parent’s wish</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(15.8)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Adverse event</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(15.8)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Pregnancy</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Death</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(21.1)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Hospital change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(5.3) /19</a:t>
                      </a: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2" name="正方形/長方形 1"/>
          <p:cNvSpPr/>
          <p:nvPr/>
        </p:nvSpPr>
        <p:spPr>
          <a:xfrm>
            <a:off x="476672" y="6465168"/>
            <a:ext cx="5688632" cy="553998"/>
          </a:xfrm>
          <a:prstGeom prst="rect">
            <a:avLst/>
          </a:prstGeom>
        </p:spPr>
        <p:txBody>
          <a:bodyPr wrap="square">
            <a:spAutoFit/>
          </a:bodyPr>
          <a:lstStyle/>
          <a:p>
            <a:pPr marL="36000" lvl="0" fontAlgn="t">
              <a:defRPr/>
            </a:pPr>
            <a:r>
              <a:rPr lang="en-US" altLang="ja-JP" sz="1000" dirty="0">
                <a:solidFill>
                  <a:prstClr val="black"/>
                </a:solidFill>
                <a:latin typeface="Arial" panose="020B0604020202020204" pitchFamily="34" charset="0"/>
                <a:cs typeface="Arial" panose="020B0604020202020204" pitchFamily="34" charset="0"/>
              </a:rPr>
              <a:t>Treatment status </a:t>
            </a:r>
            <a:r>
              <a:rPr lang="en-US" altLang="ja-JP" sz="1000" dirty="0" smtClean="0">
                <a:solidFill>
                  <a:prstClr val="black"/>
                </a:solidFill>
                <a:latin typeface="Arial" panose="020B0604020202020204" pitchFamily="34" charset="0"/>
                <a:cs typeface="Arial" panose="020B0604020202020204" pitchFamily="34" charset="0"/>
              </a:rPr>
              <a:t>was </a:t>
            </a:r>
            <a:r>
              <a:rPr lang="en-US" altLang="ja-JP" sz="1000" dirty="0">
                <a:solidFill>
                  <a:prstClr val="black"/>
                </a:solidFill>
                <a:latin typeface="Arial" panose="020B0604020202020204" pitchFamily="34" charset="0"/>
                <a:cs typeface="Arial" panose="020B0604020202020204" pitchFamily="34" charset="0"/>
              </a:rPr>
              <a:t>evaluated in 29 aHUS (complement-mediated HUS) </a:t>
            </a:r>
            <a:r>
              <a:rPr lang="en-US" altLang="ja-JP" sz="1000" dirty="0" smtClean="0">
                <a:solidFill>
                  <a:prstClr val="black"/>
                </a:solidFill>
                <a:latin typeface="Arial" panose="020B0604020202020204" pitchFamily="34" charset="0"/>
                <a:cs typeface="Arial" panose="020B0604020202020204" pitchFamily="34" charset="0"/>
              </a:rPr>
              <a:t>patients. </a:t>
            </a:r>
            <a:r>
              <a:rPr lang="en-US" altLang="ja-JP" sz="1000" dirty="0">
                <a:solidFill>
                  <a:prstClr val="black"/>
                </a:solidFill>
                <a:latin typeface="Arial" panose="020B0604020202020204" pitchFamily="34" charset="0"/>
                <a:cs typeface="Arial" panose="020B0604020202020204" pitchFamily="34" charset="0"/>
              </a:rPr>
              <a:t>Some patients had more than 1 reason for discontinuation.</a:t>
            </a:r>
          </a:p>
          <a:p>
            <a:pPr marL="36000" lvl="0" fontAlgn="t">
              <a:defRPr/>
            </a:pPr>
            <a:r>
              <a:rPr lang="en-US" altLang="ja-JP" sz="1000" dirty="0">
                <a:solidFill>
                  <a:prstClr val="black"/>
                </a:solidFill>
                <a:latin typeface="Arial" panose="020B0604020202020204" pitchFamily="34" charset="0"/>
                <a:cs typeface="Arial" panose="020B0604020202020204" pitchFamily="34" charset="0"/>
              </a:rPr>
              <a:t>* The clinical courses of these </a:t>
            </a:r>
            <a:r>
              <a:rPr lang="en-US" altLang="ja-JP" sz="1000" dirty="0" smtClean="0">
                <a:solidFill>
                  <a:prstClr val="black"/>
                </a:solidFill>
                <a:latin typeface="Arial" panose="020B0604020202020204" pitchFamily="34" charset="0"/>
                <a:cs typeface="Arial" panose="020B0604020202020204" pitchFamily="34" charset="0"/>
              </a:rPr>
              <a:t>4 patients </a:t>
            </a:r>
            <a:r>
              <a:rPr lang="en-US" altLang="ja-JP" sz="1000" dirty="0">
                <a:solidFill>
                  <a:prstClr val="black"/>
                </a:solidFill>
                <a:latin typeface="Arial" panose="020B0604020202020204" pitchFamily="34" charset="0"/>
                <a:cs typeface="Arial" panose="020B0604020202020204" pitchFamily="34" charset="0"/>
              </a:rPr>
              <a:t>are described in Supplementary </a:t>
            </a:r>
            <a:r>
              <a:rPr lang="en-US" altLang="ja-JP" sz="1000">
                <a:solidFill>
                  <a:prstClr val="black"/>
                </a:solidFill>
                <a:latin typeface="Arial" panose="020B0604020202020204" pitchFamily="34" charset="0"/>
                <a:cs typeface="Arial" panose="020B0604020202020204" pitchFamily="34" charset="0"/>
              </a:rPr>
              <a:t>Table </a:t>
            </a:r>
            <a:r>
              <a:rPr lang="en-US" altLang="ja-JP" sz="1000" smtClean="0">
                <a:solidFill>
                  <a:prstClr val="black"/>
                </a:solidFill>
                <a:latin typeface="Arial" panose="020B0604020202020204" pitchFamily="34" charset="0"/>
                <a:cs typeface="Arial" panose="020B0604020202020204" pitchFamily="34" charset="0"/>
              </a:rPr>
              <a:t>5.</a:t>
            </a:r>
            <a:endParaRPr lang="en-US" altLang="ja-JP" sz="1000" dirty="0">
              <a:solidFill>
                <a:prstClr val="black"/>
              </a:solidFill>
              <a:latin typeface="Arial" panose="020B0604020202020204" pitchFamily="34" charset="0"/>
              <a:cs typeface="Arial" panose="020B0604020202020204" pitchFamily="34" charset="0"/>
            </a:endParaRPr>
          </a:p>
        </p:txBody>
      </p:sp>
      <p:sp>
        <p:nvSpPr>
          <p:cNvPr id="5" name="正方形/長方形 4"/>
          <p:cNvSpPr/>
          <p:nvPr/>
        </p:nvSpPr>
        <p:spPr>
          <a:xfrm>
            <a:off x="476672" y="2032610"/>
            <a:ext cx="5688632" cy="400110"/>
          </a:xfrm>
          <a:prstGeom prst="rect">
            <a:avLst/>
          </a:prstGeom>
        </p:spPr>
        <p:txBody>
          <a:bodyPr wrap="square">
            <a:spAutoFit/>
          </a:bodyPr>
          <a:lstStyle/>
          <a:p>
            <a:pPr fontAlgn="ctr"/>
            <a:r>
              <a:rPr lang="en-US" altLang="ja-JP" sz="1000" dirty="0">
                <a:solidFill>
                  <a:prstClr val="black"/>
                </a:solidFill>
                <a:latin typeface="Arial" panose="020B0604020202020204" pitchFamily="34" charset="0"/>
                <a:cs typeface="Arial" panose="020B0604020202020204" pitchFamily="34" charset="0"/>
              </a:rPr>
              <a:t>Supplementary Table 4 </a:t>
            </a:r>
            <a:r>
              <a:rPr lang="en-US" altLang="ja-JP" sz="1000" dirty="0">
                <a:solidFill>
                  <a:srgbClr val="000000"/>
                </a:solidFill>
                <a:latin typeface="Arial" panose="020B0604020202020204" pitchFamily="34" charset="0"/>
                <a:cs typeface="Arial" panose="020B0604020202020204" pitchFamily="34" charset="0"/>
              </a:rPr>
              <a:t>Continuation/discontinuation status of patients with aHUS (complement-mediated </a:t>
            </a:r>
            <a:r>
              <a:rPr lang="en-US" altLang="ja-JP" sz="1000" dirty="0" smtClean="0">
                <a:solidFill>
                  <a:srgbClr val="000000"/>
                </a:solidFill>
                <a:latin typeface="Arial" panose="020B0604020202020204" pitchFamily="34" charset="0"/>
                <a:cs typeface="Arial" panose="020B0604020202020204" pitchFamily="34" charset="0"/>
              </a:rPr>
              <a:t>HUS) treated </a:t>
            </a:r>
            <a:r>
              <a:rPr lang="en-US" altLang="ja-JP" sz="1000" dirty="0">
                <a:solidFill>
                  <a:srgbClr val="000000"/>
                </a:solidFill>
                <a:latin typeface="Arial" panose="020B0604020202020204" pitchFamily="34" charset="0"/>
                <a:cs typeface="Arial" panose="020B0604020202020204" pitchFamily="34" charset="0"/>
              </a:rPr>
              <a:t>with eculizumab</a:t>
            </a:r>
          </a:p>
        </p:txBody>
      </p:sp>
    </p:spTree>
    <p:extLst>
      <p:ext uri="{BB962C8B-B14F-4D97-AF65-F5344CB8AC3E}">
        <p14:creationId xmlns:p14="http://schemas.microsoft.com/office/powerpoint/2010/main" val="2049703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3551965647"/>
              </p:ext>
            </p:extLst>
          </p:nvPr>
        </p:nvGraphicFramePr>
        <p:xfrm>
          <a:off x="260648" y="2504728"/>
          <a:ext cx="6480720" cy="4032449"/>
        </p:xfrm>
        <a:graphic>
          <a:graphicData uri="http://schemas.openxmlformats.org/drawingml/2006/table">
            <a:tbl>
              <a:tblPr firstRow="1" firstCol="1" bandRow="1">
                <a:tableStyleId>{5940675A-B579-460E-94D1-54222C63F5DA}</a:tableStyleId>
              </a:tblPr>
              <a:tblGrid>
                <a:gridCol w="648072"/>
                <a:gridCol w="5832648"/>
              </a:tblGrid>
              <a:tr h="404192">
                <a:tc>
                  <a:txBody>
                    <a:bodyPr/>
                    <a:lstStyle/>
                    <a:p>
                      <a:pPr algn="ctr"/>
                      <a:r>
                        <a:rPr kumimoji="1" lang="en-US" altLang="ja-JP" sz="1050" dirty="0" smtClean="0">
                          <a:effectLst/>
                          <a:latin typeface="Arial" panose="020B0604020202020204" pitchFamily="34" charset="0"/>
                          <a:ea typeface="Arial Unicode MS" panose="020B0604020202020204" pitchFamily="50" charset="-128"/>
                          <a:cs typeface="Arial" panose="020B0604020202020204" pitchFamily="34" charset="0"/>
                        </a:rPr>
                        <a:t>Patient </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c>
                  <a:txBody>
                    <a:bodyPr/>
                    <a:lstStyle/>
                    <a:p>
                      <a:pPr algn="ctr"/>
                      <a:r>
                        <a:rPr lang="en-US" altLang="ja-JP" sz="1050" dirty="0" smtClean="0">
                          <a:effectLst/>
                          <a:latin typeface="Arial" panose="020B0604020202020204" pitchFamily="34" charset="0"/>
                          <a:ea typeface="Arial Unicode MS" panose="020B0604020202020204" pitchFamily="50" charset="-128"/>
                          <a:cs typeface="Arial" panose="020B0604020202020204" pitchFamily="34" charset="0"/>
                        </a:rPr>
                        <a:t>Treatment duration and AE</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r>
              <a:tr h="885763">
                <a:tc>
                  <a:txBody>
                    <a:bodyPr/>
                    <a:lstStyle/>
                    <a:p>
                      <a:pPr algn="ctr">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1 </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c>
                  <a:txBody>
                    <a:bodyPr/>
                    <a:lstStyle/>
                    <a:p>
                      <a:pPr algn="l">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One dose of eculizumab was given; the patient died of cardiac arrest caused by myocardial conduction disturbances 3 days after the administration of the unique dose of eculizumab. Complement gene testing was not performed. </a:t>
                      </a:r>
                      <a:endParaRPr kumimoji="1" lang="en-US" sz="1050" dirty="0">
                        <a:solidFill>
                          <a:schemeClr val="tx2"/>
                        </a:solidFill>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r>
              <a:tr h="885763">
                <a:tc>
                  <a:txBody>
                    <a:bodyPr/>
                    <a:lstStyle/>
                    <a:p>
                      <a:pPr algn="ctr">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2</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c>
                  <a:txBody>
                    <a:bodyPr/>
                    <a:lstStyle/>
                    <a:p>
                      <a:pPr algn="l">
                        <a:spcAft>
                          <a:spcPts val="0"/>
                        </a:spcAft>
                      </a:pPr>
                      <a:r>
                        <a:rPr lang="en-US" sz="1050" dirty="0">
                          <a:effectLst/>
                          <a:latin typeface="Arial" panose="020B0604020202020204" pitchFamily="34" charset="0"/>
                          <a:ea typeface="Arial Unicode MS" panose="020B0604020202020204" pitchFamily="50" charset="-128"/>
                          <a:cs typeface="Arial" panose="020B0604020202020204" pitchFamily="34" charset="0"/>
                        </a:rPr>
                        <a:t>E</a:t>
                      </a:r>
                      <a:r>
                        <a:rPr kumimoji="1" lang="en-US" sz="1050" dirty="0">
                          <a:effectLst/>
                          <a:latin typeface="Arial" panose="020B0604020202020204" pitchFamily="34" charset="0"/>
                          <a:ea typeface="Arial Unicode MS" panose="020B0604020202020204" pitchFamily="50" charset="-128"/>
                          <a:cs typeface="Arial" panose="020B0604020202020204" pitchFamily="34" charset="0"/>
                        </a:rPr>
                        <a:t>culizumab was given for </a:t>
                      </a: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43 days</a:t>
                      </a:r>
                      <a:r>
                        <a:rPr kumimoji="1" lang="en-US" sz="1050" dirty="0">
                          <a:effectLst/>
                          <a:latin typeface="Arial" panose="020B0604020202020204" pitchFamily="34" charset="0"/>
                          <a:ea typeface="Arial Unicode MS" panose="020B0604020202020204" pitchFamily="50" charset="-128"/>
                          <a:cs typeface="Arial" panose="020B0604020202020204" pitchFamily="34" charset="0"/>
                        </a:rPr>
                        <a:t>; </a:t>
                      </a:r>
                      <a:r>
                        <a:rPr lang="en-US" sz="1050" dirty="0">
                          <a:effectLst/>
                          <a:latin typeface="Arial" panose="020B0604020202020204" pitchFamily="34" charset="0"/>
                          <a:ea typeface="Arial Unicode MS" panose="020B0604020202020204" pitchFamily="50" charset="-128"/>
                          <a:cs typeface="Arial" panose="020B0604020202020204" pitchFamily="34" charset="0"/>
                        </a:rPr>
                        <a:t>the patient</a:t>
                      </a:r>
                      <a:r>
                        <a:rPr kumimoji="1" lang="en-US" sz="1050" dirty="0">
                          <a:effectLst/>
                          <a:latin typeface="Arial" panose="020B0604020202020204" pitchFamily="34" charset="0"/>
                          <a:ea typeface="Arial Unicode MS" panose="020B0604020202020204" pitchFamily="50" charset="-128"/>
                          <a:cs typeface="Arial" panose="020B0604020202020204" pitchFamily="34" charset="0"/>
                        </a:rPr>
                        <a:t> died for </a:t>
                      </a:r>
                      <a:r>
                        <a:rPr lang="en-US" altLang="ja-JP" sz="1050" dirty="0" smtClean="0">
                          <a:latin typeface="Arial" panose="020B0604020202020204" pitchFamily="34" charset="0"/>
                          <a:ea typeface="Arial Unicode MS" panose="020B0604020202020204" pitchFamily="50" charset="-128"/>
                          <a:cs typeface="Arial" panose="020B0604020202020204" pitchFamily="34" charset="0"/>
                        </a:rPr>
                        <a:t>acute respiratory failure/heart failure caused by </a:t>
                      </a: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accidental </a:t>
                      </a:r>
                      <a:r>
                        <a:rPr kumimoji="1" lang="en-US" sz="1050" dirty="0">
                          <a:effectLst/>
                          <a:latin typeface="Arial" panose="020B0604020202020204" pitchFamily="34" charset="0"/>
                          <a:ea typeface="Arial Unicode MS" panose="020B0604020202020204" pitchFamily="50" charset="-128"/>
                          <a:cs typeface="Arial" panose="020B0604020202020204" pitchFamily="34" charset="0"/>
                        </a:rPr>
                        <a:t>ingestion 9 days after last dose of eculizumab</a:t>
                      </a: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 Complement gene testing was not performed.</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r>
              <a:tr h="885763">
                <a:tc>
                  <a:txBody>
                    <a:bodyPr/>
                    <a:lstStyle/>
                    <a:p>
                      <a:pPr algn="ctr">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3</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c>
                  <a:txBody>
                    <a:bodyPr/>
                    <a:lstStyle/>
                    <a:p>
                      <a:pPr algn="l">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Eculizumab was given for 184 days; </a:t>
                      </a:r>
                      <a:r>
                        <a:rPr lang="en-US" sz="1050" dirty="0" smtClean="0">
                          <a:effectLst/>
                          <a:latin typeface="Arial" panose="020B0604020202020204" pitchFamily="34" charset="0"/>
                          <a:ea typeface="Arial Unicode MS" panose="020B0604020202020204" pitchFamily="50" charset="-128"/>
                          <a:cs typeface="Arial" panose="020B0604020202020204" pitchFamily="34" charset="0"/>
                        </a:rPr>
                        <a:t>the patient</a:t>
                      </a: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 died for duodenal papilla cancer 20 days after last dose of eculizumab. Complement gene testing was performed, but variant was not identified. </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r>
              <a:tr h="970968">
                <a:tc>
                  <a:txBody>
                    <a:bodyPr/>
                    <a:lstStyle/>
                    <a:p>
                      <a:pPr algn="ctr">
                        <a:spcAft>
                          <a:spcPts val="0"/>
                        </a:spcAft>
                      </a:pPr>
                      <a:r>
                        <a:rPr kumimoji="1" lang="en-US" sz="1050" dirty="0" smtClean="0">
                          <a:effectLst/>
                          <a:latin typeface="Arial" panose="020B0604020202020204" pitchFamily="34" charset="0"/>
                          <a:ea typeface="Arial Unicode MS" panose="020B0604020202020204" pitchFamily="50" charset="-128"/>
                          <a:cs typeface="Arial" panose="020B0604020202020204" pitchFamily="34" charset="0"/>
                        </a:rPr>
                        <a:t>4 </a:t>
                      </a:r>
                      <a:endParaRPr lang="ja-JP" sz="1050" dirty="0">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c>
                  <a:txBody>
                    <a:bodyPr/>
                    <a:lstStyle/>
                    <a:p>
                      <a:pPr algn="l">
                        <a:spcAft>
                          <a:spcPts val="0"/>
                        </a:spcAft>
                      </a:pPr>
                      <a:r>
                        <a:rPr lang="en-US" altLang="ja-JP" sz="1050" dirty="0" smtClean="0">
                          <a:effectLst/>
                          <a:latin typeface="Arial" panose="020B0604020202020204" pitchFamily="34" charset="0"/>
                          <a:ea typeface="Arial Unicode MS" panose="020B0604020202020204" pitchFamily="50" charset="-128"/>
                          <a:cs typeface="Arial" panose="020B0604020202020204" pitchFamily="34" charset="0"/>
                        </a:rPr>
                        <a:t>One dose of eculizumab was given; the patient died for development of heart failure and cardiac arrest caused by the exacerbation of systemic manifestations of aHUS one day after the administration of eculizumab. Complement gene testing was not performed.</a:t>
                      </a:r>
                      <a:endParaRPr lang="en-US" altLang="ja-JP" sz="1050" dirty="0" smtClean="0">
                        <a:solidFill>
                          <a:schemeClr val="tx2"/>
                        </a:solidFill>
                        <a:effectLst/>
                        <a:latin typeface="Arial" panose="020B0604020202020204" pitchFamily="34" charset="0"/>
                        <a:ea typeface="Arial Unicode MS" panose="020B0604020202020204" pitchFamily="50" charset="-128"/>
                        <a:cs typeface="Arial" panose="020B0604020202020204" pitchFamily="34" charset="0"/>
                      </a:endParaRPr>
                    </a:p>
                  </a:txBody>
                  <a:tcPr marL="79094" marR="79094" marT="39547" marB="39547" anchor="ctr"/>
                </a:tc>
              </a:tr>
            </a:tbl>
          </a:graphicData>
        </a:graphic>
      </p:graphicFrame>
      <p:sp>
        <p:nvSpPr>
          <p:cNvPr id="5" name="テキスト ボックス 4"/>
          <p:cNvSpPr txBox="1"/>
          <p:nvPr/>
        </p:nvSpPr>
        <p:spPr>
          <a:xfrm>
            <a:off x="192024" y="2042483"/>
            <a:ext cx="6477336" cy="415498"/>
          </a:xfrm>
          <a:prstGeom prst="rect">
            <a:avLst/>
          </a:prstGeom>
          <a:noFill/>
        </p:spPr>
        <p:txBody>
          <a:bodyPr wrap="square" rtlCol="0">
            <a:spAutoFit/>
          </a:bodyPr>
          <a:lstStyle/>
          <a:p>
            <a:r>
              <a:rPr lang="en-US" altLang="ja-JP" sz="1050" dirty="0">
                <a:latin typeface="Arial" panose="020B0604020202020204" pitchFamily="34" charset="0"/>
                <a:ea typeface="Arial Unicode MS" panose="020B0604020202020204" pitchFamily="50" charset="-128"/>
                <a:cs typeface="Arial" panose="020B0604020202020204" pitchFamily="34" charset="0"/>
              </a:rPr>
              <a:t>Supplementary </a:t>
            </a:r>
            <a:r>
              <a:rPr kumimoji="1" lang="en-US" altLang="ja-JP" sz="1050" dirty="0" smtClean="0">
                <a:latin typeface="Arial" panose="020B0604020202020204" pitchFamily="34" charset="0"/>
                <a:ea typeface="Arial Unicode MS" panose="020B0604020202020204" pitchFamily="50" charset="-128"/>
                <a:cs typeface="Arial" panose="020B0604020202020204" pitchFamily="34" charset="0"/>
              </a:rPr>
              <a:t>Table 5</a:t>
            </a:r>
            <a:r>
              <a:rPr lang="en-US" altLang="ja-JP" sz="1050" dirty="0" smtClean="0">
                <a:latin typeface="Arial" panose="020B0604020202020204" pitchFamily="34" charset="0"/>
                <a:ea typeface="Arial Unicode MS" panose="020B0604020202020204" pitchFamily="50" charset="-128"/>
                <a:cs typeface="Arial" panose="020B0604020202020204" pitchFamily="34" charset="0"/>
              </a:rPr>
              <a:t> </a:t>
            </a:r>
            <a:r>
              <a:rPr lang="en-US" altLang="ja-JP" sz="1050" dirty="0">
                <a:latin typeface="Arial" panose="020B0604020202020204" pitchFamily="34" charset="0"/>
                <a:cs typeface="Arial" panose="020B0604020202020204" pitchFamily="34" charset="0"/>
              </a:rPr>
              <a:t>Description of the aHUS </a:t>
            </a:r>
            <a:r>
              <a:rPr lang="en-US" altLang="ja-JP" sz="1050" dirty="0">
                <a:solidFill>
                  <a:srgbClr val="000000"/>
                </a:solidFill>
                <a:latin typeface="Arial" panose="020B0604020202020204" pitchFamily="34" charset="0"/>
                <a:cs typeface="Arial" panose="020B0604020202020204" pitchFamily="34" charset="0"/>
              </a:rPr>
              <a:t>(complement-mediated </a:t>
            </a:r>
            <a:r>
              <a:rPr lang="en-US" altLang="ja-JP" sz="1050" dirty="0" smtClean="0">
                <a:solidFill>
                  <a:srgbClr val="000000"/>
                </a:solidFill>
                <a:latin typeface="Arial" panose="020B0604020202020204" pitchFamily="34" charset="0"/>
                <a:cs typeface="Arial" panose="020B0604020202020204" pitchFamily="34" charset="0"/>
              </a:rPr>
              <a:t>HUS) </a:t>
            </a:r>
            <a:r>
              <a:rPr lang="en-US" altLang="ja-JP" sz="1050" dirty="0" smtClean="0">
                <a:latin typeface="Arial" panose="020B0604020202020204" pitchFamily="34" charset="0"/>
                <a:cs typeface="Arial" panose="020B0604020202020204" pitchFamily="34" charset="0"/>
              </a:rPr>
              <a:t>patients </a:t>
            </a:r>
            <a:r>
              <a:rPr lang="en-US" altLang="ja-JP" sz="1050" dirty="0">
                <a:latin typeface="Arial" panose="020B0604020202020204" pitchFamily="34" charset="0"/>
                <a:cs typeface="Arial" panose="020B0604020202020204" pitchFamily="34" charset="0"/>
              </a:rPr>
              <a:t>who died unrelated to </a:t>
            </a:r>
            <a:r>
              <a:rPr lang="en-US" altLang="ja-JP" sz="1050" dirty="0" smtClean="0">
                <a:latin typeface="Arial" panose="020B0604020202020204" pitchFamily="34" charset="0"/>
                <a:cs typeface="Arial" panose="020B0604020202020204" pitchFamily="34" charset="0"/>
              </a:rPr>
              <a:t>eculizumab</a:t>
            </a:r>
            <a:endParaRPr lang="en-US" altLang="ja-JP" sz="1050" dirty="0">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3759078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815292795"/>
              </p:ext>
            </p:extLst>
          </p:nvPr>
        </p:nvGraphicFramePr>
        <p:xfrm>
          <a:off x="476672" y="2432720"/>
          <a:ext cx="5688633" cy="4032442"/>
        </p:xfrm>
        <a:graphic>
          <a:graphicData uri="http://schemas.openxmlformats.org/drawingml/2006/table">
            <a:tbl>
              <a:tblPr/>
              <a:tblGrid>
                <a:gridCol w="898502"/>
                <a:gridCol w="450532"/>
                <a:gridCol w="704364"/>
                <a:gridCol w="1748971"/>
                <a:gridCol w="943132"/>
                <a:gridCol w="943132"/>
              </a:tblGrid>
              <a:tr h="307131">
                <a:tc gridSpan="4">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Continuation/discontinuation status </a:t>
                      </a: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pPr algn="ctr" rtl="0" fontAlgn="ctr"/>
                      <a:endParaRPr lang="ja-JP" altLang="en-US" sz="1000" b="0" i="0" u="none" strike="noStrike" dirty="0">
                        <a:solidFill>
                          <a:srgbClr val="000000"/>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a:txBody>
                  <a:tcPr marL="5382" marR="5382" marT="538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algn="ctr" rtl="0" fontAlgn="ctr"/>
                      <a:endParaRPr lang="ja-JP" altLang="en-US" sz="1000" b="0" i="0" u="none" strike="noStrike" dirty="0">
                        <a:solidFill>
                          <a:srgbClr val="000000"/>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a:txBody>
                  <a:tcPr marL="5382" marR="5382" marT="5382"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algn="ctr" rtl="0" fontAlgn="ctr"/>
                      <a:r>
                        <a:rPr 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Number (%)</a:t>
                      </a:r>
                    </a:p>
                  </a:txBody>
                  <a:tcPr marL="5382" marR="5382" marT="538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r>
              <a:tr h="196069">
                <a:tc gridSpan="4">
                  <a:txBody>
                    <a:bodyPr/>
                    <a:lstStyle/>
                    <a:p>
                      <a:pPr algn="ctr"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Total patient number</a:t>
                      </a:r>
                    </a:p>
                  </a:txBody>
                  <a:tcPr marL="5382" marR="5382" marT="538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27 </a:t>
                      </a: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(100%)</a:t>
                      </a:r>
                    </a:p>
                  </a:txBody>
                  <a:tcPr marL="5382" marR="5382" marT="538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r>
              <a:tr h="196069">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Continued</a:t>
                      </a:r>
                    </a:p>
                  </a:txBody>
                  <a:tcPr marL="5382" marR="5382" marT="5382"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a:t>
                      </a: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3.7) </a:t>
                      </a: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27</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96069">
                <a:tc rowSpan="17">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Discontinued 　</a:t>
                      </a:r>
                    </a:p>
                  </a:txBody>
                  <a:tcPr marL="5382" marR="5382" marT="5382"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(96.3) </a:t>
                      </a: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27</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Doctor’s </a:t>
                      </a:r>
                      <a:r>
                        <a:rPr lang="en-US"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judgment</a:t>
                      </a: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a:t>
                      </a: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42.3)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Response observed/symptom improved</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8</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(72.7) /11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Insufficient response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Isolation of </a:t>
                      </a:r>
                      <a:r>
                        <a:rPr lang="en-US" sz="1000" b="0" i="0" u="none" strike="noStrike" dirty="0" err="1">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enterohemorrhagic</a:t>
                      </a: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E.coli</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(27.3) /11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Insufficient response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(11.5)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renal function</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2</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(66.7) /3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a:t>
                      </a:r>
                      <a:r>
                        <a:rPr lang="en-US" sz="1000" b="0" i="0" u="none" strike="noStrike" dirty="0" err="1">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haemolysis</a:t>
                      </a:r>
                      <a:endPar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(33.3) /3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No improvement of platelets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2</a:t>
                      </a:r>
                      <a:endParaRPr lang="en-US" altLang="ja-JP"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chemeClr val="tx1"/>
                          </a:solidFill>
                          <a:effectLst/>
                          <a:latin typeface="Arial" panose="020B0604020202020204" pitchFamily="34" charset="0"/>
                          <a:ea typeface="Arial Unicode MS" panose="020B0604020202020204" pitchFamily="50" charset="-128"/>
                          <a:cs typeface="Arial" panose="020B0604020202020204" pitchFamily="34" charset="0"/>
                        </a:rPr>
                        <a:t>(66.7) /3</a:t>
                      </a:r>
                      <a:endParaRPr lang="en-US" altLang="ja-JP" sz="1000" b="0" i="0" u="none" strike="noStrike" dirty="0">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a:txBody>
                    <a:bodyPr/>
                    <a:lstStyle/>
                    <a:p>
                      <a:pPr algn="l" rtl="0" fontAlgn="ctr"/>
                      <a:r>
                        <a:rPr lang="ja-JP" alt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　</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chemeClr val="bg1"/>
                    </a:solidFill>
                  </a:tcPr>
                </a:tc>
                <a:tc gridSpan="2">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Patient’s or his/her parent’s wish</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Adverse event</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(11.5)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Pregnancy</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Death</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(42.3)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Hospital change</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1</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(3.8)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196069">
                <a:tc vMerge="1">
                  <a:txBody>
                    <a:bodyPr/>
                    <a:lstStyle/>
                    <a:p>
                      <a:endParaRPr kumimoji="1" lang="ja-JP" altLang="en-US"/>
                    </a:p>
                  </a:txBody>
                  <a:tcPr/>
                </a:tc>
                <a:tc gridSpan="3">
                  <a:txBody>
                    <a:bodyPr/>
                    <a:lstStyle/>
                    <a:p>
                      <a:pPr algn="l" rtl="0" fontAlgn="ctr"/>
                      <a:r>
                        <a:rPr lang="en-US"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Others</a:t>
                      </a:r>
                    </a:p>
                  </a:txBody>
                  <a:tcPr marL="5382" marR="5382" marT="5382"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n-US" altLang="ja-JP" sz="1000" b="0" i="0" u="none" strike="noStrike" dirty="0" smtClean="0">
                          <a:solidFill>
                            <a:srgbClr val="000000"/>
                          </a:solidFill>
                          <a:effectLst/>
                          <a:latin typeface="Arial" panose="020B0604020202020204" pitchFamily="34" charset="0"/>
                          <a:ea typeface="Arial Unicode MS" panose="020B0604020202020204" pitchFamily="50" charset="-128"/>
                          <a:cs typeface="Arial" panose="020B0604020202020204" pitchFamily="34" charset="0"/>
                        </a:rPr>
                        <a:t>(0.0) /26</a:t>
                      </a:r>
                      <a:endParaRPr lang="en-US" altLang="ja-JP" sz="1000" b="0" i="0" u="none" strike="noStrike" dirty="0">
                        <a:solidFill>
                          <a:srgbClr val="000000"/>
                        </a:solidFill>
                        <a:effectLst/>
                        <a:latin typeface="Arial" panose="020B0604020202020204" pitchFamily="34" charset="0"/>
                        <a:ea typeface="Arial Unicode MS" panose="020B0604020202020204" pitchFamily="50" charset="-128"/>
                        <a:cs typeface="Arial" panose="020B0604020202020204" pitchFamily="34" charset="0"/>
                      </a:endParaRPr>
                    </a:p>
                  </a:txBody>
                  <a:tcPr marL="5382" marR="5382" marT="5382"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2" name="正方形/長方形 1"/>
          <p:cNvSpPr/>
          <p:nvPr/>
        </p:nvSpPr>
        <p:spPr>
          <a:xfrm>
            <a:off x="476672" y="6465168"/>
            <a:ext cx="5688632" cy="400110"/>
          </a:xfrm>
          <a:prstGeom prst="rect">
            <a:avLst/>
          </a:prstGeom>
        </p:spPr>
        <p:txBody>
          <a:bodyPr wrap="square">
            <a:spAutoFit/>
          </a:bodyPr>
          <a:lstStyle/>
          <a:p>
            <a:pPr marL="36000" lvl="0" fontAlgn="t">
              <a:defRPr/>
            </a:pPr>
            <a:r>
              <a:rPr lang="en-US" altLang="ja-JP" sz="1000" dirty="0">
                <a:solidFill>
                  <a:prstClr val="black"/>
                </a:solidFill>
                <a:latin typeface="Arial" panose="020B0604020202020204" pitchFamily="34" charset="0"/>
                <a:cs typeface="Arial" panose="020B0604020202020204" pitchFamily="34" charset="0"/>
              </a:rPr>
              <a:t>Treatment </a:t>
            </a:r>
            <a:r>
              <a:rPr lang="en-US" altLang="ja-JP" sz="1000" dirty="0" smtClean="0">
                <a:solidFill>
                  <a:prstClr val="black"/>
                </a:solidFill>
                <a:latin typeface="Arial" panose="020B0604020202020204" pitchFamily="34" charset="0"/>
                <a:cs typeface="Arial" panose="020B0604020202020204" pitchFamily="34" charset="0"/>
              </a:rPr>
              <a:t>status </a:t>
            </a:r>
            <a:r>
              <a:rPr lang="en-US" altLang="ja-JP" sz="1000" dirty="0">
                <a:solidFill>
                  <a:prstClr val="black"/>
                </a:solidFill>
                <a:latin typeface="Arial" panose="020B0604020202020204" pitchFamily="34" charset="0"/>
                <a:cs typeface="Arial" panose="020B0604020202020204" pitchFamily="34" charset="0"/>
              </a:rPr>
              <a:t>was evaluated in </a:t>
            </a:r>
            <a:r>
              <a:rPr lang="en-US" altLang="ja-JP" sz="1000" dirty="0" smtClean="0">
                <a:solidFill>
                  <a:prstClr val="black"/>
                </a:solidFill>
                <a:latin typeface="Arial" panose="020B0604020202020204" pitchFamily="34" charset="0"/>
                <a:cs typeface="Arial" panose="020B0604020202020204" pitchFamily="34" charset="0"/>
              </a:rPr>
              <a:t>27 secondary TMA patients </a:t>
            </a:r>
            <a:r>
              <a:rPr lang="en-US" altLang="ja-JP" sz="1000" dirty="0">
                <a:solidFill>
                  <a:prstClr val="black"/>
                </a:solidFill>
                <a:latin typeface="Arial" panose="020B0604020202020204" pitchFamily="34" charset="0"/>
                <a:cs typeface="Arial" panose="020B0604020202020204" pitchFamily="34" charset="0"/>
              </a:rPr>
              <a:t>treated with eculizumab. Some patients had more than 1 reason for discontinuation</a:t>
            </a:r>
            <a:r>
              <a:rPr lang="en-US" altLang="ja-JP" sz="1000" dirty="0" smtClean="0">
                <a:solidFill>
                  <a:prstClr val="black"/>
                </a:solidFill>
                <a:latin typeface="Arial" panose="020B0604020202020204" pitchFamily="34" charset="0"/>
                <a:cs typeface="Arial" panose="020B0604020202020204" pitchFamily="34" charset="0"/>
              </a:rPr>
              <a:t>.</a:t>
            </a:r>
            <a:endParaRPr lang="en-US" altLang="ja-JP" sz="1000" dirty="0">
              <a:solidFill>
                <a:prstClr val="black"/>
              </a:solidFill>
              <a:latin typeface="Arial" panose="020B0604020202020204" pitchFamily="34" charset="0"/>
              <a:cs typeface="Arial" panose="020B0604020202020204" pitchFamily="34" charset="0"/>
            </a:endParaRPr>
          </a:p>
        </p:txBody>
      </p:sp>
      <p:sp>
        <p:nvSpPr>
          <p:cNvPr id="5" name="正方形/長方形 4"/>
          <p:cNvSpPr/>
          <p:nvPr/>
        </p:nvSpPr>
        <p:spPr>
          <a:xfrm>
            <a:off x="476672" y="2032610"/>
            <a:ext cx="5688632" cy="400110"/>
          </a:xfrm>
          <a:prstGeom prst="rect">
            <a:avLst/>
          </a:prstGeom>
        </p:spPr>
        <p:txBody>
          <a:bodyPr wrap="square">
            <a:spAutoFit/>
          </a:bodyPr>
          <a:lstStyle/>
          <a:p>
            <a:pPr fontAlgn="ctr"/>
            <a:r>
              <a:rPr lang="en-US" altLang="ja-JP" sz="1000" dirty="0">
                <a:solidFill>
                  <a:prstClr val="black"/>
                </a:solidFill>
                <a:latin typeface="Arial" panose="020B0604020202020204" pitchFamily="34" charset="0"/>
                <a:cs typeface="Arial" panose="020B0604020202020204" pitchFamily="34" charset="0"/>
              </a:rPr>
              <a:t>Supplementary Table </a:t>
            </a:r>
            <a:r>
              <a:rPr lang="en-US" altLang="ja-JP" sz="1000" dirty="0" smtClean="0">
                <a:solidFill>
                  <a:prstClr val="black"/>
                </a:solidFill>
                <a:latin typeface="Arial" panose="020B0604020202020204" pitchFamily="34" charset="0"/>
                <a:cs typeface="Arial" panose="020B0604020202020204" pitchFamily="34" charset="0"/>
              </a:rPr>
              <a:t>6 </a:t>
            </a:r>
            <a:r>
              <a:rPr lang="en-US" altLang="ja-JP" sz="1000" dirty="0" smtClean="0">
                <a:solidFill>
                  <a:srgbClr val="000000"/>
                </a:solidFill>
                <a:latin typeface="Arial" panose="020B0604020202020204" pitchFamily="34" charset="0"/>
                <a:cs typeface="Arial" panose="020B0604020202020204" pitchFamily="34" charset="0"/>
              </a:rPr>
              <a:t>Continuation/discontinuation </a:t>
            </a:r>
            <a:r>
              <a:rPr lang="en-US" altLang="ja-JP" sz="1000" dirty="0">
                <a:solidFill>
                  <a:srgbClr val="000000"/>
                </a:solidFill>
                <a:latin typeface="Arial" panose="020B0604020202020204" pitchFamily="34" charset="0"/>
                <a:cs typeface="Arial" panose="020B0604020202020204" pitchFamily="34" charset="0"/>
              </a:rPr>
              <a:t>status of patients with </a:t>
            </a:r>
            <a:r>
              <a:rPr lang="en-US" altLang="ja-JP" sz="1000" dirty="0" smtClean="0">
                <a:solidFill>
                  <a:srgbClr val="000000"/>
                </a:solidFill>
                <a:latin typeface="Arial" panose="020B0604020202020204" pitchFamily="34" charset="0"/>
                <a:cs typeface="Arial" panose="020B0604020202020204" pitchFamily="34" charset="0"/>
              </a:rPr>
              <a:t>secondary TMA treated </a:t>
            </a:r>
            <a:r>
              <a:rPr lang="en-US" altLang="ja-JP" sz="1000" dirty="0">
                <a:solidFill>
                  <a:srgbClr val="000000"/>
                </a:solidFill>
                <a:latin typeface="Arial" panose="020B0604020202020204" pitchFamily="34" charset="0"/>
                <a:cs typeface="Arial" panose="020B0604020202020204" pitchFamily="34" charset="0"/>
              </a:rPr>
              <a:t>with eculizumab</a:t>
            </a:r>
          </a:p>
        </p:txBody>
      </p:sp>
    </p:spTree>
    <p:extLst>
      <p:ext uri="{BB962C8B-B14F-4D97-AF65-F5344CB8AC3E}">
        <p14:creationId xmlns:p14="http://schemas.microsoft.com/office/powerpoint/2010/main" val="1637444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rot="16200000">
            <a:off x="78739" y="3960857"/>
            <a:ext cx="1872208" cy="400110"/>
          </a:xfrm>
          <a:prstGeom prst="rect">
            <a:avLst/>
          </a:prstGeom>
          <a:noFill/>
        </p:spPr>
        <p:txBody>
          <a:bodyPr wrap="square" rtlCol="0">
            <a:spAutoFit/>
          </a:bodyPr>
          <a:lstStyle/>
          <a:p>
            <a:pPr algn="ctr" fontAlgn="base">
              <a:spcBef>
                <a:spcPct val="0"/>
              </a:spcBef>
              <a:spcAft>
                <a:spcPct val="0"/>
              </a:spcAft>
            </a:pPr>
            <a:r>
              <a:rPr lang="en-US" altLang="ja-JP" sz="1000" dirty="0">
                <a:solidFill>
                  <a:prstClr val="black"/>
                </a:solidFill>
                <a:latin typeface="Arial" panose="020B0604020202020204" pitchFamily="34" charset="0"/>
                <a:ea typeface="Arial Unicode MS" panose="020B0604020202020204" pitchFamily="50" charset="-128"/>
                <a:cs typeface="Arial" panose="020B0604020202020204" pitchFamily="34" charset="0"/>
              </a:rPr>
              <a:t>Survival probability</a:t>
            </a:r>
          </a:p>
          <a:p>
            <a:pPr algn="ctr" fontAlgn="base">
              <a:spcBef>
                <a:spcPct val="0"/>
              </a:spcBef>
              <a:spcAft>
                <a:spcPct val="0"/>
              </a:spcAft>
            </a:pPr>
            <a:r>
              <a:rPr lang="en-US" altLang="ja-JP" sz="1000" dirty="0">
                <a:solidFill>
                  <a:prstClr val="black"/>
                </a:solidFill>
                <a:latin typeface="Arial" panose="020B0604020202020204" pitchFamily="34" charset="0"/>
                <a:ea typeface="Arial Unicode MS" panose="020B0604020202020204" pitchFamily="50" charset="-128"/>
                <a:cs typeface="Arial" panose="020B0604020202020204" pitchFamily="34" charset="0"/>
              </a:rPr>
              <a:t> (% of patients)</a:t>
            </a:r>
          </a:p>
        </p:txBody>
      </p:sp>
      <p:sp>
        <p:nvSpPr>
          <p:cNvPr id="5" name="テキスト ボックス 4"/>
          <p:cNvSpPr txBox="1"/>
          <p:nvPr/>
        </p:nvSpPr>
        <p:spPr>
          <a:xfrm>
            <a:off x="230370" y="200472"/>
            <a:ext cx="5934934" cy="400110"/>
          </a:xfrm>
          <a:prstGeom prst="rect">
            <a:avLst/>
          </a:prstGeom>
          <a:noFill/>
        </p:spPr>
        <p:txBody>
          <a:bodyPr wrap="square" rtlCol="0">
            <a:spAutoFit/>
          </a:bodyPr>
          <a:lstStyle/>
          <a:p>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Supplementary Fig. 1 </a:t>
            </a:r>
            <a:r>
              <a:rPr lang="en-US" altLang="ja-JP" sz="1000" dirty="0">
                <a:latin typeface="Arial" panose="020B0604020202020204" pitchFamily="34" charset="0"/>
                <a:ea typeface="Arial Unicode MS" panose="020B0604020202020204" pitchFamily="50" charset="-128"/>
                <a:cs typeface="Arial" panose="020B0604020202020204" pitchFamily="34" charset="0"/>
              </a:rPr>
              <a:t>Kaplan–Meier survival curve for patients with </a:t>
            </a:r>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aHUS </a:t>
            </a:r>
            <a:r>
              <a:rPr lang="en-US" altLang="ja-JP" sz="1000" dirty="0">
                <a:latin typeface="Arial" panose="020B0604020202020204" pitchFamily="34" charset="0"/>
                <a:cs typeface="Arial" panose="020B0604020202020204" pitchFamily="34" charset="0"/>
              </a:rPr>
              <a:t>(complement-mediated HUS)</a:t>
            </a:r>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 </a:t>
            </a:r>
            <a:endParaRPr 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 name="テキスト ボックス 5"/>
          <p:cNvSpPr txBox="1"/>
          <p:nvPr/>
        </p:nvSpPr>
        <p:spPr>
          <a:xfrm>
            <a:off x="2564904" y="5673080"/>
            <a:ext cx="1953344" cy="246221"/>
          </a:xfrm>
          <a:prstGeom prst="rect">
            <a:avLst/>
          </a:prstGeom>
          <a:noFill/>
        </p:spPr>
        <p:txBody>
          <a:bodyPr wrap="square" rtlCol="0">
            <a:spAutoFit/>
          </a:bodyPr>
          <a:lstStyle/>
          <a:p>
            <a:r>
              <a:rPr lang="en-US" altLang="ja-JP" sz="1000" dirty="0" smtClean="0">
                <a:solidFill>
                  <a:prstClr val="black"/>
                </a:solidFill>
                <a:latin typeface="Arial" panose="020B0604020202020204" pitchFamily="34" charset="0"/>
                <a:cs typeface="Arial" panose="020B0604020202020204" pitchFamily="34" charset="0"/>
              </a:rPr>
              <a:t>Days of </a:t>
            </a:r>
            <a:r>
              <a:rPr lang="en-US" altLang="ja-JP" sz="1000" dirty="0" err="1" smtClean="0">
                <a:solidFill>
                  <a:prstClr val="black"/>
                </a:solidFill>
                <a:latin typeface="Arial" panose="020B0604020202020204" pitchFamily="34" charset="0"/>
                <a:cs typeface="Arial" panose="020B0604020202020204" pitchFamily="34" charset="0"/>
              </a:rPr>
              <a:t>eculizumab</a:t>
            </a:r>
            <a:r>
              <a:rPr lang="en-US" altLang="ja-JP" sz="1000" dirty="0" smtClean="0">
                <a:solidFill>
                  <a:prstClr val="black"/>
                </a:solidFill>
                <a:latin typeface="Arial" panose="020B0604020202020204" pitchFamily="34" charset="0"/>
                <a:cs typeface="Arial" panose="020B0604020202020204" pitchFamily="34" charset="0"/>
              </a:rPr>
              <a:t> treatment</a:t>
            </a:r>
            <a:endParaRPr lang="en-US" sz="1000" dirty="0">
              <a:solidFill>
                <a:prstClr val="black"/>
              </a:solidFill>
              <a:latin typeface="Arial" panose="020B0604020202020204" pitchFamily="34" charset="0"/>
              <a:cs typeface="Arial" panose="020B0604020202020204" pitchFamily="34" charset="0"/>
            </a:endParaRPr>
          </a:p>
        </p:txBody>
      </p:sp>
      <p:graphicFrame>
        <p:nvGraphicFramePr>
          <p:cNvPr id="9" name="グラフ 8"/>
          <p:cNvGraphicFramePr>
            <a:graphicFrameLocks/>
          </p:cNvGraphicFramePr>
          <p:nvPr>
            <p:extLst>
              <p:ext uri="{D42A27DB-BD31-4B8C-83A1-F6EECF244321}">
                <p14:modId xmlns:p14="http://schemas.microsoft.com/office/powerpoint/2010/main" val="1458213611"/>
              </p:ext>
            </p:extLst>
          </p:nvPr>
        </p:nvGraphicFramePr>
        <p:xfrm>
          <a:off x="1171212" y="2631283"/>
          <a:ext cx="4896544" cy="3041797"/>
        </p:xfrm>
        <a:graphic>
          <a:graphicData uri="http://schemas.openxmlformats.org/drawingml/2006/chart">
            <c:chart xmlns:c="http://schemas.openxmlformats.org/drawingml/2006/chart" xmlns:r="http://schemas.openxmlformats.org/officeDocument/2006/relationships" r:id="rId2"/>
          </a:graphicData>
        </a:graphic>
      </p:graphicFrame>
      <p:sp>
        <p:nvSpPr>
          <p:cNvPr id="10" name="正方形/長方形 9"/>
          <p:cNvSpPr/>
          <p:nvPr/>
        </p:nvSpPr>
        <p:spPr>
          <a:xfrm>
            <a:off x="1387902"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29</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1" name="正方形/長方形 10"/>
          <p:cNvSpPr/>
          <p:nvPr/>
        </p:nvSpPr>
        <p:spPr>
          <a:xfrm>
            <a:off x="2088125"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21</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2" name="正方形/長方形 11"/>
          <p:cNvSpPr/>
          <p:nvPr/>
        </p:nvSpPr>
        <p:spPr>
          <a:xfrm>
            <a:off x="2788348"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19</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3" name="正方形/長方形 12"/>
          <p:cNvSpPr/>
          <p:nvPr/>
        </p:nvSpPr>
        <p:spPr>
          <a:xfrm>
            <a:off x="3488571"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18</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4" name="正方形/長方形 13"/>
          <p:cNvSpPr/>
          <p:nvPr/>
        </p:nvSpPr>
        <p:spPr>
          <a:xfrm>
            <a:off x="4889017"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16</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5" name="正方形/長方形 14"/>
          <p:cNvSpPr/>
          <p:nvPr/>
        </p:nvSpPr>
        <p:spPr>
          <a:xfrm>
            <a:off x="5589240"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11</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6" name="正方形/長方形 15"/>
          <p:cNvSpPr/>
          <p:nvPr/>
        </p:nvSpPr>
        <p:spPr>
          <a:xfrm>
            <a:off x="358177" y="6035343"/>
            <a:ext cx="1156086" cy="400110"/>
          </a:xfrm>
          <a:prstGeom prst="rect">
            <a:avLst/>
          </a:prstGeom>
        </p:spPr>
        <p:txBody>
          <a:bodyPr wrap="none">
            <a:spAutoFit/>
          </a:bodyPr>
          <a:lstStyle/>
          <a:p>
            <a:pPr algn="ctr"/>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At </a:t>
            </a:r>
            <a:r>
              <a:rPr lang="en-US" altLang="ja-JP" sz="1000" dirty="0">
                <a:latin typeface="Arial" panose="020B0604020202020204" pitchFamily="34" charset="0"/>
                <a:ea typeface="Arial Unicode MS" panose="020B0604020202020204" pitchFamily="50" charset="-128"/>
                <a:cs typeface="Arial" panose="020B0604020202020204" pitchFamily="34" charset="0"/>
              </a:rPr>
              <a:t>risk </a:t>
            </a:r>
            <a:endParaRPr lang="en-US" altLang="ja-JP" sz="1000" dirty="0" smtClean="0">
              <a:latin typeface="Arial" panose="020B0604020202020204" pitchFamily="34" charset="0"/>
              <a:ea typeface="Arial Unicode MS" panose="020B0604020202020204" pitchFamily="50" charset="-128"/>
              <a:cs typeface="Arial" panose="020B0604020202020204" pitchFamily="34" charset="0"/>
            </a:endParaRPr>
          </a:p>
          <a:p>
            <a:pPr algn="ctr"/>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(patient number) </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7" name="正方形/長方形 16"/>
          <p:cNvSpPr/>
          <p:nvPr/>
        </p:nvSpPr>
        <p:spPr>
          <a:xfrm>
            <a:off x="4188794" y="6087606"/>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16</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 name="正方形/長方形 1"/>
          <p:cNvSpPr/>
          <p:nvPr/>
        </p:nvSpPr>
        <p:spPr>
          <a:xfrm>
            <a:off x="1387902" y="5457056"/>
            <a:ext cx="477740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387902" y="5385048"/>
            <a:ext cx="255198"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19" name="正方形/長方形 18"/>
          <p:cNvSpPr/>
          <p:nvPr/>
        </p:nvSpPr>
        <p:spPr>
          <a:xfrm>
            <a:off x="2060848" y="5385048"/>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30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0" name="正方形/長方形 19"/>
          <p:cNvSpPr/>
          <p:nvPr/>
        </p:nvSpPr>
        <p:spPr>
          <a:xfrm>
            <a:off x="2788348" y="5385048"/>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60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1" name="正方形/長方形 20"/>
          <p:cNvSpPr/>
          <p:nvPr/>
        </p:nvSpPr>
        <p:spPr>
          <a:xfrm>
            <a:off x="3488571" y="5385048"/>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90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2" name="正方形/長方形 21"/>
          <p:cNvSpPr/>
          <p:nvPr/>
        </p:nvSpPr>
        <p:spPr>
          <a:xfrm>
            <a:off x="4869160" y="5385048"/>
            <a:ext cx="396262"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150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3" name="正方形/長方形 22"/>
          <p:cNvSpPr/>
          <p:nvPr/>
        </p:nvSpPr>
        <p:spPr>
          <a:xfrm>
            <a:off x="5589240" y="5385048"/>
            <a:ext cx="396262"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180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4" name="正方形/長方形 23"/>
          <p:cNvSpPr/>
          <p:nvPr/>
        </p:nvSpPr>
        <p:spPr>
          <a:xfrm>
            <a:off x="4149080" y="5385048"/>
            <a:ext cx="396262"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120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3" name="正方形/長方形 2"/>
          <p:cNvSpPr/>
          <p:nvPr/>
        </p:nvSpPr>
        <p:spPr>
          <a:xfrm>
            <a:off x="1232222" y="2867679"/>
            <a:ext cx="252878" cy="252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6" name="正方形/長方形 25"/>
          <p:cNvSpPr/>
          <p:nvPr/>
        </p:nvSpPr>
        <p:spPr>
          <a:xfrm>
            <a:off x="1160530" y="2867679"/>
            <a:ext cx="396262"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100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7" name="正方形/長方形 26"/>
          <p:cNvSpPr/>
          <p:nvPr/>
        </p:nvSpPr>
        <p:spPr>
          <a:xfrm>
            <a:off x="1195796" y="3512840"/>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75</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8" name="正方形/長方形 27"/>
          <p:cNvSpPr/>
          <p:nvPr/>
        </p:nvSpPr>
        <p:spPr>
          <a:xfrm>
            <a:off x="1195796" y="4088904"/>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29" name="正方形/長方形 28"/>
          <p:cNvSpPr/>
          <p:nvPr/>
        </p:nvSpPr>
        <p:spPr>
          <a:xfrm>
            <a:off x="1195796" y="4664968"/>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25</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30" name="正方形/長方形 29"/>
          <p:cNvSpPr/>
          <p:nvPr/>
        </p:nvSpPr>
        <p:spPr>
          <a:xfrm>
            <a:off x="1231062" y="5210835"/>
            <a:ext cx="255198"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3398842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67839" y="931585"/>
            <a:ext cx="269626" cy="276999"/>
          </a:xfrm>
          <a:prstGeom prst="rect">
            <a:avLst/>
          </a:prstGeom>
          <a:noFill/>
        </p:spPr>
        <p:txBody>
          <a:bodyPr wrap="none" rtlCol="0">
            <a:spAutoFit/>
          </a:bodyPr>
          <a:lstStyle/>
          <a:p>
            <a:r>
              <a:rPr kumimoji="1" lang="en-US" sz="1200" b="1" dirty="0" smtClean="0">
                <a:latin typeface="Arial" panose="020B0604020202020204" pitchFamily="34" charset="0"/>
                <a:ea typeface="Arial Unicode MS" panose="020B0604020202020204" pitchFamily="50" charset="-128"/>
                <a:cs typeface="Arial" panose="020B0604020202020204" pitchFamily="34" charset="0"/>
              </a:rPr>
              <a:t>a</a:t>
            </a:r>
            <a:endParaRPr kumimoji="1" lang="en-US" sz="1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4" name="テキスト ボックス 13"/>
          <p:cNvSpPr txBox="1"/>
          <p:nvPr/>
        </p:nvSpPr>
        <p:spPr>
          <a:xfrm>
            <a:off x="141836" y="200472"/>
            <a:ext cx="5912644" cy="400110"/>
          </a:xfrm>
          <a:prstGeom prst="rect">
            <a:avLst/>
          </a:prstGeom>
          <a:noFill/>
        </p:spPr>
        <p:txBody>
          <a:bodyPr wrap="square" rtlCol="0">
            <a:spAutoFit/>
          </a:bodyPr>
          <a:lstStyle/>
          <a:p>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Supplementary Fig. 2 </a:t>
            </a:r>
            <a:r>
              <a:rPr lang="en-US" altLang="ja-JP" sz="1000" dirty="0">
                <a:latin typeface="Arial" panose="020B0604020202020204" pitchFamily="34" charset="0"/>
                <a:cs typeface="Arial" panose="020B0604020202020204" pitchFamily="34" charset="0"/>
              </a:rPr>
              <a:t>Change in </a:t>
            </a:r>
            <a:r>
              <a:rPr lang="en-US" altLang="ja-JP" sz="1000" dirty="0" smtClean="0">
                <a:latin typeface="Arial" panose="020B0604020202020204" pitchFamily="34" charset="0"/>
                <a:cs typeface="Arial" panose="020B0604020202020204" pitchFamily="34" charset="0"/>
              </a:rPr>
              <a:t>platelet </a:t>
            </a:r>
            <a:r>
              <a:rPr lang="en-US" altLang="ja-JP" sz="1000" dirty="0">
                <a:latin typeface="Arial" panose="020B0604020202020204" pitchFamily="34" charset="0"/>
                <a:cs typeface="Arial" panose="020B0604020202020204" pitchFamily="34" charset="0"/>
              </a:rPr>
              <a:t>count   </a:t>
            </a:r>
            <a:r>
              <a:rPr lang="en-US" altLang="ja-JP" sz="1000" dirty="0" smtClean="0">
                <a:latin typeface="Arial" panose="020B0604020202020204" pitchFamily="34" charset="0"/>
                <a:cs typeface="Arial" panose="020B0604020202020204" pitchFamily="34" charset="0"/>
              </a:rPr>
              <a:t>(a), LDH (b), and serum creatinine (c) for </a:t>
            </a:r>
            <a:r>
              <a:rPr lang="en-US" altLang="ja-JP" sz="1000" dirty="0">
                <a:latin typeface="Arial" panose="020B0604020202020204" pitchFamily="34" charset="0"/>
                <a:cs typeface="Arial" panose="020B0604020202020204" pitchFamily="34" charset="0"/>
              </a:rPr>
              <a:t>individual aHUS (complement-mediated HUS) patients</a:t>
            </a:r>
            <a:endParaRPr lang="en-US" altLang="ja-JP" sz="1000" dirty="0">
              <a:latin typeface="Arial" panose="020B0604020202020204" pitchFamily="34" charset="0"/>
              <a:ea typeface="Arial Unicode MS" panose="020B0604020202020204" pitchFamily="50" charset="-128"/>
              <a:cs typeface="Arial" panose="020B0604020202020204" pitchFamily="34" charset="0"/>
            </a:endParaRPr>
          </a:p>
        </p:txBody>
      </p:sp>
      <p:graphicFrame>
        <p:nvGraphicFramePr>
          <p:cNvPr id="15" name="グラフ 14"/>
          <p:cNvGraphicFramePr>
            <a:graphicFrameLocks/>
          </p:cNvGraphicFramePr>
          <p:nvPr>
            <p:extLst>
              <p:ext uri="{D42A27DB-BD31-4B8C-83A1-F6EECF244321}">
                <p14:modId xmlns:p14="http://schemas.microsoft.com/office/powerpoint/2010/main" val="1080586141"/>
              </p:ext>
            </p:extLst>
          </p:nvPr>
        </p:nvGraphicFramePr>
        <p:xfrm>
          <a:off x="578158" y="776536"/>
          <a:ext cx="5040000"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グラフ 16"/>
          <p:cNvGraphicFramePr>
            <a:graphicFrameLocks/>
          </p:cNvGraphicFramePr>
          <p:nvPr>
            <p:extLst>
              <p:ext uri="{D42A27DB-BD31-4B8C-83A1-F6EECF244321}">
                <p14:modId xmlns:p14="http://schemas.microsoft.com/office/powerpoint/2010/main" val="68203905"/>
              </p:ext>
            </p:extLst>
          </p:nvPr>
        </p:nvGraphicFramePr>
        <p:xfrm>
          <a:off x="578158" y="3584708"/>
          <a:ext cx="504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グラフ 18"/>
          <p:cNvGraphicFramePr>
            <a:graphicFrameLocks/>
          </p:cNvGraphicFramePr>
          <p:nvPr>
            <p:extLst>
              <p:ext uri="{D42A27DB-BD31-4B8C-83A1-F6EECF244321}">
                <p14:modId xmlns:p14="http://schemas.microsoft.com/office/powerpoint/2010/main" val="499766125"/>
              </p:ext>
            </p:extLst>
          </p:nvPr>
        </p:nvGraphicFramePr>
        <p:xfrm>
          <a:off x="578158" y="6392880"/>
          <a:ext cx="5040000" cy="2736584"/>
        </p:xfrm>
        <a:graphic>
          <a:graphicData uri="http://schemas.openxmlformats.org/drawingml/2006/chart">
            <c:chart xmlns:c="http://schemas.openxmlformats.org/drawingml/2006/chart" xmlns:r="http://schemas.openxmlformats.org/officeDocument/2006/relationships" r:id="rId4"/>
          </a:graphicData>
        </a:graphic>
      </p:graphicFrame>
      <p:sp>
        <p:nvSpPr>
          <p:cNvPr id="7" name="テキスト ボックス 6"/>
          <p:cNvSpPr txBox="1"/>
          <p:nvPr/>
        </p:nvSpPr>
        <p:spPr>
          <a:xfrm>
            <a:off x="63030" y="3368824"/>
            <a:ext cx="279244" cy="276999"/>
          </a:xfrm>
          <a:prstGeom prst="rect">
            <a:avLst/>
          </a:prstGeom>
          <a:noFill/>
        </p:spPr>
        <p:txBody>
          <a:bodyPr wrap="none" rtlCol="0">
            <a:spAutoFit/>
          </a:bodyPr>
          <a:lstStyle/>
          <a:p>
            <a:r>
              <a:rPr kumimoji="1" lang="en-US" sz="1200" b="1" dirty="0" smtClean="0">
                <a:latin typeface="Arial" panose="020B0604020202020204" pitchFamily="34" charset="0"/>
                <a:ea typeface="Arial Unicode MS" panose="020B0604020202020204" pitchFamily="50" charset="-128"/>
                <a:cs typeface="Arial" panose="020B0604020202020204" pitchFamily="34" charset="0"/>
              </a:rPr>
              <a:t>b</a:t>
            </a:r>
            <a:endParaRPr kumimoji="1" lang="en-US" sz="1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8" name="テキスト ボックス 7"/>
          <p:cNvSpPr txBox="1"/>
          <p:nvPr/>
        </p:nvSpPr>
        <p:spPr>
          <a:xfrm>
            <a:off x="67839" y="6465168"/>
            <a:ext cx="269626" cy="276999"/>
          </a:xfrm>
          <a:prstGeom prst="rect">
            <a:avLst/>
          </a:prstGeom>
          <a:noFill/>
        </p:spPr>
        <p:txBody>
          <a:bodyPr wrap="none" rtlCol="0">
            <a:spAutoFit/>
          </a:bodyPr>
          <a:lstStyle/>
          <a:p>
            <a:r>
              <a:rPr kumimoji="1" lang="en-US" sz="1200" b="1" dirty="0" smtClean="0">
                <a:latin typeface="Arial" panose="020B0604020202020204" pitchFamily="34" charset="0"/>
                <a:ea typeface="Arial Unicode MS" panose="020B0604020202020204" pitchFamily="50" charset="-128"/>
                <a:cs typeface="Arial" panose="020B0604020202020204" pitchFamily="34" charset="0"/>
              </a:rPr>
              <a:t>c</a:t>
            </a:r>
            <a:endParaRPr kumimoji="1" lang="en-US" sz="1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9" name="正方形/長方形 8"/>
          <p:cNvSpPr/>
          <p:nvPr/>
        </p:nvSpPr>
        <p:spPr>
          <a:xfrm>
            <a:off x="1052736" y="5688178"/>
            <a:ext cx="477740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latin typeface="Arial" panose="020B0604020202020204" pitchFamily="34" charset="0"/>
              <a:cs typeface="Arial" panose="020B0604020202020204" pitchFamily="34" charset="0"/>
            </a:endParaRPr>
          </a:p>
        </p:txBody>
      </p:sp>
      <p:sp>
        <p:nvSpPr>
          <p:cNvPr id="10" name="正方形/長方形 9"/>
          <p:cNvSpPr/>
          <p:nvPr/>
        </p:nvSpPr>
        <p:spPr>
          <a:xfrm>
            <a:off x="1019974" y="5673080"/>
            <a:ext cx="24878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11" name="正方形/長方形 10"/>
          <p:cNvSpPr/>
          <p:nvPr/>
        </p:nvSpPr>
        <p:spPr>
          <a:xfrm>
            <a:off x="1261559"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13" name="正方形/長方形 12"/>
          <p:cNvSpPr/>
          <p:nvPr/>
        </p:nvSpPr>
        <p:spPr>
          <a:xfrm>
            <a:off x="1603926"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16" name="正方形/長方形 15"/>
          <p:cNvSpPr/>
          <p:nvPr/>
        </p:nvSpPr>
        <p:spPr>
          <a:xfrm>
            <a:off x="1963966"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42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18" name="正方形/長方形 17"/>
          <p:cNvSpPr/>
          <p:nvPr/>
        </p:nvSpPr>
        <p:spPr>
          <a:xfrm>
            <a:off x="2276872"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0" name="正方形/長方形 19"/>
          <p:cNvSpPr/>
          <p:nvPr/>
        </p:nvSpPr>
        <p:spPr>
          <a:xfrm>
            <a:off x="2612038"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70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1" name="正方形/長方形 20"/>
          <p:cNvSpPr/>
          <p:nvPr/>
        </p:nvSpPr>
        <p:spPr>
          <a:xfrm>
            <a:off x="2900070"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84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2" name="正方形/長方形 21"/>
          <p:cNvSpPr/>
          <p:nvPr/>
        </p:nvSpPr>
        <p:spPr>
          <a:xfrm>
            <a:off x="3260110" y="5673080"/>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98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3" name="正方形/長方形 22"/>
          <p:cNvSpPr/>
          <p:nvPr/>
        </p:nvSpPr>
        <p:spPr>
          <a:xfrm>
            <a:off x="3556030"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112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4" name="正方形/長方形 23"/>
          <p:cNvSpPr/>
          <p:nvPr/>
        </p:nvSpPr>
        <p:spPr>
          <a:xfrm>
            <a:off x="3916070"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126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5" name="正方形/長方形 24"/>
          <p:cNvSpPr/>
          <p:nvPr/>
        </p:nvSpPr>
        <p:spPr>
          <a:xfrm>
            <a:off x="4204102"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6" name="正方形/長方形 25"/>
          <p:cNvSpPr/>
          <p:nvPr/>
        </p:nvSpPr>
        <p:spPr>
          <a:xfrm>
            <a:off x="4564142"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154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7" name="正方形/長方形 26"/>
          <p:cNvSpPr/>
          <p:nvPr/>
        </p:nvSpPr>
        <p:spPr>
          <a:xfrm>
            <a:off x="4880794"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168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28" name="正方形/長方形 27"/>
          <p:cNvSpPr/>
          <p:nvPr/>
        </p:nvSpPr>
        <p:spPr>
          <a:xfrm>
            <a:off x="5229200" y="5673080"/>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182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1" name="正方形/長方形 30"/>
          <p:cNvSpPr/>
          <p:nvPr/>
        </p:nvSpPr>
        <p:spPr>
          <a:xfrm>
            <a:off x="1085498" y="8769424"/>
            <a:ext cx="477740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latin typeface="Arial" panose="020B0604020202020204" pitchFamily="34" charset="0"/>
              <a:cs typeface="Arial" panose="020B0604020202020204" pitchFamily="34" charset="0"/>
            </a:endParaRPr>
          </a:p>
        </p:txBody>
      </p:sp>
      <p:sp>
        <p:nvSpPr>
          <p:cNvPr id="33" name="正方形/長方形 32"/>
          <p:cNvSpPr/>
          <p:nvPr/>
        </p:nvSpPr>
        <p:spPr>
          <a:xfrm>
            <a:off x="1294321"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4" name="正方形/長方形 33"/>
          <p:cNvSpPr/>
          <p:nvPr/>
        </p:nvSpPr>
        <p:spPr>
          <a:xfrm>
            <a:off x="1636688"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5" name="正方形/長方形 34"/>
          <p:cNvSpPr/>
          <p:nvPr/>
        </p:nvSpPr>
        <p:spPr>
          <a:xfrm>
            <a:off x="1963966"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42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6" name="正方形/長方形 35"/>
          <p:cNvSpPr/>
          <p:nvPr/>
        </p:nvSpPr>
        <p:spPr>
          <a:xfrm>
            <a:off x="2309634"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7" name="正方形/長方形 36"/>
          <p:cNvSpPr/>
          <p:nvPr/>
        </p:nvSpPr>
        <p:spPr>
          <a:xfrm>
            <a:off x="2644800"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70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8" name="正方形/長方形 37"/>
          <p:cNvSpPr/>
          <p:nvPr/>
        </p:nvSpPr>
        <p:spPr>
          <a:xfrm>
            <a:off x="2932832"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84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39" name="正方形/長方形 38"/>
          <p:cNvSpPr/>
          <p:nvPr/>
        </p:nvSpPr>
        <p:spPr>
          <a:xfrm>
            <a:off x="3292872" y="875432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98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0" name="正方形/長方形 39"/>
          <p:cNvSpPr/>
          <p:nvPr/>
        </p:nvSpPr>
        <p:spPr>
          <a:xfrm>
            <a:off x="3588792"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112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1" name="正方形/長方形 40"/>
          <p:cNvSpPr/>
          <p:nvPr/>
        </p:nvSpPr>
        <p:spPr>
          <a:xfrm>
            <a:off x="3933056"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126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2" name="正方形/長方形 41"/>
          <p:cNvSpPr/>
          <p:nvPr/>
        </p:nvSpPr>
        <p:spPr>
          <a:xfrm>
            <a:off x="4236864"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3" name="正方形/長方形 42"/>
          <p:cNvSpPr/>
          <p:nvPr/>
        </p:nvSpPr>
        <p:spPr>
          <a:xfrm>
            <a:off x="4596904"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154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4" name="正方形/長方形 43"/>
          <p:cNvSpPr/>
          <p:nvPr/>
        </p:nvSpPr>
        <p:spPr>
          <a:xfrm>
            <a:off x="4913556"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168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5" name="正方形/長方形 44"/>
          <p:cNvSpPr/>
          <p:nvPr/>
        </p:nvSpPr>
        <p:spPr>
          <a:xfrm>
            <a:off x="5229200" y="875432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182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6" name="正方形/長方形 45"/>
          <p:cNvSpPr/>
          <p:nvPr/>
        </p:nvSpPr>
        <p:spPr>
          <a:xfrm>
            <a:off x="1027862" y="2951874"/>
            <a:ext cx="477740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a:latin typeface="Arial" panose="020B0604020202020204" pitchFamily="34" charset="0"/>
              <a:cs typeface="Arial" panose="020B0604020202020204" pitchFamily="34" charset="0"/>
            </a:endParaRPr>
          </a:p>
        </p:txBody>
      </p:sp>
      <p:sp>
        <p:nvSpPr>
          <p:cNvPr id="48" name="正方形/長方形 47"/>
          <p:cNvSpPr/>
          <p:nvPr/>
        </p:nvSpPr>
        <p:spPr>
          <a:xfrm>
            <a:off x="1236685"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49" name="正方形/長方形 48"/>
          <p:cNvSpPr/>
          <p:nvPr/>
        </p:nvSpPr>
        <p:spPr>
          <a:xfrm>
            <a:off x="1579052"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0" name="正方形/長方形 49"/>
          <p:cNvSpPr/>
          <p:nvPr/>
        </p:nvSpPr>
        <p:spPr>
          <a:xfrm>
            <a:off x="1939092"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42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1" name="正方形/長方形 50"/>
          <p:cNvSpPr/>
          <p:nvPr/>
        </p:nvSpPr>
        <p:spPr>
          <a:xfrm>
            <a:off x="2251998"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2" name="正方形/長方形 51"/>
          <p:cNvSpPr/>
          <p:nvPr/>
        </p:nvSpPr>
        <p:spPr>
          <a:xfrm>
            <a:off x="2587164"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70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3" name="正方形/長方形 52"/>
          <p:cNvSpPr/>
          <p:nvPr/>
        </p:nvSpPr>
        <p:spPr>
          <a:xfrm>
            <a:off x="2875196"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84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4" name="正方形/長方形 53"/>
          <p:cNvSpPr/>
          <p:nvPr/>
        </p:nvSpPr>
        <p:spPr>
          <a:xfrm>
            <a:off x="3235236" y="2936776"/>
            <a:ext cx="31290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98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5" name="正方形/長方形 54"/>
          <p:cNvSpPr/>
          <p:nvPr/>
        </p:nvSpPr>
        <p:spPr>
          <a:xfrm>
            <a:off x="3531156"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112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6" name="正方形/長方形 55"/>
          <p:cNvSpPr/>
          <p:nvPr/>
        </p:nvSpPr>
        <p:spPr>
          <a:xfrm>
            <a:off x="3891196"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126</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7" name="正方形/長方形 56"/>
          <p:cNvSpPr/>
          <p:nvPr/>
        </p:nvSpPr>
        <p:spPr>
          <a:xfrm>
            <a:off x="4179228"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140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8" name="正方形/長方形 57"/>
          <p:cNvSpPr/>
          <p:nvPr/>
        </p:nvSpPr>
        <p:spPr>
          <a:xfrm>
            <a:off x="4539268"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154</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59" name="正方形/長方形 58"/>
          <p:cNvSpPr/>
          <p:nvPr/>
        </p:nvSpPr>
        <p:spPr>
          <a:xfrm>
            <a:off x="4855920"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168</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60" name="正方形/長方形 59"/>
          <p:cNvSpPr/>
          <p:nvPr/>
        </p:nvSpPr>
        <p:spPr>
          <a:xfrm>
            <a:off x="5204326" y="2936776"/>
            <a:ext cx="37702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182</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61" name="正方形/長方形 60"/>
          <p:cNvSpPr/>
          <p:nvPr/>
        </p:nvSpPr>
        <p:spPr>
          <a:xfrm>
            <a:off x="836396" y="6393160"/>
            <a:ext cx="252878" cy="252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62" name="正方形/長方形 61"/>
          <p:cNvSpPr/>
          <p:nvPr/>
        </p:nvSpPr>
        <p:spPr>
          <a:xfrm>
            <a:off x="782337" y="6924625"/>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3" name="正方形/長方形 62"/>
          <p:cNvSpPr/>
          <p:nvPr/>
        </p:nvSpPr>
        <p:spPr>
          <a:xfrm>
            <a:off x="782337" y="7342271"/>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15</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4" name="正方形/長方形 63"/>
          <p:cNvSpPr/>
          <p:nvPr/>
        </p:nvSpPr>
        <p:spPr>
          <a:xfrm>
            <a:off x="782337" y="7759917"/>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5" name="正方形/長方形 64"/>
          <p:cNvSpPr/>
          <p:nvPr/>
        </p:nvSpPr>
        <p:spPr>
          <a:xfrm>
            <a:off x="817603" y="8177563"/>
            <a:ext cx="255198"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6" name="正方形/長方形 65"/>
          <p:cNvSpPr/>
          <p:nvPr/>
        </p:nvSpPr>
        <p:spPr>
          <a:xfrm>
            <a:off x="817603" y="8595211"/>
            <a:ext cx="255198"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67" name="正方形/長方形 66"/>
          <p:cNvSpPr/>
          <p:nvPr/>
        </p:nvSpPr>
        <p:spPr>
          <a:xfrm>
            <a:off x="782337" y="6506979"/>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25</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32" name="正方形/長方形 31"/>
          <p:cNvSpPr/>
          <p:nvPr/>
        </p:nvSpPr>
        <p:spPr>
          <a:xfrm>
            <a:off x="980728" y="8754326"/>
            <a:ext cx="24878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72" name="正方形/長方形 71"/>
          <p:cNvSpPr/>
          <p:nvPr/>
        </p:nvSpPr>
        <p:spPr>
          <a:xfrm>
            <a:off x="764704" y="3268216"/>
            <a:ext cx="252878" cy="252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73" name="正方形/長方形 72"/>
          <p:cNvSpPr/>
          <p:nvPr/>
        </p:nvSpPr>
        <p:spPr>
          <a:xfrm>
            <a:off x="683598" y="4189512"/>
            <a:ext cx="44114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3000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74" name="正方形/長方形 73"/>
          <p:cNvSpPr/>
          <p:nvPr/>
        </p:nvSpPr>
        <p:spPr>
          <a:xfrm>
            <a:off x="683598" y="4663573"/>
            <a:ext cx="44114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2000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75" name="正方形/長方形 74"/>
          <p:cNvSpPr/>
          <p:nvPr/>
        </p:nvSpPr>
        <p:spPr>
          <a:xfrm>
            <a:off x="683598" y="5081219"/>
            <a:ext cx="44114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1000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76" name="正方形/長方形 75"/>
          <p:cNvSpPr/>
          <p:nvPr/>
        </p:nvSpPr>
        <p:spPr>
          <a:xfrm>
            <a:off x="789396" y="5498867"/>
            <a:ext cx="24878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82" name="正方形/長方形 81"/>
          <p:cNvSpPr/>
          <p:nvPr/>
        </p:nvSpPr>
        <p:spPr>
          <a:xfrm>
            <a:off x="683598" y="3674656"/>
            <a:ext cx="44114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4000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
        <p:nvSpPr>
          <p:cNvPr id="83" name="正方形/長方形 82"/>
          <p:cNvSpPr/>
          <p:nvPr/>
        </p:nvSpPr>
        <p:spPr>
          <a:xfrm>
            <a:off x="871866" y="560512"/>
            <a:ext cx="252878" cy="2520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84" name="正方形/長方形 83"/>
          <p:cNvSpPr/>
          <p:nvPr/>
        </p:nvSpPr>
        <p:spPr>
          <a:xfrm>
            <a:off x="765461" y="1692729"/>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40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85" name="正方形/長方形 84"/>
          <p:cNvSpPr/>
          <p:nvPr/>
        </p:nvSpPr>
        <p:spPr>
          <a:xfrm>
            <a:off x="765461" y="1960187"/>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30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86" name="正方形/長方形 85"/>
          <p:cNvSpPr/>
          <p:nvPr/>
        </p:nvSpPr>
        <p:spPr>
          <a:xfrm>
            <a:off x="765461" y="2227645"/>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20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87" name="正方形/長方形 86"/>
          <p:cNvSpPr/>
          <p:nvPr/>
        </p:nvSpPr>
        <p:spPr>
          <a:xfrm>
            <a:off x="764704" y="2495103"/>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10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88" name="正方形/長方形 87"/>
          <p:cNvSpPr/>
          <p:nvPr/>
        </p:nvSpPr>
        <p:spPr>
          <a:xfrm>
            <a:off x="800727" y="2762563"/>
            <a:ext cx="255198"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89" name="正方形/長方形 88"/>
          <p:cNvSpPr/>
          <p:nvPr/>
        </p:nvSpPr>
        <p:spPr>
          <a:xfrm>
            <a:off x="765461" y="1425271"/>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50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90" name="正方形/長方形 89"/>
          <p:cNvSpPr/>
          <p:nvPr/>
        </p:nvSpPr>
        <p:spPr>
          <a:xfrm>
            <a:off x="765461" y="1157813"/>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60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91" name="正方形/長方形 90"/>
          <p:cNvSpPr/>
          <p:nvPr/>
        </p:nvSpPr>
        <p:spPr>
          <a:xfrm>
            <a:off x="765461" y="890355"/>
            <a:ext cx="325730" cy="246221"/>
          </a:xfrm>
          <a:prstGeom prst="rect">
            <a:avLst/>
          </a:prstGeom>
        </p:spPr>
        <p:txBody>
          <a:bodyPr wrap="none">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70</a:t>
            </a:r>
            <a:endParaRPr lang="ja-JP" altLang="en-US" sz="1000" dirty="0">
              <a:latin typeface="Arial" panose="020B0604020202020204" pitchFamily="34" charset="0"/>
              <a:ea typeface="Arial Unicode MS" panose="020B0604020202020204" pitchFamily="50" charset="-128"/>
              <a:cs typeface="Arial" panose="020B0604020202020204" pitchFamily="34" charset="0"/>
            </a:endParaRPr>
          </a:p>
        </p:txBody>
      </p:sp>
      <p:sp>
        <p:nvSpPr>
          <p:cNvPr id="47" name="正方形/長方形 46"/>
          <p:cNvSpPr/>
          <p:nvPr/>
        </p:nvSpPr>
        <p:spPr>
          <a:xfrm>
            <a:off x="995100" y="2936776"/>
            <a:ext cx="248786" cy="230832"/>
          </a:xfrm>
          <a:prstGeom prst="rect">
            <a:avLst/>
          </a:prstGeom>
        </p:spPr>
        <p:txBody>
          <a:bodyPr wrap="none">
            <a:spAutoFit/>
          </a:bodyPr>
          <a:lstStyle/>
          <a:p>
            <a:r>
              <a:rPr lang="en-US" altLang="ja-JP" sz="9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0</a:t>
            </a:r>
            <a:endParaRPr lang="ja-JP" altLang="en-US" sz="900" dirty="0">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14526986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1845</TotalTime>
  <Words>1322</Words>
  <Application>Microsoft Office PowerPoint</Application>
  <PresentationFormat>A4 210 x 297 mm</PresentationFormat>
  <Paragraphs>361</Paragraphs>
  <Slides>8</Slides>
  <Notes>0</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Alexion Pharmaceuticals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AS</dc:creator>
  <cp:lastModifiedBy>AS</cp:lastModifiedBy>
  <cp:revision>130</cp:revision>
  <dcterms:created xsi:type="dcterms:W3CDTF">2017-11-16T01:38:25Z</dcterms:created>
  <dcterms:modified xsi:type="dcterms:W3CDTF">2018-03-26T04:14:39Z</dcterms:modified>
</cp:coreProperties>
</file>