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64" r:id="rId2"/>
    <p:sldId id="265" r:id="rId3"/>
    <p:sldId id="266" r:id="rId4"/>
    <p:sldId id="267" r:id="rId5"/>
    <p:sldId id="268" r:id="rId6"/>
    <p:sldId id="260" r:id="rId7"/>
    <p:sldId id="261" r:id="rId8"/>
  </p:sldIdLst>
  <p:sldSz cx="6858000" cy="9906000" type="A4"/>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4660"/>
  </p:normalViewPr>
  <p:slideViewPr>
    <p:cSldViewPr>
      <p:cViewPr>
        <p:scale>
          <a:sx n="100" d="100"/>
          <a:sy n="100" d="100"/>
        </p:scale>
        <p:origin x="-1884" y="1374"/>
      </p:cViewPr>
      <p:guideLst>
        <p:guide orient="horz" pos="3120"/>
        <p:guide pos="216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shima6272\Documents\07_aHUS%20PMS_&#23433;&#20840;&#24615;&#23450;&#26399;&#22577;&#21578;%20&#35542;&#25991;&#21270;\01_Publication%20SAP%20etc\01_&#20849;&#26377;&#29992;&#35542;&#25991;&#12487;&#12540;&#12479;\01_Pediatric%20aHUS%20PMS%207.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shima6272\Documents\07_aHUS%20PMS_&#23433;&#20840;&#24615;&#23450;&#26399;&#22577;&#21578;%20&#35542;&#25991;&#21270;\01_Publication%20SAP%20etc\01_&#20849;&#26377;&#29992;&#35542;&#25991;&#12487;&#12540;&#12479;\Old%202\01_Pediatric%20aHUS%20PMS%206.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shima6272\Documents\07_aHUS%20PMS_&#23433;&#20840;&#24615;&#23450;&#26399;&#22577;&#21578;%20&#35542;&#25991;&#21270;\01_Publication%20SAP%20etc\01_&#20849;&#26377;&#29992;&#35542;&#25991;&#12487;&#12540;&#12479;\Old%202\01_Pediatric%20aHUS%20PMS%206.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5869947152719663E-2"/>
          <c:y val="0.12784905377672834"/>
          <c:w val="0.88809402282604599"/>
          <c:h val="0.7680104914593987"/>
        </c:manualLayout>
      </c:layout>
      <c:scatterChart>
        <c:scatterStyle val="lineMarker"/>
        <c:varyColors val="0"/>
        <c:ser>
          <c:idx val="4"/>
          <c:order val="0"/>
          <c:tx>
            <c:strRef>
              <c:f>'表8.8.3死亡までの時間_Primary aHUS'!$Z$55</c:f>
              <c:strCache>
                <c:ptCount val="1"/>
                <c:pt idx="0">
                  <c:v>小児(初回投与時18歳未満)</c:v>
                </c:pt>
              </c:strCache>
            </c:strRef>
          </c:tx>
          <c:spPr>
            <a:ln w="25400">
              <a:solidFill>
                <a:schemeClr val="tx1"/>
              </a:solidFill>
              <a:prstDash val="solid"/>
            </a:ln>
          </c:spPr>
          <c:marker>
            <c:symbol val="none"/>
          </c:marker>
          <c:xVal>
            <c:numRef>
              <c:f>'表8.8.3死亡までの時間_Primary aHUS'!$X$56:$X$414</c:f>
              <c:numCache>
                <c:formatCode>General</c:formatCode>
                <c:ptCount val="359"/>
                <c:pt idx="0">
                  <c:v>0</c:v>
                </c:pt>
                <c:pt idx="1">
                  <c:v>2</c:v>
                </c:pt>
                <c:pt idx="2">
                  <c:v>2</c:v>
                </c:pt>
                <c:pt idx="3">
                  <c:v>7</c:v>
                </c:pt>
                <c:pt idx="4">
                  <c:v>15</c:v>
                </c:pt>
                <c:pt idx="5">
                  <c:v>28</c:v>
                </c:pt>
                <c:pt idx="6">
                  <c:v>87</c:v>
                </c:pt>
                <c:pt idx="7">
                  <c:v>87</c:v>
                </c:pt>
                <c:pt idx="8">
                  <c:v>88</c:v>
                </c:pt>
                <c:pt idx="9">
                  <c:v>96</c:v>
                </c:pt>
                <c:pt idx="10">
                  <c:v>180</c:v>
                </c:pt>
              </c:numCache>
            </c:numRef>
          </c:xVal>
          <c:yVal>
            <c:numRef>
              <c:f>'表8.8.3死亡までの時間_Primary aHUS'!$Z$56:$Z$414</c:f>
              <c:numCache>
                <c:formatCode>General</c:formatCode>
                <c:ptCount val="359"/>
                <c:pt idx="0">
                  <c:v>100</c:v>
                </c:pt>
                <c:pt idx="1">
                  <c:v>100</c:v>
                </c:pt>
                <c:pt idx="2">
                  <c:v>92.6</c:v>
                </c:pt>
                <c:pt idx="3">
                  <c:v>92.6</c:v>
                </c:pt>
                <c:pt idx="4">
                  <c:v>92.6</c:v>
                </c:pt>
                <c:pt idx="5">
                  <c:v>92.6</c:v>
                </c:pt>
                <c:pt idx="6">
                  <c:v>92.6</c:v>
                </c:pt>
                <c:pt idx="7">
                  <c:v>88.4</c:v>
                </c:pt>
                <c:pt idx="8">
                  <c:v>88.4</c:v>
                </c:pt>
                <c:pt idx="9">
                  <c:v>88.4</c:v>
                </c:pt>
                <c:pt idx="10">
                  <c:v>88.4</c:v>
                </c:pt>
              </c:numCache>
            </c:numRef>
          </c:yVal>
          <c:smooth val="0"/>
        </c:ser>
        <c:ser>
          <c:idx val="6"/>
          <c:order val="1"/>
          <c:tx>
            <c:strRef>
              <c:f>'表8.8.3死亡までの時間_Primary aHUS'!$Y$55</c:f>
              <c:strCache>
                <c:ptCount val="1"/>
                <c:pt idx="0">
                  <c:v>0：イベント発現
1：打ち切り(小児)</c:v>
                </c:pt>
              </c:strCache>
            </c:strRef>
          </c:tx>
          <c:spPr>
            <a:ln>
              <a:noFill/>
            </a:ln>
          </c:spPr>
          <c:marker>
            <c:symbol val="none"/>
          </c:marker>
          <c:errBars>
            <c:errDir val="y"/>
            <c:errBarType val="plus"/>
            <c:errValType val="cust"/>
            <c:noEndCap val="1"/>
            <c:plus>
              <c:numLit>
                <c:formatCode>General</c:formatCode>
                <c:ptCount val="1"/>
                <c:pt idx="0">
                  <c:v>1</c:v>
                </c:pt>
              </c:numLit>
            </c:plus>
            <c:minus>
              <c:numLit>
                <c:formatCode>General</c:formatCode>
                <c:ptCount val="1"/>
                <c:pt idx="0">
                  <c:v>1</c:v>
                </c:pt>
              </c:numLit>
            </c:minus>
          </c:errBars>
          <c:xVal>
            <c:numRef>
              <c:f>'表8.8.3死亡までの時間_Primary aHUS'!$X$57:$X$414</c:f>
              <c:numCache>
                <c:formatCode>General</c:formatCode>
                <c:ptCount val="358"/>
                <c:pt idx="0">
                  <c:v>2</c:v>
                </c:pt>
                <c:pt idx="1">
                  <c:v>2</c:v>
                </c:pt>
                <c:pt idx="2">
                  <c:v>7</c:v>
                </c:pt>
                <c:pt idx="3">
                  <c:v>15</c:v>
                </c:pt>
                <c:pt idx="4">
                  <c:v>28</c:v>
                </c:pt>
                <c:pt idx="5">
                  <c:v>87</c:v>
                </c:pt>
                <c:pt idx="6">
                  <c:v>87</c:v>
                </c:pt>
                <c:pt idx="7">
                  <c:v>88</c:v>
                </c:pt>
                <c:pt idx="8">
                  <c:v>96</c:v>
                </c:pt>
                <c:pt idx="9">
                  <c:v>180</c:v>
                </c:pt>
              </c:numCache>
            </c:numRef>
          </c:xVal>
          <c:yVal>
            <c:numRef>
              <c:f>'表8.8.3死亡までの時間_Primary aHUS'!$AA$57:$AA$414</c:f>
              <c:numCache>
                <c:formatCode>General</c:formatCode>
                <c:ptCount val="358"/>
                <c:pt idx="0">
                  <c:v>#N/A</c:v>
                </c:pt>
                <c:pt idx="1">
                  <c:v>#N/A</c:v>
                </c:pt>
                <c:pt idx="2">
                  <c:v>92.6</c:v>
                </c:pt>
                <c:pt idx="3">
                  <c:v>92.6</c:v>
                </c:pt>
                <c:pt idx="4">
                  <c:v>92.6</c:v>
                </c:pt>
                <c:pt idx="5">
                  <c:v>#N/A</c:v>
                </c:pt>
                <c:pt idx="6">
                  <c:v>#N/A</c:v>
                </c:pt>
                <c:pt idx="7">
                  <c:v>88.4</c:v>
                </c:pt>
                <c:pt idx="8">
                  <c:v>88.4</c:v>
                </c:pt>
                <c:pt idx="9">
                  <c:v>88.4</c:v>
                </c:pt>
                <c:pt idx="10">
                  <c:v>#N/A</c:v>
                </c:pt>
                <c:pt idx="11">
                  <c:v>#N/A</c:v>
                </c:pt>
                <c:pt idx="12">
                  <c:v>#N/A</c:v>
                </c:pt>
                <c:pt idx="13">
                  <c:v>#N/A</c:v>
                </c:pt>
                <c:pt idx="14">
                  <c:v>#N/A</c:v>
                </c:pt>
                <c:pt idx="15">
                  <c:v>#N/A</c:v>
                </c:pt>
                <c:pt idx="16">
                  <c:v>#N/A</c:v>
                </c:pt>
                <c:pt idx="17">
                  <c:v>#N/A</c:v>
                </c:pt>
                <c:pt idx="18">
                  <c:v>#N/A</c:v>
                </c:pt>
                <c:pt idx="19">
                  <c:v>#N/A</c:v>
                </c:pt>
                <c:pt idx="20">
                  <c:v>#N/A</c:v>
                </c:pt>
                <c:pt idx="21">
                  <c:v>#N/A</c:v>
                </c:pt>
                <c:pt idx="22">
                  <c:v>#N/A</c:v>
                </c:pt>
                <c:pt idx="23">
                  <c:v>#N/A</c:v>
                </c:pt>
                <c:pt idx="24">
                  <c:v>#N/A</c:v>
                </c:pt>
                <c:pt idx="25">
                  <c:v>#N/A</c:v>
                </c:pt>
                <c:pt idx="26">
                  <c:v>#N/A</c:v>
                </c:pt>
                <c:pt idx="27">
                  <c:v>#N/A</c:v>
                </c:pt>
                <c:pt idx="28">
                  <c:v>#N/A</c:v>
                </c:pt>
                <c:pt idx="29">
                  <c:v>#N/A</c:v>
                </c:pt>
                <c:pt idx="30">
                  <c:v>#N/A</c:v>
                </c:pt>
                <c:pt idx="31">
                  <c:v>#N/A</c:v>
                </c:pt>
                <c:pt idx="32">
                  <c:v>#N/A</c:v>
                </c:pt>
                <c:pt idx="33">
                  <c:v>#N/A</c:v>
                </c:pt>
                <c:pt idx="34">
                  <c:v>#N/A</c:v>
                </c:pt>
                <c:pt idx="35">
                  <c:v>#N/A</c:v>
                </c:pt>
                <c:pt idx="36">
                  <c:v>#N/A</c:v>
                </c:pt>
                <c:pt idx="37">
                  <c:v>#N/A</c:v>
                </c:pt>
                <c:pt idx="38">
                  <c:v>#N/A</c:v>
                </c:pt>
                <c:pt idx="39">
                  <c:v>#N/A</c:v>
                </c:pt>
                <c:pt idx="40">
                  <c:v>#N/A</c:v>
                </c:pt>
                <c:pt idx="41">
                  <c:v>#N/A</c:v>
                </c:pt>
                <c:pt idx="42">
                  <c:v>#N/A</c:v>
                </c:pt>
                <c:pt idx="43">
                  <c:v>#N/A</c:v>
                </c:pt>
                <c:pt idx="44">
                  <c:v>#N/A</c:v>
                </c:pt>
                <c:pt idx="45">
                  <c:v>#N/A</c:v>
                </c:pt>
                <c:pt idx="46">
                  <c:v>#N/A</c:v>
                </c:pt>
                <c:pt idx="47">
                  <c:v>#N/A</c:v>
                </c:pt>
                <c:pt idx="48">
                  <c:v>#N/A</c:v>
                </c:pt>
                <c:pt idx="49">
                  <c:v>#N/A</c:v>
                </c:pt>
                <c:pt idx="50">
                  <c:v>#N/A</c:v>
                </c:pt>
                <c:pt idx="51">
                  <c:v>#N/A</c:v>
                </c:pt>
                <c:pt idx="52">
                  <c:v>#N/A</c:v>
                </c:pt>
                <c:pt idx="53">
                  <c:v>#N/A</c:v>
                </c:pt>
                <c:pt idx="54">
                  <c:v>#N/A</c:v>
                </c:pt>
                <c:pt idx="55">
                  <c:v>#N/A</c:v>
                </c:pt>
                <c:pt idx="56">
                  <c:v>#N/A</c:v>
                </c:pt>
                <c:pt idx="57">
                  <c:v>#N/A</c:v>
                </c:pt>
                <c:pt idx="58">
                  <c:v>#N/A</c:v>
                </c:pt>
                <c:pt idx="59">
                  <c:v>#N/A</c:v>
                </c:pt>
                <c:pt idx="60">
                  <c:v>#N/A</c:v>
                </c:pt>
                <c:pt idx="61">
                  <c:v>#N/A</c:v>
                </c:pt>
                <c:pt idx="62">
                  <c:v>#N/A</c:v>
                </c:pt>
                <c:pt idx="63">
                  <c:v>#N/A</c:v>
                </c:pt>
                <c:pt idx="64">
                  <c:v>#N/A</c:v>
                </c:pt>
                <c:pt idx="65">
                  <c:v>#N/A</c:v>
                </c:pt>
                <c:pt idx="66">
                  <c:v>#N/A</c:v>
                </c:pt>
                <c:pt idx="67">
                  <c:v>#N/A</c:v>
                </c:pt>
                <c:pt idx="68">
                  <c:v>#N/A</c:v>
                </c:pt>
                <c:pt idx="69">
                  <c:v>#N/A</c:v>
                </c:pt>
                <c:pt idx="70">
                  <c:v>#N/A</c:v>
                </c:pt>
                <c:pt idx="71">
                  <c:v>#N/A</c:v>
                </c:pt>
                <c:pt idx="72">
                  <c:v>#N/A</c:v>
                </c:pt>
                <c:pt idx="73">
                  <c:v>#N/A</c:v>
                </c:pt>
                <c:pt idx="74">
                  <c:v>#N/A</c:v>
                </c:pt>
                <c:pt idx="75">
                  <c:v>#N/A</c:v>
                </c:pt>
                <c:pt idx="76">
                  <c:v>#N/A</c:v>
                </c:pt>
                <c:pt idx="77">
                  <c:v>#N/A</c:v>
                </c:pt>
                <c:pt idx="78">
                  <c:v>#N/A</c:v>
                </c:pt>
                <c:pt idx="79">
                  <c:v>#N/A</c:v>
                </c:pt>
                <c:pt idx="80">
                  <c:v>#N/A</c:v>
                </c:pt>
                <c:pt idx="81">
                  <c:v>#N/A</c:v>
                </c:pt>
                <c:pt idx="82">
                  <c:v>#N/A</c:v>
                </c:pt>
                <c:pt idx="83">
                  <c:v>#N/A</c:v>
                </c:pt>
                <c:pt idx="84">
                  <c:v>#N/A</c:v>
                </c:pt>
                <c:pt idx="85">
                  <c:v>#N/A</c:v>
                </c:pt>
                <c:pt idx="86">
                  <c:v>#N/A</c:v>
                </c:pt>
                <c:pt idx="87">
                  <c:v>#N/A</c:v>
                </c:pt>
                <c:pt idx="88">
                  <c:v>#N/A</c:v>
                </c:pt>
                <c:pt idx="89">
                  <c:v>#N/A</c:v>
                </c:pt>
                <c:pt idx="90">
                  <c:v>#N/A</c:v>
                </c:pt>
                <c:pt idx="91">
                  <c:v>#N/A</c:v>
                </c:pt>
                <c:pt idx="92">
                  <c:v>#N/A</c:v>
                </c:pt>
                <c:pt idx="93">
                  <c:v>#N/A</c:v>
                </c:pt>
                <c:pt idx="94">
                  <c:v>#N/A</c:v>
                </c:pt>
                <c:pt idx="95">
                  <c:v>#N/A</c:v>
                </c:pt>
                <c:pt idx="96">
                  <c:v>#N/A</c:v>
                </c:pt>
                <c:pt idx="97">
                  <c:v>#N/A</c:v>
                </c:pt>
                <c:pt idx="98">
                  <c:v>#N/A</c:v>
                </c:pt>
                <c:pt idx="99">
                  <c:v>#N/A</c:v>
                </c:pt>
                <c:pt idx="100">
                  <c:v>#N/A</c:v>
                </c:pt>
                <c:pt idx="101">
                  <c:v>#N/A</c:v>
                </c:pt>
                <c:pt idx="102">
                  <c:v>#N/A</c:v>
                </c:pt>
                <c:pt idx="103">
                  <c:v>#N/A</c:v>
                </c:pt>
                <c:pt idx="104">
                  <c:v>#N/A</c:v>
                </c:pt>
                <c:pt idx="105">
                  <c:v>#N/A</c:v>
                </c:pt>
                <c:pt idx="106">
                  <c:v>#N/A</c:v>
                </c:pt>
                <c:pt idx="107">
                  <c:v>#N/A</c:v>
                </c:pt>
                <c:pt idx="108">
                  <c:v>#N/A</c:v>
                </c:pt>
                <c:pt idx="109">
                  <c:v>#N/A</c:v>
                </c:pt>
                <c:pt idx="110">
                  <c:v>#N/A</c:v>
                </c:pt>
                <c:pt idx="111">
                  <c:v>#N/A</c:v>
                </c:pt>
                <c:pt idx="112">
                  <c:v>#N/A</c:v>
                </c:pt>
                <c:pt idx="113">
                  <c:v>#N/A</c:v>
                </c:pt>
                <c:pt idx="114">
                  <c:v>#N/A</c:v>
                </c:pt>
                <c:pt idx="115">
                  <c:v>#N/A</c:v>
                </c:pt>
                <c:pt idx="116">
                  <c:v>#N/A</c:v>
                </c:pt>
                <c:pt idx="117">
                  <c:v>#N/A</c:v>
                </c:pt>
                <c:pt idx="118">
                  <c:v>#N/A</c:v>
                </c:pt>
                <c:pt idx="119">
                  <c:v>#N/A</c:v>
                </c:pt>
                <c:pt idx="120">
                  <c:v>#N/A</c:v>
                </c:pt>
                <c:pt idx="121">
                  <c:v>#N/A</c:v>
                </c:pt>
                <c:pt idx="122">
                  <c:v>#N/A</c:v>
                </c:pt>
                <c:pt idx="123">
                  <c:v>#N/A</c:v>
                </c:pt>
                <c:pt idx="124">
                  <c:v>#N/A</c:v>
                </c:pt>
                <c:pt idx="125">
                  <c:v>#N/A</c:v>
                </c:pt>
                <c:pt idx="126">
                  <c:v>#N/A</c:v>
                </c:pt>
                <c:pt idx="127">
                  <c:v>#N/A</c:v>
                </c:pt>
                <c:pt idx="128">
                  <c:v>#N/A</c:v>
                </c:pt>
                <c:pt idx="129">
                  <c:v>#N/A</c:v>
                </c:pt>
                <c:pt idx="130">
                  <c:v>#N/A</c:v>
                </c:pt>
                <c:pt idx="131">
                  <c:v>#N/A</c:v>
                </c:pt>
                <c:pt idx="132">
                  <c:v>#N/A</c:v>
                </c:pt>
                <c:pt idx="133">
                  <c:v>#N/A</c:v>
                </c:pt>
                <c:pt idx="134">
                  <c:v>#N/A</c:v>
                </c:pt>
                <c:pt idx="135">
                  <c:v>#N/A</c:v>
                </c:pt>
                <c:pt idx="136">
                  <c:v>#N/A</c:v>
                </c:pt>
                <c:pt idx="137">
                  <c:v>#N/A</c:v>
                </c:pt>
                <c:pt idx="138">
                  <c:v>#N/A</c:v>
                </c:pt>
                <c:pt idx="139">
                  <c:v>#N/A</c:v>
                </c:pt>
                <c:pt idx="140">
                  <c:v>#N/A</c:v>
                </c:pt>
                <c:pt idx="141">
                  <c:v>#N/A</c:v>
                </c:pt>
                <c:pt idx="142">
                  <c:v>#N/A</c:v>
                </c:pt>
                <c:pt idx="143">
                  <c:v>#N/A</c:v>
                </c:pt>
                <c:pt idx="144">
                  <c:v>#N/A</c:v>
                </c:pt>
                <c:pt idx="145">
                  <c:v>#N/A</c:v>
                </c:pt>
                <c:pt idx="146">
                  <c:v>#N/A</c:v>
                </c:pt>
                <c:pt idx="147">
                  <c:v>#N/A</c:v>
                </c:pt>
                <c:pt idx="148">
                  <c:v>#N/A</c:v>
                </c:pt>
                <c:pt idx="149">
                  <c:v>#N/A</c:v>
                </c:pt>
                <c:pt idx="150">
                  <c:v>#N/A</c:v>
                </c:pt>
                <c:pt idx="151">
                  <c:v>#N/A</c:v>
                </c:pt>
                <c:pt idx="152">
                  <c:v>#N/A</c:v>
                </c:pt>
                <c:pt idx="153">
                  <c:v>#N/A</c:v>
                </c:pt>
                <c:pt idx="154">
                  <c:v>#N/A</c:v>
                </c:pt>
                <c:pt idx="155">
                  <c:v>#N/A</c:v>
                </c:pt>
                <c:pt idx="156">
                  <c:v>#N/A</c:v>
                </c:pt>
                <c:pt idx="157">
                  <c:v>#N/A</c:v>
                </c:pt>
                <c:pt idx="158">
                  <c:v>#N/A</c:v>
                </c:pt>
                <c:pt idx="159">
                  <c:v>#N/A</c:v>
                </c:pt>
                <c:pt idx="160">
                  <c:v>#N/A</c:v>
                </c:pt>
                <c:pt idx="161">
                  <c:v>#N/A</c:v>
                </c:pt>
                <c:pt idx="162">
                  <c:v>#N/A</c:v>
                </c:pt>
                <c:pt idx="163">
                  <c:v>#N/A</c:v>
                </c:pt>
                <c:pt idx="164">
                  <c:v>#N/A</c:v>
                </c:pt>
                <c:pt idx="165">
                  <c:v>#N/A</c:v>
                </c:pt>
                <c:pt idx="166">
                  <c:v>#N/A</c:v>
                </c:pt>
                <c:pt idx="167">
                  <c:v>#N/A</c:v>
                </c:pt>
                <c:pt idx="168">
                  <c:v>#N/A</c:v>
                </c:pt>
                <c:pt idx="169">
                  <c:v>#N/A</c:v>
                </c:pt>
                <c:pt idx="170">
                  <c:v>#N/A</c:v>
                </c:pt>
                <c:pt idx="171">
                  <c:v>#N/A</c:v>
                </c:pt>
                <c:pt idx="172">
                  <c:v>#N/A</c:v>
                </c:pt>
                <c:pt idx="173">
                  <c:v>#N/A</c:v>
                </c:pt>
                <c:pt idx="174">
                  <c:v>#N/A</c:v>
                </c:pt>
                <c:pt idx="175">
                  <c:v>#N/A</c:v>
                </c:pt>
                <c:pt idx="176">
                  <c:v>#N/A</c:v>
                </c:pt>
                <c:pt idx="177">
                  <c:v>#N/A</c:v>
                </c:pt>
                <c:pt idx="178">
                  <c:v>#N/A</c:v>
                </c:pt>
                <c:pt idx="179">
                  <c:v>#N/A</c:v>
                </c:pt>
                <c:pt idx="180">
                  <c:v>#N/A</c:v>
                </c:pt>
                <c:pt idx="181">
                  <c:v>#N/A</c:v>
                </c:pt>
                <c:pt idx="182">
                  <c:v>#N/A</c:v>
                </c:pt>
                <c:pt idx="183">
                  <c:v>#N/A</c:v>
                </c:pt>
                <c:pt idx="184">
                  <c:v>#N/A</c:v>
                </c:pt>
                <c:pt idx="185">
                  <c:v>#N/A</c:v>
                </c:pt>
                <c:pt idx="186">
                  <c:v>#N/A</c:v>
                </c:pt>
                <c:pt idx="187">
                  <c:v>#N/A</c:v>
                </c:pt>
                <c:pt idx="188">
                  <c:v>#N/A</c:v>
                </c:pt>
                <c:pt idx="189">
                  <c:v>#N/A</c:v>
                </c:pt>
                <c:pt idx="190">
                  <c:v>#N/A</c:v>
                </c:pt>
                <c:pt idx="191">
                  <c:v>#N/A</c:v>
                </c:pt>
                <c:pt idx="192">
                  <c:v>#N/A</c:v>
                </c:pt>
                <c:pt idx="193">
                  <c:v>#N/A</c:v>
                </c:pt>
                <c:pt idx="194">
                  <c:v>#N/A</c:v>
                </c:pt>
                <c:pt idx="195">
                  <c:v>#N/A</c:v>
                </c:pt>
                <c:pt idx="196">
                  <c:v>#N/A</c:v>
                </c:pt>
                <c:pt idx="197">
                  <c:v>#N/A</c:v>
                </c:pt>
                <c:pt idx="198">
                  <c:v>#N/A</c:v>
                </c:pt>
                <c:pt idx="199">
                  <c:v>#N/A</c:v>
                </c:pt>
                <c:pt idx="200">
                  <c:v>#N/A</c:v>
                </c:pt>
                <c:pt idx="201">
                  <c:v>#N/A</c:v>
                </c:pt>
                <c:pt idx="202">
                  <c:v>#N/A</c:v>
                </c:pt>
                <c:pt idx="203">
                  <c:v>#N/A</c:v>
                </c:pt>
                <c:pt idx="204">
                  <c:v>#N/A</c:v>
                </c:pt>
                <c:pt idx="205">
                  <c:v>#N/A</c:v>
                </c:pt>
                <c:pt idx="206">
                  <c:v>#N/A</c:v>
                </c:pt>
                <c:pt idx="207">
                  <c:v>#N/A</c:v>
                </c:pt>
                <c:pt idx="208">
                  <c:v>#N/A</c:v>
                </c:pt>
                <c:pt idx="209">
                  <c:v>#N/A</c:v>
                </c:pt>
                <c:pt idx="210">
                  <c:v>#N/A</c:v>
                </c:pt>
                <c:pt idx="211">
                  <c:v>#N/A</c:v>
                </c:pt>
                <c:pt idx="212">
                  <c:v>#N/A</c:v>
                </c:pt>
                <c:pt idx="213">
                  <c:v>#N/A</c:v>
                </c:pt>
                <c:pt idx="214">
                  <c:v>#N/A</c:v>
                </c:pt>
                <c:pt idx="215">
                  <c:v>#N/A</c:v>
                </c:pt>
                <c:pt idx="216">
                  <c:v>#N/A</c:v>
                </c:pt>
                <c:pt idx="217">
                  <c:v>#N/A</c:v>
                </c:pt>
                <c:pt idx="218">
                  <c:v>#N/A</c:v>
                </c:pt>
                <c:pt idx="219">
                  <c:v>#N/A</c:v>
                </c:pt>
                <c:pt idx="220">
                  <c:v>#N/A</c:v>
                </c:pt>
                <c:pt idx="221">
                  <c:v>#N/A</c:v>
                </c:pt>
                <c:pt idx="222">
                  <c:v>#N/A</c:v>
                </c:pt>
                <c:pt idx="223">
                  <c:v>#N/A</c:v>
                </c:pt>
                <c:pt idx="224">
                  <c:v>#N/A</c:v>
                </c:pt>
                <c:pt idx="225">
                  <c:v>#N/A</c:v>
                </c:pt>
                <c:pt idx="226">
                  <c:v>#N/A</c:v>
                </c:pt>
                <c:pt idx="227">
                  <c:v>#N/A</c:v>
                </c:pt>
                <c:pt idx="228">
                  <c:v>#N/A</c:v>
                </c:pt>
                <c:pt idx="229">
                  <c:v>#N/A</c:v>
                </c:pt>
                <c:pt idx="230">
                  <c:v>#N/A</c:v>
                </c:pt>
                <c:pt idx="231">
                  <c:v>#N/A</c:v>
                </c:pt>
                <c:pt idx="232">
                  <c:v>#N/A</c:v>
                </c:pt>
                <c:pt idx="233">
                  <c:v>#N/A</c:v>
                </c:pt>
                <c:pt idx="234">
                  <c:v>#N/A</c:v>
                </c:pt>
                <c:pt idx="235">
                  <c:v>#N/A</c:v>
                </c:pt>
                <c:pt idx="236">
                  <c:v>#N/A</c:v>
                </c:pt>
                <c:pt idx="237">
                  <c:v>#N/A</c:v>
                </c:pt>
                <c:pt idx="238">
                  <c:v>#N/A</c:v>
                </c:pt>
                <c:pt idx="239">
                  <c:v>#N/A</c:v>
                </c:pt>
                <c:pt idx="240">
                  <c:v>#N/A</c:v>
                </c:pt>
                <c:pt idx="241">
                  <c:v>#N/A</c:v>
                </c:pt>
                <c:pt idx="242">
                  <c:v>#N/A</c:v>
                </c:pt>
                <c:pt idx="243">
                  <c:v>#N/A</c:v>
                </c:pt>
                <c:pt idx="244">
                  <c:v>#N/A</c:v>
                </c:pt>
                <c:pt idx="245">
                  <c:v>#N/A</c:v>
                </c:pt>
                <c:pt idx="246">
                  <c:v>#N/A</c:v>
                </c:pt>
                <c:pt idx="247">
                  <c:v>#N/A</c:v>
                </c:pt>
                <c:pt idx="248">
                  <c:v>#N/A</c:v>
                </c:pt>
                <c:pt idx="249">
                  <c:v>#N/A</c:v>
                </c:pt>
                <c:pt idx="250">
                  <c:v>#N/A</c:v>
                </c:pt>
                <c:pt idx="251">
                  <c:v>#N/A</c:v>
                </c:pt>
                <c:pt idx="252">
                  <c:v>#N/A</c:v>
                </c:pt>
                <c:pt idx="253">
                  <c:v>#N/A</c:v>
                </c:pt>
                <c:pt idx="254">
                  <c:v>#N/A</c:v>
                </c:pt>
                <c:pt idx="255">
                  <c:v>#N/A</c:v>
                </c:pt>
                <c:pt idx="256">
                  <c:v>#N/A</c:v>
                </c:pt>
                <c:pt idx="257">
                  <c:v>#N/A</c:v>
                </c:pt>
                <c:pt idx="258">
                  <c:v>#N/A</c:v>
                </c:pt>
                <c:pt idx="259">
                  <c:v>#N/A</c:v>
                </c:pt>
                <c:pt idx="260">
                  <c:v>#N/A</c:v>
                </c:pt>
                <c:pt idx="261">
                  <c:v>#N/A</c:v>
                </c:pt>
                <c:pt idx="262">
                  <c:v>#N/A</c:v>
                </c:pt>
                <c:pt idx="263">
                  <c:v>#N/A</c:v>
                </c:pt>
                <c:pt idx="264">
                  <c:v>#N/A</c:v>
                </c:pt>
                <c:pt idx="265">
                  <c:v>#N/A</c:v>
                </c:pt>
                <c:pt idx="266">
                  <c:v>#N/A</c:v>
                </c:pt>
                <c:pt idx="267">
                  <c:v>#N/A</c:v>
                </c:pt>
                <c:pt idx="268">
                  <c:v>#N/A</c:v>
                </c:pt>
                <c:pt idx="269">
                  <c:v>#N/A</c:v>
                </c:pt>
                <c:pt idx="270">
                  <c:v>#N/A</c:v>
                </c:pt>
                <c:pt idx="271">
                  <c:v>#N/A</c:v>
                </c:pt>
                <c:pt idx="272">
                  <c:v>#N/A</c:v>
                </c:pt>
                <c:pt idx="273">
                  <c:v>#N/A</c:v>
                </c:pt>
                <c:pt idx="274">
                  <c:v>#N/A</c:v>
                </c:pt>
                <c:pt idx="275">
                  <c:v>#N/A</c:v>
                </c:pt>
                <c:pt idx="276">
                  <c:v>#N/A</c:v>
                </c:pt>
                <c:pt idx="277">
                  <c:v>#N/A</c:v>
                </c:pt>
                <c:pt idx="278">
                  <c:v>#N/A</c:v>
                </c:pt>
                <c:pt idx="279">
                  <c:v>#N/A</c:v>
                </c:pt>
                <c:pt idx="280">
                  <c:v>#N/A</c:v>
                </c:pt>
                <c:pt idx="281">
                  <c:v>#N/A</c:v>
                </c:pt>
                <c:pt idx="282">
                  <c:v>#N/A</c:v>
                </c:pt>
                <c:pt idx="283">
                  <c:v>#N/A</c:v>
                </c:pt>
                <c:pt idx="284">
                  <c:v>#N/A</c:v>
                </c:pt>
                <c:pt idx="285">
                  <c:v>#N/A</c:v>
                </c:pt>
                <c:pt idx="286">
                  <c:v>#N/A</c:v>
                </c:pt>
                <c:pt idx="287">
                  <c:v>#N/A</c:v>
                </c:pt>
                <c:pt idx="288">
                  <c:v>#N/A</c:v>
                </c:pt>
                <c:pt idx="289">
                  <c:v>#N/A</c:v>
                </c:pt>
                <c:pt idx="290">
                  <c:v>#N/A</c:v>
                </c:pt>
                <c:pt idx="291">
                  <c:v>#N/A</c:v>
                </c:pt>
                <c:pt idx="292">
                  <c:v>#N/A</c:v>
                </c:pt>
                <c:pt idx="293">
                  <c:v>#N/A</c:v>
                </c:pt>
                <c:pt idx="294">
                  <c:v>#N/A</c:v>
                </c:pt>
                <c:pt idx="295">
                  <c:v>#N/A</c:v>
                </c:pt>
                <c:pt idx="296">
                  <c:v>#N/A</c:v>
                </c:pt>
                <c:pt idx="297">
                  <c:v>#N/A</c:v>
                </c:pt>
                <c:pt idx="298">
                  <c:v>#N/A</c:v>
                </c:pt>
                <c:pt idx="299">
                  <c:v>#N/A</c:v>
                </c:pt>
                <c:pt idx="300">
                  <c:v>#N/A</c:v>
                </c:pt>
                <c:pt idx="301">
                  <c:v>#N/A</c:v>
                </c:pt>
                <c:pt idx="302">
                  <c:v>#N/A</c:v>
                </c:pt>
                <c:pt idx="303">
                  <c:v>#N/A</c:v>
                </c:pt>
                <c:pt idx="304">
                  <c:v>#N/A</c:v>
                </c:pt>
                <c:pt idx="305">
                  <c:v>#N/A</c:v>
                </c:pt>
                <c:pt idx="306">
                  <c:v>#N/A</c:v>
                </c:pt>
                <c:pt idx="307">
                  <c:v>#N/A</c:v>
                </c:pt>
                <c:pt idx="308">
                  <c:v>#N/A</c:v>
                </c:pt>
                <c:pt idx="309">
                  <c:v>#N/A</c:v>
                </c:pt>
                <c:pt idx="310">
                  <c:v>#N/A</c:v>
                </c:pt>
                <c:pt idx="311">
                  <c:v>#N/A</c:v>
                </c:pt>
                <c:pt idx="312">
                  <c:v>#N/A</c:v>
                </c:pt>
                <c:pt idx="313">
                  <c:v>#N/A</c:v>
                </c:pt>
                <c:pt idx="314">
                  <c:v>#N/A</c:v>
                </c:pt>
                <c:pt idx="315">
                  <c:v>#N/A</c:v>
                </c:pt>
                <c:pt idx="316">
                  <c:v>#N/A</c:v>
                </c:pt>
                <c:pt idx="317">
                  <c:v>#N/A</c:v>
                </c:pt>
                <c:pt idx="318">
                  <c:v>#N/A</c:v>
                </c:pt>
                <c:pt idx="319">
                  <c:v>#N/A</c:v>
                </c:pt>
                <c:pt idx="320">
                  <c:v>#N/A</c:v>
                </c:pt>
                <c:pt idx="321">
                  <c:v>#N/A</c:v>
                </c:pt>
                <c:pt idx="322">
                  <c:v>#N/A</c:v>
                </c:pt>
                <c:pt idx="323">
                  <c:v>#N/A</c:v>
                </c:pt>
                <c:pt idx="324">
                  <c:v>#N/A</c:v>
                </c:pt>
                <c:pt idx="325">
                  <c:v>#N/A</c:v>
                </c:pt>
                <c:pt idx="326">
                  <c:v>#N/A</c:v>
                </c:pt>
                <c:pt idx="327">
                  <c:v>#N/A</c:v>
                </c:pt>
                <c:pt idx="328">
                  <c:v>#N/A</c:v>
                </c:pt>
                <c:pt idx="329">
                  <c:v>#N/A</c:v>
                </c:pt>
                <c:pt idx="330">
                  <c:v>#N/A</c:v>
                </c:pt>
                <c:pt idx="331">
                  <c:v>#N/A</c:v>
                </c:pt>
                <c:pt idx="332">
                  <c:v>#N/A</c:v>
                </c:pt>
                <c:pt idx="333">
                  <c:v>#N/A</c:v>
                </c:pt>
                <c:pt idx="334">
                  <c:v>#N/A</c:v>
                </c:pt>
                <c:pt idx="335">
                  <c:v>#N/A</c:v>
                </c:pt>
                <c:pt idx="336">
                  <c:v>#N/A</c:v>
                </c:pt>
                <c:pt idx="337">
                  <c:v>#N/A</c:v>
                </c:pt>
                <c:pt idx="338">
                  <c:v>#N/A</c:v>
                </c:pt>
                <c:pt idx="339">
                  <c:v>#N/A</c:v>
                </c:pt>
                <c:pt idx="340">
                  <c:v>#N/A</c:v>
                </c:pt>
                <c:pt idx="341">
                  <c:v>#N/A</c:v>
                </c:pt>
                <c:pt idx="342">
                  <c:v>#N/A</c:v>
                </c:pt>
                <c:pt idx="343">
                  <c:v>#N/A</c:v>
                </c:pt>
                <c:pt idx="344">
                  <c:v>#N/A</c:v>
                </c:pt>
                <c:pt idx="345">
                  <c:v>#N/A</c:v>
                </c:pt>
                <c:pt idx="346">
                  <c:v>#N/A</c:v>
                </c:pt>
                <c:pt idx="347">
                  <c:v>#N/A</c:v>
                </c:pt>
                <c:pt idx="348">
                  <c:v>#N/A</c:v>
                </c:pt>
                <c:pt idx="349">
                  <c:v>#N/A</c:v>
                </c:pt>
                <c:pt idx="350">
                  <c:v>#N/A</c:v>
                </c:pt>
                <c:pt idx="351">
                  <c:v>#N/A</c:v>
                </c:pt>
                <c:pt idx="352">
                  <c:v>#N/A</c:v>
                </c:pt>
                <c:pt idx="353">
                  <c:v>#N/A</c:v>
                </c:pt>
                <c:pt idx="354">
                  <c:v>#N/A</c:v>
                </c:pt>
                <c:pt idx="355">
                  <c:v>#N/A</c:v>
                </c:pt>
                <c:pt idx="356">
                  <c:v>#N/A</c:v>
                </c:pt>
                <c:pt idx="357">
                  <c:v>#N/A</c:v>
                </c:pt>
              </c:numCache>
            </c:numRef>
          </c:yVal>
          <c:smooth val="0"/>
        </c:ser>
        <c:ser>
          <c:idx val="1"/>
          <c:order val="2"/>
          <c:tx>
            <c:strRef>
              <c:f>'表8.8.3死亡までの時間_Primary aHUS'!$R$55</c:f>
              <c:strCache>
                <c:ptCount val="1"/>
                <c:pt idx="0">
                  <c:v>50%線</c:v>
                </c:pt>
              </c:strCache>
            </c:strRef>
          </c:tx>
          <c:spPr>
            <a:ln w="9525">
              <a:solidFill>
                <a:schemeClr val="tx1"/>
              </a:solidFill>
              <a:prstDash val="sysDot"/>
            </a:ln>
          </c:spPr>
          <c:marker>
            <c:symbol val="none"/>
          </c:marker>
          <c:xVal>
            <c:numRef>
              <c:f>'表8.8.3死亡までの時間_Primary aHUS'!$O$56:$O$414</c:f>
              <c:numCache>
                <c:formatCode>General</c:formatCode>
                <c:ptCount val="359"/>
                <c:pt idx="0">
                  <c:v>0</c:v>
                </c:pt>
                <c:pt idx="1">
                  <c:v>0</c:v>
                </c:pt>
                <c:pt idx="2">
                  <c:v>1</c:v>
                </c:pt>
                <c:pt idx="3">
                  <c:v>1</c:v>
                </c:pt>
                <c:pt idx="4">
                  <c:v>2</c:v>
                </c:pt>
                <c:pt idx="5">
                  <c:v>2</c:v>
                </c:pt>
                <c:pt idx="6">
                  <c:v>3</c:v>
                </c:pt>
                <c:pt idx="7">
                  <c:v>3</c:v>
                </c:pt>
                <c:pt idx="8">
                  <c:v>7</c:v>
                </c:pt>
                <c:pt idx="9">
                  <c:v>15</c:v>
                </c:pt>
                <c:pt idx="10">
                  <c:v>21</c:v>
                </c:pt>
                <c:pt idx="11">
                  <c:v>28</c:v>
                </c:pt>
                <c:pt idx="12">
                  <c:v>30</c:v>
                </c:pt>
                <c:pt idx="13">
                  <c:v>52</c:v>
                </c:pt>
                <c:pt idx="14">
                  <c:v>52</c:v>
                </c:pt>
                <c:pt idx="15">
                  <c:v>84</c:v>
                </c:pt>
                <c:pt idx="16">
                  <c:v>87</c:v>
                </c:pt>
                <c:pt idx="17">
                  <c:v>87</c:v>
                </c:pt>
                <c:pt idx="18">
                  <c:v>88</c:v>
                </c:pt>
                <c:pt idx="19">
                  <c:v>90</c:v>
                </c:pt>
                <c:pt idx="20">
                  <c:v>96</c:v>
                </c:pt>
                <c:pt idx="21">
                  <c:v>107</c:v>
                </c:pt>
                <c:pt idx="22">
                  <c:v>154</c:v>
                </c:pt>
                <c:pt idx="23">
                  <c:v>155</c:v>
                </c:pt>
                <c:pt idx="24">
                  <c:v>167</c:v>
                </c:pt>
                <c:pt idx="25">
                  <c:v>168</c:v>
                </c:pt>
                <c:pt idx="26">
                  <c:v>174</c:v>
                </c:pt>
                <c:pt idx="27">
                  <c:v>180</c:v>
                </c:pt>
              </c:numCache>
            </c:numRef>
          </c:xVal>
          <c:yVal>
            <c:numRef>
              <c:f>'表8.8.3死亡までの時間_Primary aHUS'!$R$56:$R$414</c:f>
              <c:numCache>
                <c:formatCode>General</c:formatCode>
                <c:ptCount val="359"/>
                <c:pt idx="0">
                  <c:v>50</c:v>
                </c:pt>
                <c:pt idx="1">
                  <c:v>50</c:v>
                </c:pt>
                <c:pt idx="2">
                  <c:v>50</c:v>
                </c:pt>
                <c:pt idx="3">
                  <c:v>50</c:v>
                </c:pt>
                <c:pt idx="4">
                  <c:v>50</c:v>
                </c:pt>
                <c:pt idx="5">
                  <c:v>50</c:v>
                </c:pt>
                <c:pt idx="6">
                  <c:v>50</c:v>
                </c:pt>
                <c:pt idx="7">
                  <c:v>50</c:v>
                </c:pt>
                <c:pt idx="8">
                  <c:v>50</c:v>
                </c:pt>
                <c:pt idx="9">
                  <c:v>50</c:v>
                </c:pt>
                <c:pt idx="10">
                  <c:v>50</c:v>
                </c:pt>
                <c:pt idx="11">
                  <c:v>50</c:v>
                </c:pt>
                <c:pt idx="12">
                  <c:v>50</c:v>
                </c:pt>
                <c:pt idx="13">
                  <c:v>50</c:v>
                </c:pt>
                <c:pt idx="14">
                  <c:v>50</c:v>
                </c:pt>
                <c:pt idx="15">
                  <c:v>50</c:v>
                </c:pt>
                <c:pt idx="16">
                  <c:v>50</c:v>
                </c:pt>
                <c:pt idx="17">
                  <c:v>50</c:v>
                </c:pt>
                <c:pt idx="18">
                  <c:v>50</c:v>
                </c:pt>
                <c:pt idx="19">
                  <c:v>50</c:v>
                </c:pt>
                <c:pt idx="20">
                  <c:v>50</c:v>
                </c:pt>
                <c:pt idx="21">
                  <c:v>50</c:v>
                </c:pt>
                <c:pt idx="22">
                  <c:v>50</c:v>
                </c:pt>
                <c:pt idx="23">
                  <c:v>50</c:v>
                </c:pt>
                <c:pt idx="24">
                  <c:v>50</c:v>
                </c:pt>
                <c:pt idx="25">
                  <c:v>50</c:v>
                </c:pt>
                <c:pt idx="26">
                  <c:v>50</c:v>
                </c:pt>
                <c:pt idx="27">
                  <c:v>50</c:v>
                </c:pt>
              </c:numCache>
            </c:numRef>
          </c:yVal>
          <c:smooth val="0"/>
        </c:ser>
        <c:dLbls>
          <c:showLegendKey val="0"/>
          <c:showVal val="0"/>
          <c:showCatName val="0"/>
          <c:showSerName val="0"/>
          <c:showPercent val="0"/>
          <c:showBubbleSize val="0"/>
        </c:dLbls>
        <c:axId val="421539200"/>
        <c:axId val="421569664"/>
      </c:scatterChart>
      <c:valAx>
        <c:axId val="421539200"/>
        <c:scaling>
          <c:orientation val="minMax"/>
          <c:max val="185"/>
          <c:min val="0"/>
        </c:scaling>
        <c:delete val="0"/>
        <c:axPos val="b"/>
        <c:numFmt formatCode="General" sourceLinked="0"/>
        <c:majorTickMark val="out"/>
        <c:minorTickMark val="none"/>
        <c:tickLblPos val="nextTo"/>
        <c:txPr>
          <a:bodyPr/>
          <a:lstStyle/>
          <a:p>
            <a:pPr>
              <a:defRPr sz="1000">
                <a:latin typeface="Arial" panose="020B0604020202020204" pitchFamily="34" charset="0"/>
                <a:ea typeface="ＭＳ ゴシック" panose="020B0609070205080204" pitchFamily="49" charset="-128"/>
                <a:cs typeface="Arial" panose="020B0604020202020204" pitchFamily="34" charset="0"/>
              </a:defRPr>
            </a:pPr>
            <a:endParaRPr lang="ja-JP"/>
          </a:p>
        </c:txPr>
        <c:crossAx val="421569664"/>
        <c:crossesAt val="0"/>
        <c:crossBetween val="midCat"/>
        <c:majorUnit val="30"/>
        <c:minorUnit val="5"/>
      </c:valAx>
      <c:valAx>
        <c:axId val="421569664"/>
        <c:scaling>
          <c:orientation val="minMax"/>
          <c:max val="100"/>
          <c:min val="0"/>
        </c:scaling>
        <c:delete val="0"/>
        <c:axPos val="l"/>
        <c:numFmt formatCode="General" sourceLinked="0"/>
        <c:majorTickMark val="out"/>
        <c:minorTickMark val="none"/>
        <c:tickLblPos val="nextTo"/>
        <c:txPr>
          <a:bodyPr/>
          <a:lstStyle/>
          <a:p>
            <a:pPr>
              <a:defRPr sz="1000">
                <a:latin typeface="Arial" panose="020B0604020202020204" pitchFamily="34" charset="0"/>
                <a:ea typeface="ＭＳ ゴシック" panose="020B0609070205080204" pitchFamily="49" charset="-128"/>
                <a:cs typeface="Arial" panose="020B0604020202020204" pitchFamily="34" charset="0"/>
              </a:defRPr>
            </a:pPr>
            <a:endParaRPr lang="ja-JP"/>
          </a:p>
        </c:txPr>
        <c:crossAx val="421539200"/>
        <c:crossesAt val="0"/>
        <c:crossBetween val="midCat"/>
        <c:majorUnit val="10"/>
        <c:minorUnit val="5"/>
      </c:valAx>
    </c:plotArea>
    <c:plotVisOnly val="1"/>
    <c:dispBlanksAs val="gap"/>
    <c:showDLblsOverMax val="0"/>
  </c:chart>
  <c:spPr>
    <a:ln>
      <a:no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807596990561803E-2"/>
          <c:y val="9.0546918283361894E-2"/>
          <c:w val="0.90092187652861355"/>
          <c:h val="0.77017328794624351"/>
        </c:manualLayout>
      </c:layout>
      <c:scatterChart>
        <c:scatterStyle val="lineMarker"/>
        <c:varyColors val="0"/>
        <c:ser>
          <c:idx val="0"/>
          <c:order val="0"/>
          <c:tx>
            <c:strRef>
              <c:f>'aHUS小児_LDH (2)'!$P$6</c:f>
              <c:strCache>
                <c:ptCount val="1"/>
                <c:pt idx="0">
                  <c:v>測定値</c:v>
                </c:pt>
              </c:strCache>
            </c:strRef>
          </c:tx>
          <c:spPr>
            <a:ln w="15875">
              <a:solidFill>
                <a:schemeClr val="tx1"/>
              </a:solidFill>
            </a:ln>
          </c:spPr>
          <c:marker>
            <c:symbol val="none"/>
          </c:marker>
          <c:xVal>
            <c:numRef>
              <c:f>'aHUS小児_LDH (2)'!$O$7:$O$1318</c:f>
              <c:numCache>
                <c:formatCode>General</c:formatCode>
                <c:ptCount val="1312"/>
                <c:pt idx="0">
                  <c:v>0</c:v>
                </c:pt>
                <c:pt idx="1">
                  <c:v>4</c:v>
                </c:pt>
                <c:pt idx="2">
                  <c:v>9</c:v>
                </c:pt>
                <c:pt idx="3">
                  <c:v>17</c:v>
                </c:pt>
                <c:pt idx="4">
                  <c:v>44</c:v>
                </c:pt>
                <c:pt idx="5">
                  <c:v>72</c:v>
                </c:pt>
                <c:pt idx="6">
                  <c:v>100</c:v>
                </c:pt>
                <c:pt idx="7">
                  <c:v>128</c:v>
                </c:pt>
                <c:pt idx="8">
                  <c:v>156</c:v>
                </c:pt>
                <c:pt idx="10">
                  <c:v>0</c:v>
                </c:pt>
                <c:pt idx="11">
                  <c:v>1</c:v>
                </c:pt>
                <c:pt idx="12">
                  <c:v>51</c:v>
                </c:pt>
                <c:pt idx="13">
                  <c:v>114</c:v>
                </c:pt>
                <c:pt idx="14">
                  <c:v>140</c:v>
                </c:pt>
                <c:pt idx="16">
                  <c:v>0</c:v>
                </c:pt>
                <c:pt idx="17">
                  <c:v>17</c:v>
                </c:pt>
                <c:pt idx="18">
                  <c:v>20</c:v>
                </c:pt>
                <c:pt idx="19">
                  <c:v>49</c:v>
                </c:pt>
                <c:pt idx="20">
                  <c:v>91</c:v>
                </c:pt>
                <c:pt idx="21">
                  <c:v>112</c:v>
                </c:pt>
                <c:pt idx="22">
                  <c:v>133</c:v>
                </c:pt>
                <c:pt idx="23">
                  <c:v>154</c:v>
                </c:pt>
                <c:pt idx="24">
                  <c:v>175</c:v>
                </c:pt>
                <c:pt idx="26">
                  <c:v>0</c:v>
                </c:pt>
                <c:pt idx="27">
                  <c:v>4</c:v>
                </c:pt>
                <c:pt idx="28">
                  <c:v>7</c:v>
                </c:pt>
                <c:pt idx="29">
                  <c:v>11</c:v>
                </c:pt>
                <c:pt idx="30">
                  <c:v>14</c:v>
                </c:pt>
                <c:pt idx="31">
                  <c:v>21</c:v>
                </c:pt>
                <c:pt idx="32">
                  <c:v>28</c:v>
                </c:pt>
                <c:pt idx="33">
                  <c:v>41</c:v>
                </c:pt>
                <c:pt idx="34">
                  <c:v>60</c:v>
                </c:pt>
                <c:pt idx="35">
                  <c:v>74</c:v>
                </c:pt>
                <c:pt idx="36">
                  <c:v>95</c:v>
                </c:pt>
                <c:pt idx="37">
                  <c:v>102</c:v>
                </c:pt>
                <c:pt idx="38">
                  <c:v>118</c:v>
                </c:pt>
                <c:pt idx="39">
                  <c:v>137</c:v>
                </c:pt>
                <c:pt idx="40">
                  <c:v>151</c:v>
                </c:pt>
                <c:pt idx="41">
                  <c:v>166</c:v>
                </c:pt>
                <c:pt idx="42">
                  <c:v>182</c:v>
                </c:pt>
                <c:pt idx="44">
                  <c:v>0</c:v>
                </c:pt>
                <c:pt idx="45">
                  <c:v>3</c:v>
                </c:pt>
                <c:pt idx="46">
                  <c:v>7</c:v>
                </c:pt>
                <c:pt idx="47">
                  <c:v>11</c:v>
                </c:pt>
                <c:pt idx="48">
                  <c:v>13</c:v>
                </c:pt>
                <c:pt idx="49">
                  <c:v>19</c:v>
                </c:pt>
                <c:pt idx="50">
                  <c:v>26</c:v>
                </c:pt>
                <c:pt idx="51">
                  <c:v>59</c:v>
                </c:pt>
                <c:pt idx="52">
                  <c:v>102</c:v>
                </c:pt>
                <c:pt idx="53">
                  <c:v>131</c:v>
                </c:pt>
                <c:pt idx="54">
                  <c:v>152</c:v>
                </c:pt>
                <c:pt idx="56">
                  <c:v>0</c:v>
                </c:pt>
                <c:pt idx="57">
                  <c:v>7</c:v>
                </c:pt>
                <c:pt idx="58">
                  <c:v>21</c:v>
                </c:pt>
                <c:pt idx="59">
                  <c:v>35</c:v>
                </c:pt>
                <c:pt idx="60">
                  <c:v>63</c:v>
                </c:pt>
                <c:pt idx="61">
                  <c:v>91</c:v>
                </c:pt>
                <c:pt idx="62">
                  <c:v>133</c:v>
                </c:pt>
                <c:pt idx="63">
                  <c:v>161</c:v>
                </c:pt>
                <c:pt idx="65">
                  <c:v>0</c:v>
                </c:pt>
                <c:pt idx="66">
                  <c:v>7</c:v>
                </c:pt>
                <c:pt idx="67">
                  <c:v>14</c:v>
                </c:pt>
                <c:pt idx="68">
                  <c:v>27</c:v>
                </c:pt>
                <c:pt idx="69">
                  <c:v>55</c:v>
                </c:pt>
                <c:pt idx="70">
                  <c:v>84</c:v>
                </c:pt>
                <c:pt idx="71">
                  <c:v>112</c:v>
                </c:pt>
                <c:pt idx="72">
                  <c:v>140</c:v>
                </c:pt>
                <c:pt idx="73">
                  <c:v>168</c:v>
                </c:pt>
                <c:pt idx="75">
                  <c:v>0</c:v>
                </c:pt>
                <c:pt idx="76">
                  <c:v>7</c:v>
                </c:pt>
                <c:pt idx="77">
                  <c:v>42</c:v>
                </c:pt>
                <c:pt idx="78">
                  <c:v>70</c:v>
                </c:pt>
                <c:pt idx="79">
                  <c:v>98</c:v>
                </c:pt>
                <c:pt idx="80">
                  <c:v>126</c:v>
                </c:pt>
                <c:pt idx="81">
                  <c:v>154</c:v>
                </c:pt>
                <c:pt idx="82">
                  <c:v>182</c:v>
                </c:pt>
                <c:pt idx="84">
                  <c:v>0</c:v>
                </c:pt>
                <c:pt idx="85">
                  <c:v>7</c:v>
                </c:pt>
                <c:pt idx="86">
                  <c:v>15</c:v>
                </c:pt>
                <c:pt idx="87">
                  <c:v>29</c:v>
                </c:pt>
                <c:pt idx="89">
                  <c:v>0</c:v>
                </c:pt>
                <c:pt idx="90">
                  <c:v>6</c:v>
                </c:pt>
                <c:pt idx="91">
                  <c:v>23</c:v>
                </c:pt>
                <c:pt idx="92">
                  <c:v>28</c:v>
                </c:pt>
                <c:pt idx="93">
                  <c:v>47</c:v>
                </c:pt>
                <c:pt idx="94">
                  <c:v>89</c:v>
                </c:pt>
                <c:pt idx="95">
                  <c:v>108</c:v>
                </c:pt>
                <c:pt idx="96">
                  <c:v>131</c:v>
                </c:pt>
                <c:pt idx="97">
                  <c:v>175</c:v>
                </c:pt>
                <c:pt idx="99">
                  <c:v>0</c:v>
                </c:pt>
                <c:pt idx="100">
                  <c:v>1</c:v>
                </c:pt>
                <c:pt idx="101">
                  <c:v>7</c:v>
                </c:pt>
                <c:pt idx="102">
                  <c:v>14</c:v>
                </c:pt>
                <c:pt idx="103">
                  <c:v>21</c:v>
                </c:pt>
                <c:pt idx="104">
                  <c:v>28</c:v>
                </c:pt>
                <c:pt idx="105">
                  <c:v>63</c:v>
                </c:pt>
                <c:pt idx="106">
                  <c:v>91</c:v>
                </c:pt>
                <c:pt idx="107">
                  <c:v>118</c:v>
                </c:pt>
                <c:pt idx="108">
                  <c:v>146</c:v>
                </c:pt>
                <c:pt idx="109">
                  <c:v>174</c:v>
                </c:pt>
                <c:pt idx="111">
                  <c:v>0</c:v>
                </c:pt>
                <c:pt idx="112">
                  <c:v>7</c:v>
                </c:pt>
                <c:pt idx="113">
                  <c:v>14</c:v>
                </c:pt>
                <c:pt idx="114">
                  <c:v>18</c:v>
                </c:pt>
                <c:pt idx="115">
                  <c:v>28</c:v>
                </c:pt>
                <c:pt idx="116">
                  <c:v>56</c:v>
                </c:pt>
                <c:pt idx="117">
                  <c:v>100</c:v>
                </c:pt>
                <c:pt idx="118">
                  <c:v>126</c:v>
                </c:pt>
                <c:pt idx="119">
                  <c:v>154</c:v>
                </c:pt>
                <c:pt idx="120">
                  <c:v>182</c:v>
                </c:pt>
                <c:pt idx="122">
                  <c:v>0</c:v>
                </c:pt>
                <c:pt idx="123">
                  <c:v>1</c:v>
                </c:pt>
                <c:pt idx="124">
                  <c:v>2</c:v>
                </c:pt>
                <c:pt idx="125">
                  <c:v>3</c:v>
                </c:pt>
                <c:pt idx="126">
                  <c:v>5</c:v>
                </c:pt>
                <c:pt idx="127">
                  <c:v>7</c:v>
                </c:pt>
                <c:pt idx="128">
                  <c:v>8</c:v>
                </c:pt>
                <c:pt idx="129">
                  <c:v>11</c:v>
                </c:pt>
                <c:pt idx="130">
                  <c:v>21</c:v>
                </c:pt>
                <c:pt idx="131">
                  <c:v>37</c:v>
                </c:pt>
                <c:pt idx="132">
                  <c:v>49</c:v>
                </c:pt>
                <c:pt idx="133">
                  <c:v>63</c:v>
                </c:pt>
                <c:pt idx="134">
                  <c:v>77</c:v>
                </c:pt>
                <c:pt idx="135">
                  <c:v>91</c:v>
                </c:pt>
                <c:pt idx="136">
                  <c:v>105</c:v>
                </c:pt>
                <c:pt idx="137">
                  <c:v>119</c:v>
                </c:pt>
                <c:pt idx="138">
                  <c:v>135</c:v>
                </c:pt>
                <c:pt idx="139">
                  <c:v>147</c:v>
                </c:pt>
                <c:pt idx="140">
                  <c:v>161</c:v>
                </c:pt>
                <c:pt idx="141">
                  <c:v>178</c:v>
                </c:pt>
                <c:pt idx="143">
                  <c:v>0</c:v>
                </c:pt>
                <c:pt idx="144">
                  <c:v>1</c:v>
                </c:pt>
                <c:pt idx="145">
                  <c:v>3</c:v>
                </c:pt>
                <c:pt idx="146">
                  <c:v>5</c:v>
                </c:pt>
                <c:pt idx="147">
                  <c:v>7</c:v>
                </c:pt>
                <c:pt idx="148">
                  <c:v>10</c:v>
                </c:pt>
                <c:pt idx="149">
                  <c:v>12</c:v>
                </c:pt>
                <c:pt idx="150">
                  <c:v>14</c:v>
                </c:pt>
                <c:pt idx="151">
                  <c:v>18</c:v>
                </c:pt>
                <c:pt idx="152">
                  <c:v>21</c:v>
                </c:pt>
                <c:pt idx="153">
                  <c:v>24</c:v>
                </c:pt>
                <c:pt idx="154">
                  <c:v>28</c:v>
                </c:pt>
                <c:pt idx="155">
                  <c:v>32</c:v>
                </c:pt>
                <c:pt idx="156">
                  <c:v>35</c:v>
                </c:pt>
                <c:pt idx="157">
                  <c:v>39</c:v>
                </c:pt>
                <c:pt idx="158">
                  <c:v>42</c:v>
                </c:pt>
                <c:pt idx="159">
                  <c:v>46</c:v>
                </c:pt>
                <c:pt idx="160">
                  <c:v>49</c:v>
                </c:pt>
                <c:pt idx="161">
                  <c:v>63</c:v>
                </c:pt>
                <c:pt idx="162">
                  <c:v>77</c:v>
                </c:pt>
                <c:pt idx="163">
                  <c:v>90</c:v>
                </c:pt>
                <c:pt idx="164">
                  <c:v>132</c:v>
                </c:pt>
                <c:pt idx="165">
                  <c:v>160</c:v>
                </c:pt>
                <c:pt idx="167">
                  <c:v>0</c:v>
                </c:pt>
                <c:pt idx="168">
                  <c:v>1</c:v>
                </c:pt>
                <c:pt idx="169">
                  <c:v>6</c:v>
                </c:pt>
                <c:pt idx="170">
                  <c:v>15</c:v>
                </c:pt>
                <c:pt idx="171">
                  <c:v>22</c:v>
                </c:pt>
                <c:pt idx="172">
                  <c:v>72</c:v>
                </c:pt>
                <c:pt idx="173">
                  <c:v>100</c:v>
                </c:pt>
                <c:pt idx="174">
                  <c:v>128</c:v>
                </c:pt>
                <c:pt idx="175">
                  <c:v>156</c:v>
                </c:pt>
                <c:pt idx="177">
                  <c:v>0</c:v>
                </c:pt>
                <c:pt idx="178">
                  <c:v>7</c:v>
                </c:pt>
                <c:pt idx="179">
                  <c:v>14</c:v>
                </c:pt>
                <c:pt idx="180">
                  <c:v>20</c:v>
                </c:pt>
                <c:pt idx="181">
                  <c:v>28</c:v>
                </c:pt>
                <c:pt idx="182">
                  <c:v>94</c:v>
                </c:pt>
                <c:pt idx="183">
                  <c:v>115</c:v>
                </c:pt>
                <c:pt idx="184">
                  <c:v>157</c:v>
                </c:pt>
                <c:pt idx="185">
                  <c:v>178</c:v>
                </c:pt>
                <c:pt idx="187">
                  <c:v>0</c:v>
                </c:pt>
                <c:pt idx="188">
                  <c:v>1</c:v>
                </c:pt>
                <c:pt idx="189">
                  <c:v>2</c:v>
                </c:pt>
                <c:pt idx="191">
                  <c:v>0</c:v>
                </c:pt>
                <c:pt idx="192">
                  <c:v>7</c:v>
                </c:pt>
                <c:pt idx="193">
                  <c:v>14</c:v>
                </c:pt>
                <c:pt idx="194">
                  <c:v>22</c:v>
                </c:pt>
                <c:pt idx="195">
                  <c:v>28</c:v>
                </c:pt>
                <c:pt idx="196">
                  <c:v>56</c:v>
                </c:pt>
                <c:pt idx="197">
                  <c:v>98</c:v>
                </c:pt>
                <c:pt idx="198">
                  <c:v>128</c:v>
                </c:pt>
                <c:pt idx="199">
                  <c:v>148</c:v>
                </c:pt>
                <c:pt idx="200">
                  <c:v>163</c:v>
                </c:pt>
                <c:pt idx="202">
                  <c:v>0</c:v>
                </c:pt>
                <c:pt idx="203">
                  <c:v>7</c:v>
                </c:pt>
                <c:pt idx="204">
                  <c:v>10</c:v>
                </c:pt>
                <c:pt idx="205">
                  <c:v>14</c:v>
                </c:pt>
                <c:pt idx="206">
                  <c:v>31</c:v>
                </c:pt>
                <c:pt idx="207">
                  <c:v>73</c:v>
                </c:pt>
                <c:pt idx="208">
                  <c:v>101</c:v>
                </c:pt>
                <c:pt idx="209">
                  <c:v>129</c:v>
                </c:pt>
                <c:pt idx="210">
                  <c:v>157</c:v>
                </c:pt>
                <c:pt idx="212">
                  <c:v>0</c:v>
                </c:pt>
                <c:pt idx="213">
                  <c:v>7</c:v>
                </c:pt>
                <c:pt idx="214">
                  <c:v>14</c:v>
                </c:pt>
                <c:pt idx="215">
                  <c:v>21</c:v>
                </c:pt>
                <c:pt idx="216">
                  <c:v>28</c:v>
                </c:pt>
                <c:pt idx="217">
                  <c:v>70</c:v>
                </c:pt>
                <c:pt idx="218">
                  <c:v>84</c:v>
                </c:pt>
                <c:pt idx="220">
                  <c:v>0</c:v>
                </c:pt>
                <c:pt idx="221">
                  <c:v>6</c:v>
                </c:pt>
                <c:pt idx="222">
                  <c:v>11</c:v>
                </c:pt>
                <c:pt idx="223">
                  <c:v>18</c:v>
                </c:pt>
                <c:pt idx="224">
                  <c:v>26</c:v>
                </c:pt>
                <c:pt idx="225">
                  <c:v>46</c:v>
                </c:pt>
                <c:pt idx="226">
                  <c:v>74</c:v>
                </c:pt>
                <c:pt idx="227">
                  <c:v>106</c:v>
                </c:pt>
                <c:pt idx="228">
                  <c:v>139</c:v>
                </c:pt>
                <c:pt idx="230">
                  <c:v>0</c:v>
                </c:pt>
                <c:pt idx="231">
                  <c:v>1</c:v>
                </c:pt>
                <c:pt idx="232">
                  <c:v>2</c:v>
                </c:pt>
                <c:pt idx="234">
                  <c:v>0</c:v>
                </c:pt>
                <c:pt idx="235">
                  <c:v>6</c:v>
                </c:pt>
                <c:pt idx="236">
                  <c:v>12</c:v>
                </c:pt>
                <c:pt idx="237">
                  <c:v>21</c:v>
                </c:pt>
                <c:pt idx="238">
                  <c:v>91</c:v>
                </c:pt>
                <c:pt idx="239">
                  <c:v>133</c:v>
                </c:pt>
                <c:pt idx="241">
                  <c:v>0</c:v>
                </c:pt>
                <c:pt idx="242">
                  <c:v>4</c:v>
                </c:pt>
                <c:pt idx="243">
                  <c:v>7</c:v>
                </c:pt>
                <c:pt idx="244">
                  <c:v>19</c:v>
                </c:pt>
                <c:pt idx="245">
                  <c:v>27</c:v>
                </c:pt>
                <c:pt idx="246">
                  <c:v>52</c:v>
                </c:pt>
                <c:pt idx="247">
                  <c:v>90</c:v>
                </c:pt>
                <c:pt idx="248">
                  <c:v>132</c:v>
                </c:pt>
                <c:pt idx="249">
                  <c:v>152</c:v>
                </c:pt>
                <c:pt idx="250">
                  <c:v>174</c:v>
                </c:pt>
                <c:pt idx="252">
                  <c:v>0</c:v>
                </c:pt>
                <c:pt idx="253">
                  <c:v>7</c:v>
                </c:pt>
                <c:pt idx="254">
                  <c:v>14</c:v>
                </c:pt>
                <c:pt idx="255">
                  <c:v>18</c:v>
                </c:pt>
                <c:pt idx="256">
                  <c:v>26</c:v>
                </c:pt>
                <c:pt idx="258">
                  <c:v>0</c:v>
                </c:pt>
                <c:pt idx="259">
                  <c:v>2</c:v>
                </c:pt>
                <c:pt idx="260">
                  <c:v>7</c:v>
                </c:pt>
                <c:pt idx="261">
                  <c:v>19</c:v>
                </c:pt>
                <c:pt idx="262">
                  <c:v>26</c:v>
                </c:pt>
                <c:pt idx="263">
                  <c:v>54</c:v>
                </c:pt>
                <c:pt idx="264">
                  <c:v>96</c:v>
                </c:pt>
                <c:pt idx="266">
                  <c:v>0</c:v>
                </c:pt>
                <c:pt idx="267">
                  <c:v>6</c:v>
                </c:pt>
                <c:pt idx="268">
                  <c:v>9</c:v>
                </c:pt>
                <c:pt idx="269">
                  <c:v>13</c:v>
                </c:pt>
                <c:pt idx="270">
                  <c:v>20</c:v>
                </c:pt>
                <c:pt idx="271">
                  <c:v>55</c:v>
                </c:pt>
              </c:numCache>
            </c:numRef>
          </c:xVal>
          <c:yVal>
            <c:numRef>
              <c:f>'aHUS小児_LDH (2)'!$P$7:$P$1318</c:f>
              <c:numCache>
                <c:formatCode>General</c:formatCode>
                <c:ptCount val="1312"/>
                <c:pt idx="0">
                  <c:v>334</c:v>
                </c:pt>
                <c:pt idx="1">
                  <c:v>370</c:v>
                </c:pt>
                <c:pt idx="2">
                  <c:v>320</c:v>
                </c:pt>
                <c:pt idx="3">
                  <c:v>256</c:v>
                </c:pt>
                <c:pt idx="4">
                  <c:v>254</c:v>
                </c:pt>
                <c:pt idx="5">
                  <c:v>207</c:v>
                </c:pt>
                <c:pt idx="6">
                  <c:v>195</c:v>
                </c:pt>
                <c:pt idx="7">
                  <c:v>202</c:v>
                </c:pt>
                <c:pt idx="8">
                  <c:v>210</c:v>
                </c:pt>
                <c:pt idx="10">
                  <c:v>455</c:v>
                </c:pt>
                <c:pt idx="11">
                  <c:v>651</c:v>
                </c:pt>
                <c:pt idx="12">
                  <c:v>381</c:v>
                </c:pt>
                <c:pt idx="13">
                  <c:v>292</c:v>
                </c:pt>
                <c:pt idx="14">
                  <c:v>307</c:v>
                </c:pt>
                <c:pt idx="16">
                  <c:v>377</c:v>
                </c:pt>
                <c:pt idx="17">
                  <c:v>216</c:v>
                </c:pt>
                <c:pt idx="18">
                  <c:v>188</c:v>
                </c:pt>
                <c:pt idx="19">
                  <c:v>228</c:v>
                </c:pt>
                <c:pt idx="20">
                  <c:v>220</c:v>
                </c:pt>
                <c:pt idx="21">
                  <c:v>304</c:v>
                </c:pt>
                <c:pt idx="22">
                  <c:v>241</c:v>
                </c:pt>
                <c:pt idx="23">
                  <c:v>236</c:v>
                </c:pt>
                <c:pt idx="24">
                  <c:v>240</c:v>
                </c:pt>
                <c:pt idx="26">
                  <c:v>703</c:v>
                </c:pt>
                <c:pt idx="27">
                  <c:v>419</c:v>
                </c:pt>
                <c:pt idx="28">
                  <c:v>315</c:v>
                </c:pt>
                <c:pt idx="29">
                  <c:v>443</c:v>
                </c:pt>
                <c:pt idx="30">
                  <c:v>361</c:v>
                </c:pt>
                <c:pt idx="31">
                  <c:v>464</c:v>
                </c:pt>
                <c:pt idx="32">
                  <c:v>358</c:v>
                </c:pt>
                <c:pt idx="33">
                  <c:v>352</c:v>
                </c:pt>
                <c:pt idx="34">
                  <c:v>327</c:v>
                </c:pt>
                <c:pt idx="35">
                  <c:v>293</c:v>
                </c:pt>
                <c:pt idx="36">
                  <c:v>273</c:v>
                </c:pt>
                <c:pt idx="37">
                  <c:v>247</c:v>
                </c:pt>
                <c:pt idx="38">
                  <c:v>279</c:v>
                </c:pt>
                <c:pt idx="39">
                  <c:v>279</c:v>
                </c:pt>
                <c:pt idx="40">
                  <c:v>261</c:v>
                </c:pt>
                <c:pt idx="41">
                  <c:v>258</c:v>
                </c:pt>
                <c:pt idx="42">
                  <c:v>321</c:v>
                </c:pt>
                <c:pt idx="44">
                  <c:v>3764</c:v>
                </c:pt>
                <c:pt idx="45">
                  <c:v>624</c:v>
                </c:pt>
                <c:pt idx="46">
                  <c:v>375</c:v>
                </c:pt>
                <c:pt idx="47">
                  <c:v>251</c:v>
                </c:pt>
                <c:pt idx="48">
                  <c:v>235</c:v>
                </c:pt>
                <c:pt idx="49">
                  <c:v>166</c:v>
                </c:pt>
                <c:pt idx="50">
                  <c:v>135</c:v>
                </c:pt>
                <c:pt idx="51">
                  <c:v>152</c:v>
                </c:pt>
                <c:pt idx="52">
                  <c:v>139</c:v>
                </c:pt>
                <c:pt idx="53">
                  <c:v>180</c:v>
                </c:pt>
                <c:pt idx="54">
                  <c:v>195</c:v>
                </c:pt>
                <c:pt idx="56">
                  <c:v>250</c:v>
                </c:pt>
                <c:pt idx="57">
                  <c:v>212</c:v>
                </c:pt>
                <c:pt idx="58">
                  <c:v>229</c:v>
                </c:pt>
                <c:pt idx="59">
                  <c:v>378</c:v>
                </c:pt>
                <c:pt idx="60">
                  <c:v>238</c:v>
                </c:pt>
                <c:pt idx="61">
                  <c:v>233</c:v>
                </c:pt>
                <c:pt idx="62">
                  <c:v>232</c:v>
                </c:pt>
                <c:pt idx="63">
                  <c:v>234</c:v>
                </c:pt>
                <c:pt idx="65">
                  <c:v>585</c:v>
                </c:pt>
                <c:pt idx="66">
                  <c:v>1114</c:v>
                </c:pt>
                <c:pt idx="67">
                  <c:v>464</c:v>
                </c:pt>
                <c:pt idx="68">
                  <c:v>278</c:v>
                </c:pt>
                <c:pt idx="69">
                  <c:v>265</c:v>
                </c:pt>
                <c:pt idx="70">
                  <c:v>279</c:v>
                </c:pt>
                <c:pt idx="71">
                  <c:v>271</c:v>
                </c:pt>
                <c:pt idx="72">
                  <c:v>288</c:v>
                </c:pt>
                <c:pt idx="73">
                  <c:v>268</c:v>
                </c:pt>
                <c:pt idx="75">
                  <c:v>227</c:v>
                </c:pt>
                <c:pt idx="76">
                  <c:v>239</c:v>
                </c:pt>
                <c:pt idx="77">
                  <c:v>235</c:v>
                </c:pt>
                <c:pt idx="78">
                  <c:v>249</c:v>
                </c:pt>
                <c:pt idx="79">
                  <c:v>268</c:v>
                </c:pt>
                <c:pt idx="80">
                  <c:v>278</c:v>
                </c:pt>
                <c:pt idx="81">
                  <c:v>299</c:v>
                </c:pt>
                <c:pt idx="82">
                  <c:v>255</c:v>
                </c:pt>
                <c:pt idx="84">
                  <c:v>1845</c:v>
                </c:pt>
                <c:pt idx="85">
                  <c:v>519</c:v>
                </c:pt>
                <c:pt idx="86">
                  <c:v>270</c:v>
                </c:pt>
                <c:pt idx="87">
                  <c:v>251</c:v>
                </c:pt>
                <c:pt idx="89">
                  <c:v>276</c:v>
                </c:pt>
                <c:pt idx="90">
                  <c:v>372</c:v>
                </c:pt>
                <c:pt idx="91">
                  <c:v>291</c:v>
                </c:pt>
                <c:pt idx="92">
                  <c:v>308</c:v>
                </c:pt>
                <c:pt idx="93">
                  <c:v>332</c:v>
                </c:pt>
                <c:pt idx="94">
                  <c:v>334</c:v>
                </c:pt>
                <c:pt idx="95">
                  <c:v>284</c:v>
                </c:pt>
                <c:pt idx="96">
                  <c:v>320</c:v>
                </c:pt>
                <c:pt idx="97">
                  <c:v>285</c:v>
                </c:pt>
                <c:pt idx="99">
                  <c:v>3570</c:v>
                </c:pt>
                <c:pt idx="100">
                  <c:v>6302</c:v>
                </c:pt>
                <c:pt idx="101">
                  <c:v>1479</c:v>
                </c:pt>
                <c:pt idx="102">
                  <c:v>500</c:v>
                </c:pt>
                <c:pt idx="103">
                  <c:v>309</c:v>
                </c:pt>
                <c:pt idx="104">
                  <c:v>358</c:v>
                </c:pt>
                <c:pt idx="105">
                  <c:v>259</c:v>
                </c:pt>
                <c:pt idx="106">
                  <c:v>264</c:v>
                </c:pt>
                <c:pt idx="107">
                  <c:v>261</c:v>
                </c:pt>
                <c:pt idx="108">
                  <c:v>285</c:v>
                </c:pt>
                <c:pt idx="109">
                  <c:v>239</c:v>
                </c:pt>
                <c:pt idx="111">
                  <c:v>2131</c:v>
                </c:pt>
                <c:pt idx="112">
                  <c:v>245</c:v>
                </c:pt>
                <c:pt idx="113">
                  <c:v>224</c:v>
                </c:pt>
                <c:pt idx="114">
                  <c:v>226</c:v>
                </c:pt>
                <c:pt idx="115">
                  <c:v>201</c:v>
                </c:pt>
                <c:pt idx="116">
                  <c:v>196</c:v>
                </c:pt>
                <c:pt idx="117">
                  <c:v>226</c:v>
                </c:pt>
                <c:pt idx="118">
                  <c:v>238</c:v>
                </c:pt>
                <c:pt idx="119">
                  <c:v>194</c:v>
                </c:pt>
                <c:pt idx="120">
                  <c:v>192</c:v>
                </c:pt>
                <c:pt idx="122">
                  <c:v>2412</c:v>
                </c:pt>
                <c:pt idx="123">
                  <c:v>1735</c:v>
                </c:pt>
                <c:pt idx="124">
                  <c:v>1420</c:v>
                </c:pt>
                <c:pt idx="125">
                  <c:v>1129</c:v>
                </c:pt>
                <c:pt idx="126">
                  <c:v>811</c:v>
                </c:pt>
                <c:pt idx="127">
                  <c:v>656</c:v>
                </c:pt>
                <c:pt idx="128">
                  <c:v>621</c:v>
                </c:pt>
                <c:pt idx="129">
                  <c:v>484</c:v>
                </c:pt>
                <c:pt idx="130">
                  <c:v>290</c:v>
                </c:pt>
                <c:pt idx="131">
                  <c:v>336</c:v>
                </c:pt>
                <c:pt idx="132">
                  <c:v>258</c:v>
                </c:pt>
                <c:pt idx="133">
                  <c:v>281</c:v>
                </c:pt>
                <c:pt idx="134">
                  <c:v>254</c:v>
                </c:pt>
                <c:pt idx="135">
                  <c:v>243</c:v>
                </c:pt>
                <c:pt idx="136">
                  <c:v>235</c:v>
                </c:pt>
                <c:pt idx="137">
                  <c:v>287</c:v>
                </c:pt>
                <c:pt idx="138">
                  <c:v>229</c:v>
                </c:pt>
                <c:pt idx="139">
                  <c:v>256</c:v>
                </c:pt>
                <c:pt idx="140">
                  <c:v>232</c:v>
                </c:pt>
                <c:pt idx="141">
                  <c:v>190</c:v>
                </c:pt>
                <c:pt idx="143">
                  <c:v>1460</c:v>
                </c:pt>
                <c:pt idx="144">
                  <c:v>1495</c:v>
                </c:pt>
                <c:pt idx="145">
                  <c:v>1075</c:v>
                </c:pt>
                <c:pt idx="146">
                  <c:v>875</c:v>
                </c:pt>
                <c:pt idx="147">
                  <c:v>783</c:v>
                </c:pt>
                <c:pt idx="148">
                  <c:v>671</c:v>
                </c:pt>
                <c:pt idx="149">
                  <c:v>624</c:v>
                </c:pt>
                <c:pt idx="150">
                  <c:v>632</c:v>
                </c:pt>
                <c:pt idx="151">
                  <c:v>439</c:v>
                </c:pt>
                <c:pt idx="152">
                  <c:v>359</c:v>
                </c:pt>
                <c:pt idx="153">
                  <c:v>416</c:v>
                </c:pt>
                <c:pt idx="154">
                  <c:v>322</c:v>
                </c:pt>
                <c:pt idx="155">
                  <c:v>328</c:v>
                </c:pt>
                <c:pt idx="156">
                  <c:v>310</c:v>
                </c:pt>
                <c:pt idx="157">
                  <c:v>299</c:v>
                </c:pt>
                <c:pt idx="158">
                  <c:v>276</c:v>
                </c:pt>
                <c:pt idx="159">
                  <c:v>247</c:v>
                </c:pt>
                <c:pt idx="160">
                  <c:v>243</c:v>
                </c:pt>
                <c:pt idx="161">
                  <c:v>259</c:v>
                </c:pt>
                <c:pt idx="162">
                  <c:v>250</c:v>
                </c:pt>
                <c:pt idx="163">
                  <c:v>249</c:v>
                </c:pt>
                <c:pt idx="164">
                  <c:v>228</c:v>
                </c:pt>
                <c:pt idx="165">
                  <c:v>219</c:v>
                </c:pt>
                <c:pt idx="167">
                  <c:v>368</c:v>
                </c:pt>
                <c:pt idx="168">
                  <c:v>447</c:v>
                </c:pt>
                <c:pt idx="169">
                  <c:v>360</c:v>
                </c:pt>
                <c:pt idx="170">
                  <c:v>323</c:v>
                </c:pt>
                <c:pt idx="171">
                  <c:v>234</c:v>
                </c:pt>
                <c:pt idx="172">
                  <c:v>168</c:v>
                </c:pt>
                <c:pt idx="173">
                  <c:v>160</c:v>
                </c:pt>
                <c:pt idx="174">
                  <c:v>152</c:v>
                </c:pt>
                <c:pt idx="175">
                  <c:v>130</c:v>
                </c:pt>
                <c:pt idx="177">
                  <c:v>2913</c:v>
                </c:pt>
                <c:pt idx="178">
                  <c:v>1008</c:v>
                </c:pt>
                <c:pt idx="179">
                  <c:v>409</c:v>
                </c:pt>
                <c:pt idx="180">
                  <c:v>308</c:v>
                </c:pt>
                <c:pt idx="181">
                  <c:v>252</c:v>
                </c:pt>
                <c:pt idx="182">
                  <c:v>255</c:v>
                </c:pt>
                <c:pt idx="183">
                  <c:v>298</c:v>
                </c:pt>
                <c:pt idx="184">
                  <c:v>273</c:v>
                </c:pt>
                <c:pt idx="185">
                  <c:v>277</c:v>
                </c:pt>
                <c:pt idx="187">
                  <c:v>487</c:v>
                </c:pt>
                <c:pt idx="188">
                  <c:v>443</c:v>
                </c:pt>
                <c:pt idx="189">
                  <c:v>360</c:v>
                </c:pt>
                <c:pt idx="191">
                  <c:v>1395</c:v>
                </c:pt>
                <c:pt idx="192">
                  <c:v>1385</c:v>
                </c:pt>
                <c:pt idx="193">
                  <c:v>962</c:v>
                </c:pt>
                <c:pt idx="194">
                  <c:v>930</c:v>
                </c:pt>
                <c:pt idx="195">
                  <c:v>735</c:v>
                </c:pt>
                <c:pt idx="196">
                  <c:v>685</c:v>
                </c:pt>
                <c:pt idx="197">
                  <c:v>751</c:v>
                </c:pt>
                <c:pt idx="198">
                  <c:v>415</c:v>
                </c:pt>
                <c:pt idx="199">
                  <c:v>329</c:v>
                </c:pt>
                <c:pt idx="200">
                  <c:v>355</c:v>
                </c:pt>
                <c:pt idx="202">
                  <c:v>2334</c:v>
                </c:pt>
                <c:pt idx="203">
                  <c:v>530</c:v>
                </c:pt>
                <c:pt idx="204">
                  <c:v>397</c:v>
                </c:pt>
                <c:pt idx="205">
                  <c:v>297</c:v>
                </c:pt>
                <c:pt idx="206">
                  <c:v>237</c:v>
                </c:pt>
                <c:pt idx="207">
                  <c:v>260</c:v>
                </c:pt>
                <c:pt idx="208">
                  <c:v>216</c:v>
                </c:pt>
                <c:pt idx="209">
                  <c:v>204</c:v>
                </c:pt>
                <c:pt idx="210">
                  <c:v>196</c:v>
                </c:pt>
                <c:pt idx="212">
                  <c:v>859</c:v>
                </c:pt>
                <c:pt idx="213">
                  <c:v>1165</c:v>
                </c:pt>
                <c:pt idx="214">
                  <c:v>864</c:v>
                </c:pt>
                <c:pt idx="215">
                  <c:v>1778</c:v>
                </c:pt>
                <c:pt idx="216">
                  <c:v>938</c:v>
                </c:pt>
                <c:pt idx="217">
                  <c:v>1854</c:v>
                </c:pt>
                <c:pt idx="218">
                  <c:v>1497</c:v>
                </c:pt>
                <c:pt idx="220">
                  <c:v>658</c:v>
                </c:pt>
                <c:pt idx="221">
                  <c:v>457</c:v>
                </c:pt>
                <c:pt idx="222">
                  <c:v>378</c:v>
                </c:pt>
                <c:pt idx="223">
                  <c:v>341</c:v>
                </c:pt>
                <c:pt idx="224">
                  <c:v>281</c:v>
                </c:pt>
                <c:pt idx="225">
                  <c:v>260</c:v>
                </c:pt>
                <c:pt idx="226">
                  <c:v>302</c:v>
                </c:pt>
                <c:pt idx="227">
                  <c:v>289</c:v>
                </c:pt>
                <c:pt idx="228">
                  <c:v>289</c:v>
                </c:pt>
                <c:pt idx="230">
                  <c:v>1622</c:v>
                </c:pt>
                <c:pt idx="231">
                  <c:v>13060</c:v>
                </c:pt>
                <c:pt idx="232">
                  <c:v>7400</c:v>
                </c:pt>
                <c:pt idx="234">
                  <c:v>1873</c:v>
                </c:pt>
                <c:pt idx="235">
                  <c:v>881</c:v>
                </c:pt>
                <c:pt idx="236">
                  <c:v>658</c:v>
                </c:pt>
                <c:pt idx="237">
                  <c:v>402</c:v>
                </c:pt>
                <c:pt idx="238">
                  <c:v>279</c:v>
                </c:pt>
                <c:pt idx="239">
                  <c:v>288</c:v>
                </c:pt>
                <c:pt idx="241">
                  <c:v>782</c:v>
                </c:pt>
                <c:pt idx="242">
                  <c:v>555</c:v>
                </c:pt>
                <c:pt idx="243">
                  <c:v>430</c:v>
                </c:pt>
                <c:pt idx="244">
                  <c:v>306</c:v>
                </c:pt>
                <c:pt idx="245">
                  <c:v>278</c:v>
                </c:pt>
                <c:pt idx="246">
                  <c:v>264</c:v>
                </c:pt>
                <c:pt idx="247">
                  <c:v>269</c:v>
                </c:pt>
                <c:pt idx="248">
                  <c:v>306</c:v>
                </c:pt>
                <c:pt idx="249">
                  <c:v>322</c:v>
                </c:pt>
                <c:pt idx="250">
                  <c:v>307</c:v>
                </c:pt>
                <c:pt idx="252">
                  <c:v>489</c:v>
                </c:pt>
                <c:pt idx="253">
                  <c:v>469</c:v>
                </c:pt>
                <c:pt idx="254">
                  <c:v>408</c:v>
                </c:pt>
                <c:pt idx="255">
                  <c:v>402</c:v>
                </c:pt>
                <c:pt idx="256">
                  <c:v>343</c:v>
                </c:pt>
                <c:pt idx="258">
                  <c:v>1030</c:v>
                </c:pt>
                <c:pt idx="259">
                  <c:v>709</c:v>
                </c:pt>
                <c:pt idx="260">
                  <c:v>473</c:v>
                </c:pt>
                <c:pt idx="261">
                  <c:v>280</c:v>
                </c:pt>
                <c:pt idx="262">
                  <c:v>310</c:v>
                </c:pt>
                <c:pt idx="263">
                  <c:v>334</c:v>
                </c:pt>
                <c:pt idx="264">
                  <c:v>335</c:v>
                </c:pt>
                <c:pt idx="266">
                  <c:v>2317</c:v>
                </c:pt>
                <c:pt idx="267">
                  <c:v>609</c:v>
                </c:pt>
                <c:pt idx="268">
                  <c:v>476</c:v>
                </c:pt>
                <c:pt idx="269">
                  <c:v>464</c:v>
                </c:pt>
                <c:pt idx="270">
                  <c:v>553</c:v>
                </c:pt>
                <c:pt idx="271">
                  <c:v>404</c:v>
                </c:pt>
              </c:numCache>
            </c:numRef>
          </c:yVal>
          <c:smooth val="0"/>
        </c:ser>
        <c:dLbls>
          <c:showLegendKey val="0"/>
          <c:showVal val="0"/>
          <c:showCatName val="0"/>
          <c:showSerName val="0"/>
          <c:showPercent val="0"/>
          <c:showBubbleSize val="0"/>
        </c:dLbls>
        <c:axId val="421579008"/>
        <c:axId val="421588992"/>
      </c:scatterChart>
      <c:valAx>
        <c:axId val="421579008"/>
        <c:scaling>
          <c:orientation val="minMax"/>
          <c:max val="182"/>
          <c:min val="0"/>
        </c:scaling>
        <c:delete val="0"/>
        <c:axPos val="b"/>
        <c:numFmt formatCode="General" sourceLinked="1"/>
        <c:majorTickMark val="out"/>
        <c:minorTickMark val="none"/>
        <c:tickLblPos val="nextTo"/>
        <c:txPr>
          <a:bodyPr rot="0" vert="horz"/>
          <a:lstStyle/>
          <a:p>
            <a:pPr>
              <a:defRPr/>
            </a:pPr>
            <a:endParaRPr lang="ja-JP"/>
          </a:p>
        </c:txPr>
        <c:crossAx val="421588992"/>
        <c:crossesAt val="-20000"/>
        <c:crossBetween val="midCat"/>
        <c:majorUnit val="14"/>
      </c:valAx>
      <c:valAx>
        <c:axId val="421588992"/>
        <c:scaling>
          <c:orientation val="minMax"/>
        </c:scaling>
        <c:delete val="0"/>
        <c:axPos val="l"/>
        <c:majorGridlines/>
        <c:numFmt formatCode="General" sourceLinked="1"/>
        <c:majorTickMark val="out"/>
        <c:minorTickMark val="none"/>
        <c:tickLblPos val="nextTo"/>
        <c:crossAx val="421579008"/>
        <c:crossesAt val="-20000"/>
        <c:crossBetween val="midCat"/>
      </c:valAx>
    </c:plotArea>
    <c:plotVisOnly val="1"/>
    <c:dispBlanksAs val="gap"/>
    <c:showDLblsOverMax val="0"/>
  </c:chart>
  <c:txPr>
    <a:bodyPr/>
    <a:lstStyle/>
    <a:p>
      <a:pPr>
        <a:defRPr sz="1000" b="0">
          <a:latin typeface="Arial" panose="020B0604020202020204" pitchFamily="34" charset="0"/>
          <a:ea typeface="ＭＳ ゴシック" panose="020B0609070205080204" pitchFamily="49" charset="-128"/>
          <a:cs typeface="Arial" panose="020B0604020202020204" pitchFamily="34" charset="0"/>
        </a:defRPr>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8807596990561803E-2"/>
          <c:y val="9.0546918283361894E-2"/>
          <c:w val="0.90092187652861355"/>
          <c:h val="0.77017328794624351"/>
        </c:manualLayout>
      </c:layout>
      <c:scatterChart>
        <c:scatterStyle val="lineMarker"/>
        <c:varyColors val="0"/>
        <c:ser>
          <c:idx val="0"/>
          <c:order val="0"/>
          <c:tx>
            <c:strRef>
              <c:f>'aHUS小児_LDH (2)'!$P$6</c:f>
              <c:strCache>
                <c:ptCount val="1"/>
                <c:pt idx="0">
                  <c:v>測定値</c:v>
                </c:pt>
              </c:strCache>
            </c:strRef>
          </c:tx>
          <c:spPr>
            <a:ln w="15875">
              <a:solidFill>
                <a:schemeClr val="tx1"/>
              </a:solidFill>
            </a:ln>
          </c:spPr>
          <c:marker>
            <c:symbol val="none"/>
          </c:marker>
          <c:xVal>
            <c:numRef>
              <c:f>'aHUS小児_LDH (2)'!$O$7:$O$1318</c:f>
              <c:numCache>
                <c:formatCode>General</c:formatCode>
                <c:ptCount val="1312"/>
                <c:pt idx="0">
                  <c:v>0</c:v>
                </c:pt>
                <c:pt idx="1">
                  <c:v>4</c:v>
                </c:pt>
                <c:pt idx="2">
                  <c:v>9</c:v>
                </c:pt>
                <c:pt idx="3">
                  <c:v>17</c:v>
                </c:pt>
                <c:pt idx="4">
                  <c:v>44</c:v>
                </c:pt>
                <c:pt idx="5">
                  <c:v>72</c:v>
                </c:pt>
                <c:pt idx="6">
                  <c:v>100</c:v>
                </c:pt>
                <c:pt idx="7">
                  <c:v>128</c:v>
                </c:pt>
                <c:pt idx="8">
                  <c:v>156</c:v>
                </c:pt>
                <c:pt idx="10">
                  <c:v>0</c:v>
                </c:pt>
                <c:pt idx="11">
                  <c:v>1</c:v>
                </c:pt>
                <c:pt idx="12">
                  <c:v>51</c:v>
                </c:pt>
                <c:pt idx="13">
                  <c:v>114</c:v>
                </c:pt>
                <c:pt idx="14">
                  <c:v>140</c:v>
                </c:pt>
                <c:pt idx="16">
                  <c:v>0</c:v>
                </c:pt>
                <c:pt idx="17">
                  <c:v>17</c:v>
                </c:pt>
                <c:pt idx="18">
                  <c:v>20</c:v>
                </c:pt>
                <c:pt idx="19">
                  <c:v>49</c:v>
                </c:pt>
                <c:pt idx="20">
                  <c:v>91</c:v>
                </c:pt>
                <c:pt idx="21">
                  <c:v>112</c:v>
                </c:pt>
                <c:pt idx="22">
                  <c:v>133</c:v>
                </c:pt>
                <c:pt idx="23">
                  <c:v>154</c:v>
                </c:pt>
                <c:pt idx="24">
                  <c:v>175</c:v>
                </c:pt>
                <c:pt idx="26">
                  <c:v>0</c:v>
                </c:pt>
                <c:pt idx="27">
                  <c:v>4</c:v>
                </c:pt>
                <c:pt idx="28">
                  <c:v>7</c:v>
                </c:pt>
                <c:pt idx="29">
                  <c:v>11</c:v>
                </c:pt>
                <c:pt idx="30">
                  <c:v>14</c:v>
                </c:pt>
                <c:pt idx="31">
                  <c:v>21</c:v>
                </c:pt>
                <c:pt idx="32">
                  <c:v>28</c:v>
                </c:pt>
                <c:pt idx="33">
                  <c:v>41</c:v>
                </c:pt>
                <c:pt idx="34">
                  <c:v>60</c:v>
                </c:pt>
                <c:pt idx="35">
                  <c:v>74</c:v>
                </c:pt>
                <c:pt idx="36">
                  <c:v>95</c:v>
                </c:pt>
                <c:pt idx="37">
                  <c:v>102</c:v>
                </c:pt>
                <c:pt idx="38">
                  <c:v>118</c:v>
                </c:pt>
                <c:pt idx="39">
                  <c:v>137</c:v>
                </c:pt>
                <c:pt idx="40">
                  <c:v>151</c:v>
                </c:pt>
                <c:pt idx="41">
                  <c:v>166</c:v>
                </c:pt>
                <c:pt idx="42">
                  <c:v>182</c:v>
                </c:pt>
                <c:pt idx="44">
                  <c:v>0</c:v>
                </c:pt>
                <c:pt idx="45">
                  <c:v>3</c:v>
                </c:pt>
                <c:pt idx="46">
                  <c:v>7</c:v>
                </c:pt>
                <c:pt idx="47">
                  <c:v>11</c:v>
                </c:pt>
                <c:pt idx="48">
                  <c:v>13</c:v>
                </c:pt>
                <c:pt idx="49">
                  <c:v>19</c:v>
                </c:pt>
                <c:pt idx="50">
                  <c:v>26</c:v>
                </c:pt>
                <c:pt idx="51">
                  <c:v>59</c:v>
                </c:pt>
                <c:pt idx="52">
                  <c:v>102</c:v>
                </c:pt>
                <c:pt idx="53">
                  <c:v>131</c:v>
                </c:pt>
                <c:pt idx="54">
                  <c:v>152</c:v>
                </c:pt>
                <c:pt idx="56">
                  <c:v>0</c:v>
                </c:pt>
                <c:pt idx="57">
                  <c:v>7</c:v>
                </c:pt>
                <c:pt idx="58">
                  <c:v>21</c:v>
                </c:pt>
                <c:pt idx="59">
                  <c:v>35</c:v>
                </c:pt>
                <c:pt idx="60">
                  <c:v>63</c:v>
                </c:pt>
                <c:pt idx="61">
                  <c:v>91</c:v>
                </c:pt>
                <c:pt idx="62">
                  <c:v>133</c:v>
                </c:pt>
                <c:pt idx="63">
                  <c:v>161</c:v>
                </c:pt>
                <c:pt idx="65">
                  <c:v>0</c:v>
                </c:pt>
                <c:pt idx="66">
                  <c:v>7</c:v>
                </c:pt>
                <c:pt idx="67">
                  <c:v>14</c:v>
                </c:pt>
                <c:pt idx="68">
                  <c:v>27</c:v>
                </c:pt>
                <c:pt idx="69">
                  <c:v>55</c:v>
                </c:pt>
                <c:pt idx="70">
                  <c:v>84</c:v>
                </c:pt>
                <c:pt idx="71">
                  <c:v>112</c:v>
                </c:pt>
                <c:pt idx="72">
                  <c:v>140</c:v>
                </c:pt>
                <c:pt idx="73">
                  <c:v>168</c:v>
                </c:pt>
                <c:pt idx="75">
                  <c:v>0</c:v>
                </c:pt>
                <c:pt idx="76">
                  <c:v>7</c:v>
                </c:pt>
                <c:pt idx="77">
                  <c:v>42</c:v>
                </c:pt>
                <c:pt idx="78">
                  <c:v>70</c:v>
                </c:pt>
                <c:pt idx="79">
                  <c:v>98</c:v>
                </c:pt>
                <c:pt idx="80">
                  <c:v>126</c:v>
                </c:pt>
                <c:pt idx="81">
                  <c:v>154</c:v>
                </c:pt>
                <c:pt idx="82">
                  <c:v>182</c:v>
                </c:pt>
                <c:pt idx="84">
                  <c:v>0</c:v>
                </c:pt>
                <c:pt idx="85">
                  <c:v>7</c:v>
                </c:pt>
                <c:pt idx="86">
                  <c:v>15</c:v>
                </c:pt>
                <c:pt idx="87">
                  <c:v>29</c:v>
                </c:pt>
                <c:pt idx="89">
                  <c:v>0</c:v>
                </c:pt>
                <c:pt idx="90">
                  <c:v>6</c:v>
                </c:pt>
                <c:pt idx="91">
                  <c:v>23</c:v>
                </c:pt>
                <c:pt idx="92">
                  <c:v>28</c:v>
                </c:pt>
                <c:pt idx="93">
                  <c:v>47</c:v>
                </c:pt>
                <c:pt idx="94">
                  <c:v>89</c:v>
                </c:pt>
                <c:pt idx="95">
                  <c:v>108</c:v>
                </c:pt>
                <c:pt idx="96">
                  <c:v>131</c:v>
                </c:pt>
                <c:pt idx="97">
                  <c:v>175</c:v>
                </c:pt>
                <c:pt idx="99">
                  <c:v>0</c:v>
                </c:pt>
                <c:pt idx="100">
                  <c:v>1</c:v>
                </c:pt>
                <c:pt idx="101">
                  <c:v>7</c:v>
                </c:pt>
                <c:pt idx="102">
                  <c:v>14</c:v>
                </c:pt>
                <c:pt idx="103">
                  <c:v>21</c:v>
                </c:pt>
                <c:pt idx="104">
                  <c:v>28</c:v>
                </c:pt>
                <c:pt idx="105">
                  <c:v>63</c:v>
                </c:pt>
                <c:pt idx="106">
                  <c:v>91</c:v>
                </c:pt>
                <c:pt idx="107">
                  <c:v>118</c:v>
                </c:pt>
                <c:pt idx="108">
                  <c:v>146</c:v>
                </c:pt>
                <c:pt idx="109">
                  <c:v>174</c:v>
                </c:pt>
                <c:pt idx="111">
                  <c:v>0</c:v>
                </c:pt>
                <c:pt idx="112">
                  <c:v>7</c:v>
                </c:pt>
                <c:pt idx="113">
                  <c:v>14</c:v>
                </c:pt>
                <c:pt idx="114">
                  <c:v>18</c:v>
                </c:pt>
                <c:pt idx="115">
                  <c:v>28</c:v>
                </c:pt>
                <c:pt idx="116">
                  <c:v>56</c:v>
                </c:pt>
                <c:pt idx="117">
                  <c:v>100</c:v>
                </c:pt>
                <c:pt idx="118">
                  <c:v>126</c:v>
                </c:pt>
                <c:pt idx="119">
                  <c:v>154</c:v>
                </c:pt>
                <c:pt idx="120">
                  <c:v>182</c:v>
                </c:pt>
                <c:pt idx="122">
                  <c:v>0</c:v>
                </c:pt>
                <c:pt idx="123">
                  <c:v>1</c:v>
                </c:pt>
                <c:pt idx="124">
                  <c:v>2</c:v>
                </c:pt>
                <c:pt idx="125">
                  <c:v>3</c:v>
                </c:pt>
                <c:pt idx="126">
                  <c:v>5</c:v>
                </c:pt>
                <c:pt idx="127">
                  <c:v>7</c:v>
                </c:pt>
                <c:pt idx="128">
                  <c:v>8</c:v>
                </c:pt>
                <c:pt idx="129">
                  <c:v>11</c:v>
                </c:pt>
                <c:pt idx="130">
                  <c:v>21</c:v>
                </c:pt>
                <c:pt idx="131">
                  <c:v>37</c:v>
                </c:pt>
                <c:pt idx="132">
                  <c:v>49</c:v>
                </c:pt>
                <c:pt idx="133">
                  <c:v>63</c:v>
                </c:pt>
                <c:pt idx="134">
                  <c:v>77</c:v>
                </c:pt>
                <c:pt idx="135">
                  <c:v>91</c:v>
                </c:pt>
                <c:pt idx="136">
                  <c:v>105</c:v>
                </c:pt>
                <c:pt idx="137">
                  <c:v>119</c:v>
                </c:pt>
                <c:pt idx="138">
                  <c:v>135</c:v>
                </c:pt>
                <c:pt idx="139">
                  <c:v>147</c:v>
                </c:pt>
                <c:pt idx="140">
                  <c:v>161</c:v>
                </c:pt>
                <c:pt idx="141">
                  <c:v>178</c:v>
                </c:pt>
                <c:pt idx="143">
                  <c:v>0</c:v>
                </c:pt>
                <c:pt idx="144">
                  <c:v>1</c:v>
                </c:pt>
                <c:pt idx="145">
                  <c:v>3</c:v>
                </c:pt>
                <c:pt idx="146">
                  <c:v>5</c:v>
                </c:pt>
                <c:pt idx="147">
                  <c:v>7</c:v>
                </c:pt>
                <c:pt idx="148">
                  <c:v>10</c:v>
                </c:pt>
                <c:pt idx="149">
                  <c:v>12</c:v>
                </c:pt>
                <c:pt idx="150">
                  <c:v>14</c:v>
                </c:pt>
                <c:pt idx="151">
                  <c:v>18</c:v>
                </c:pt>
                <c:pt idx="152">
                  <c:v>21</c:v>
                </c:pt>
                <c:pt idx="153">
                  <c:v>24</c:v>
                </c:pt>
                <c:pt idx="154">
                  <c:v>28</c:v>
                </c:pt>
                <c:pt idx="155">
                  <c:v>32</c:v>
                </c:pt>
                <c:pt idx="156">
                  <c:v>35</c:v>
                </c:pt>
                <c:pt idx="157">
                  <c:v>39</c:v>
                </c:pt>
                <c:pt idx="158">
                  <c:v>42</c:v>
                </c:pt>
                <c:pt idx="159">
                  <c:v>46</c:v>
                </c:pt>
                <c:pt idx="160">
                  <c:v>49</c:v>
                </c:pt>
                <c:pt idx="161">
                  <c:v>63</c:v>
                </c:pt>
                <c:pt idx="162">
                  <c:v>77</c:v>
                </c:pt>
                <c:pt idx="163">
                  <c:v>90</c:v>
                </c:pt>
                <c:pt idx="164">
                  <c:v>132</c:v>
                </c:pt>
                <c:pt idx="165">
                  <c:v>160</c:v>
                </c:pt>
                <c:pt idx="167">
                  <c:v>0</c:v>
                </c:pt>
                <c:pt idx="168">
                  <c:v>1</c:v>
                </c:pt>
                <c:pt idx="169">
                  <c:v>6</c:v>
                </c:pt>
                <c:pt idx="170">
                  <c:v>15</c:v>
                </c:pt>
                <c:pt idx="171">
                  <c:v>22</c:v>
                </c:pt>
                <c:pt idx="172">
                  <c:v>72</c:v>
                </c:pt>
                <c:pt idx="173">
                  <c:v>100</c:v>
                </c:pt>
                <c:pt idx="174">
                  <c:v>128</c:v>
                </c:pt>
                <c:pt idx="175">
                  <c:v>156</c:v>
                </c:pt>
                <c:pt idx="177">
                  <c:v>0</c:v>
                </c:pt>
                <c:pt idx="178">
                  <c:v>7</c:v>
                </c:pt>
                <c:pt idx="179">
                  <c:v>14</c:v>
                </c:pt>
                <c:pt idx="180">
                  <c:v>20</c:v>
                </c:pt>
                <c:pt idx="181">
                  <c:v>28</c:v>
                </c:pt>
                <c:pt idx="182">
                  <c:v>94</c:v>
                </c:pt>
                <c:pt idx="183">
                  <c:v>115</c:v>
                </c:pt>
                <c:pt idx="184">
                  <c:v>157</c:v>
                </c:pt>
                <c:pt idx="185">
                  <c:v>178</c:v>
                </c:pt>
                <c:pt idx="187">
                  <c:v>0</c:v>
                </c:pt>
                <c:pt idx="188">
                  <c:v>1</c:v>
                </c:pt>
                <c:pt idx="189">
                  <c:v>2</c:v>
                </c:pt>
                <c:pt idx="191">
                  <c:v>0</c:v>
                </c:pt>
                <c:pt idx="192">
                  <c:v>7</c:v>
                </c:pt>
                <c:pt idx="193">
                  <c:v>14</c:v>
                </c:pt>
                <c:pt idx="194">
                  <c:v>22</c:v>
                </c:pt>
                <c:pt idx="195">
                  <c:v>28</c:v>
                </c:pt>
                <c:pt idx="196">
                  <c:v>56</c:v>
                </c:pt>
                <c:pt idx="197">
                  <c:v>98</c:v>
                </c:pt>
                <c:pt idx="198">
                  <c:v>128</c:v>
                </c:pt>
                <c:pt idx="199">
                  <c:v>148</c:v>
                </c:pt>
                <c:pt idx="200">
                  <c:v>163</c:v>
                </c:pt>
                <c:pt idx="202">
                  <c:v>0</c:v>
                </c:pt>
                <c:pt idx="203">
                  <c:v>7</c:v>
                </c:pt>
                <c:pt idx="204">
                  <c:v>10</c:v>
                </c:pt>
                <c:pt idx="205">
                  <c:v>14</c:v>
                </c:pt>
                <c:pt idx="206">
                  <c:v>31</c:v>
                </c:pt>
                <c:pt idx="207">
                  <c:v>73</c:v>
                </c:pt>
                <c:pt idx="208">
                  <c:v>101</c:v>
                </c:pt>
                <c:pt idx="209">
                  <c:v>129</c:v>
                </c:pt>
                <c:pt idx="210">
                  <c:v>157</c:v>
                </c:pt>
                <c:pt idx="212">
                  <c:v>0</c:v>
                </c:pt>
                <c:pt idx="213">
                  <c:v>7</c:v>
                </c:pt>
                <c:pt idx="214">
                  <c:v>14</c:v>
                </c:pt>
                <c:pt idx="215">
                  <c:v>21</c:v>
                </c:pt>
                <c:pt idx="216">
                  <c:v>28</c:v>
                </c:pt>
                <c:pt idx="217">
                  <c:v>70</c:v>
                </c:pt>
                <c:pt idx="218">
                  <c:v>84</c:v>
                </c:pt>
                <c:pt idx="220">
                  <c:v>0</c:v>
                </c:pt>
                <c:pt idx="221">
                  <c:v>6</c:v>
                </c:pt>
                <c:pt idx="222">
                  <c:v>11</c:v>
                </c:pt>
                <c:pt idx="223">
                  <c:v>18</c:v>
                </c:pt>
                <c:pt idx="224">
                  <c:v>26</c:v>
                </c:pt>
                <c:pt idx="225">
                  <c:v>46</c:v>
                </c:pt>
                <c:pt idx="226">
                  <c:v>74</c:v>
                </c:pt>
                <c:pt idx="227">
                  <c:v>106</c:v>
                </c:pt>
                <c:pt idx="228">
                  <c:v>139</c:v>
                </c:pt>
                <c:pt idx="230">
                  <c:v>0</c:v>
                </c:pt>
                <c:pt idx="231">
                  <c:v>1</c:v>
                </c:pt>
                <c:pt idx="232">
                  <c:v>2</c:v>
                </c:pt>
                <c:pt idx="234">
                  <c:v>0</c:v>
                </c:pt>
                <c:pt idx="235">
                  <c:v>6</c:v>
                </c:pt>
                <c:pt idx="236">
                  <c:v>12</c:v>
                </c:pt>
                <c:pt idx="237">
                  <c:v>21</c:v>
                </c:pt>
                <c:pt idx="238">
                  <c:v>91</c:v>
                </c:pt>
                <c:pt idx="239">
                  <c:v>133</c:v>
                </c:pt>
                <c:pt idx="241">
                  <c:v>0</c:v>
                </c:pt>
                <c:pt idx="242">
                  <c:v>4</c:v>
                </c:pt>
                <c:pt idx="243">
                  <c:v>7</c:v>
                </c:pt>
                <c:pt idx="244">
                  <c:v>19</c:v>
                </c:pt>
                <c:pt idx="245">
                  <c:v>27</c:v>
                </c:pt>
                <c:pt idx="246">
                  <c:v>52</c:v>
                </c:pt>
                <c:pt idx="247">
                  <c:v>90</c:v>
                </c:pt>
                <c:pt idx="248">
                  <c:v>132</c:v>
                </c:pt>
                <c:pt idx="249">
                  <c:v>152</c:v>
                </c:pt>
                <c:pt idx="250">
                  <c:v>174</c:v>
                </c:pt>
                <c:pt idx="252">
                  <c:v>0</c:v>
                </c:pt>
                <c:pt idx="253">
                  <c:v>7</c:v>
                </c:pt>
                <c:pt idx="254">
                  <c:v>14</c:v>
                </c:pt>
                <c:pt idx="255">
                  <c:v>18</c:v>
                </c:pt>
                <c:pt idx="256">
                  <c:v>26</c:v>
                </c:pt>
                <c:pt idx="258">
                  <c:v>0</c:v>
                </c:pt>
                <c:pt idx="259">
                  <c:v>2</c:v>
                </c:pt>
                <c:pt idx="260">
                  <c:v>7</c:v>
                </c:pt>
                <c:pt idx="261">
                  <c:v>19</c:v>
                </c:pt>
                <c:pt idx="262">
                  <c:v>26</c:v>
                </c:pt>
                <c:pt idx="263">
                  <c:v>54</c:v>
                </c:pt>
                <c:pt idx="264">
                  <c:v>96</c:v>
                </c:pt>
                <c:pt idx="266">
                  <c:v>0</c:v>
                </c:pt>
                <c:pt idx="267">
                  <c:v>6</c:v>
                </c:pt>
                <c:pt idx="268">
                  <c:v>9</c:v>
                </c:pt>
                <c:pt idx="269">
                  <c:v>13</c:v>
                </c:pt>
                <c:pt idx="270">
                  <c:v>20</c:v>
                </c:pt>
                <c:pt idx="271">
                  <c:v>55</c:v>
                </c:pt>
              </c:numCache>
            </c:numRef>
          </c:xVal>
          <c:yVal>
            <c:numRef>
              <c:f>'aHUS小児_LDH (2)'!$P$7:$P$1318</c:f>
              <c:numCache>
                <c:formatCode>General</c:formatCode>
                <c:ptCount val="1312"/>
                <c:pt idx="0">
                  <c:v>334</c:v>
                </c:pt>
                <c:pt idx="1">
                  <c:v>370</c:v>
                </c:pt>
                <c:pt idx="2">
                  <c:v>320</c:v>
                </c:pt>
                <c:pt idx="3">
                  <c:v>256</c:v>
                </c:pt>
                <c:pt idx="4">
                  <c:v>254</c:v>
                </c:pt>
                <c:pt idx="5">
                  <c:v>207</c:v>
                </c:pt>
                <c:pt idx="6">
                  <c:v>195</c:v>
                </c:pt>
                <c:pt idx="7">
                  <c:v>202</c:v>
                </c:pt>
                <c:pt idx="8">
                  <c:v>210</c:v>
                </c:pt>
                <c:pt idx="10">
                  <c:v>455</c:v>
                </c:pt>
                <c:pt idx="11">
                  <c:v>651</c:v>
                </c:pt>
                <c:pt idx="12">
                  <c:v>381</c:v>
                </c:pt>
                <c:pt idx="13">
                  <c:v>292</c:v>
                </c:pt>
                <c:pt idx="14">
                  <c:v>307</c:v>
                </c:pt>
                <c:pt idx="16">
                  <c:v>377</c:v>
                </c:pt>
                <c:pt idx="17">
                  <c:v>216</c:v>
                </c:pt>
                <c:pt idx="18">
                  <c:v>188</c:v>
                </c:pt>
                <c:pt idx="19">
                  <c:v>228</c:v>
                </c:pt>
                <c:pt idx="20">
                  <c:v>220</c:v>
                </c:pt>
                <c:pt idx="21">
                  <c:v>304</c:v>
                </c:pt>
                <c:pt idx="22">
                  <c:v>241</c:v>
                </c:pt>
                <c:pt idx="23">
                  <c:v>236</c:v>
                </c:pt>
                <c:pt idx="24">
                  <c:v>240</c:v>
                </c:pt>
                <c:pt idx="26">
                  <c:v>703</c:v>
                </c:pt>
                <c:pt idx="27">
                  <c:v>419</c:v>
                </c:pt>
                <c:pt idx="28">
                  <c:v>315</c:v>
                </c:pt>
                <c:pt idx="29">
                  <c:v>443</c:v>
                </c:pt>
                <c:pt idx="30">
                  <c:v>361</c:v>
                </c:pt>
                <c:pt idx="31">
                  <c:v>464</c:v>
                </c:pt>
                <c:pt idx="32">
                  <c:v>358</c:v>
                </c:pt>
                <c:pt idx="33">
                  <c:v>352</c:v>
                </c:pt>
                <c:pt idx="34">
                  <c:v>327</c:v>
                </c:pt>
                <c:pt idx="35">
                  <c:v>293</c:v>
                </c:pt>
                <c:pt idx="36">
                  <c:v>273</c:v>
                </c:pt>
                <c:pt idx="37">
                  <c:v>247</c:v>
                </c:pt>
                <c:pt idx="38">
                  <c:v>279</c:v>
                </c:pt>
                <c:pt idx="39">
                  <c:v>279</c:v>
                </c:pt>
                <c:pt idx="40">
                  <c:v>261</c:v>
                </c:pt>
                <c:pt idx="41">
                  <c:v>258</c:v>
                </c:pt>
                <c:pt idx="42">
                  <c:v>321</c:v>
                </c:pt>
                <c:pt idx="44">
                  <c:v>3764</c:v>
                </c:pt>
                <c:pt idx="45">
                  <c:v>624</c:v>
                </c:pt>
                <c:pt idx="46">
                  <c:v>375</c:v>
                </c:pt>
                <c:pt idx="47">
                  <c:v>251</c:v>
                </c:pt>
                <c:pt idx="48">
                  <c:v>235</c:v>
                </c:pt>
                <c:pt idx="49">
                  <c:v>166</c:v>
                </c:pt>
                <c:pt idx="50">
                  <c:v>135</c:v>
                </c:pt>
                <c:pt idx="51">
                  <c:v>152</c:v>
                </c:pt>
                <c:pt idx="52">
                  <c:v>139</c:v>
                </c:pt>
                <c:pt idx="53">
                  <c:v>180</c:v>
                </c:pt>
                <c:pt idx="54">
                  <c:v>195</c:v>
                </c:pt>
                <c:pt idx="56">
                  <c:v>250</c:v>
                </c:pt>
                <c:pt idx="57">
                  <c:v>212</c:v>
                </c:pt>
                <c:pt idx="58">
                  <c:v>229</c:v>
                </c:pt>
                <c:pt idx="59">
                  <c:v>378</c:v>
                </c:pt>
                <c:pt idx="60">
                  <c:v>238</c:v>
                </c:pt>
                <c:pt idx="61">
                  <c:v>233</c:v>
                </c:pt>
                <c:pt idx="62">
                  <c:v>232</c:v>
                </c:pt>
                <c:pt idx="63">
                  <c:v>234</c:v>
                </c:pt>
                <c:pt idx="65">
                  <c:v>585</c:v>
                </c:pt>
                <c:pt idx="66">
                  <c:v>1114</c:v>
                </c:pt>
                <c:pt idx="67">
                  <c:v>464</c:v>
                </c:pt>
                <c:pt idx="68">
                  <c:v>278</c:v>
                </c:pt>
                <c:pt idx="69">
                  <c:v>265</c:v>
                </c:pt>
                <c:pt idx="70">
                  <c:v>279</c:v>
                </c:pt>
                <c:pt idx="71">
                  <c:v>271</c:v>
                </c:pt>
                <c:pt idx="72">
                  <c:v>288</c:v>
                </c:pt>
                <c:pt idx="73">
                  <c:v>268</c:v>
                </c:pt>
                <c:pt idx="75">
                  <c:v>227</c:v>
                </c:pt>
                <c:pt idx="76">
                  <c:v>239</c:v>
                </c:pt>
                <c:pt idx="77">
                  <c:v>235</c:v>
                </c:pt>
                <c:pt idx="78">
                  <c:v>249</c:v>
                </c:pt>
                <c:pt idx="79">
                  <c:v>268</c:v>
                </c:pt>
                <c:pt idx="80">
                  <c:v>278</c:v>
                </c:pt>
                <c:pt idx="81">
                  <c:v>299</c:v>
                </c:pt>
                <c:pt idx="82">
                  <c:v>255</c:v>
                </c:pt>
                <c:pt idx="84">
                  <c:v>1845</c:v>
                </c:pt>
                <c:pt idx="85">
                  <c:v>519</c:v>
                </c:pt>
                <c:pt idx="86">
                  <c:v>270</c:v>
                </c:pt>
                <c:pt idx="87">
                  <c:v>251</c:v>
                </c:pt>
                <c:pt idx="89">
                  <c:v>276</c:v>
                </c:pt>
                <c:pt idx="90">
                  <c:v>372</c:v>
                </c:pt>
                <c:pt idx="91">
                  <c:v>291</c:v>
                </c:pt>
                <c:pt idx="92">
                  <c:v>308</c:v>
                </c:pt>
                <c:pt idx="93">
                  <c:v>332</c:v>
                </c:pt>
                <c:pt idx="94">
                  <c:v>334</c:v>
                </c:pt>
                <c:pt idx="95">
                  <c:v>284</c:v>
                </c:pt>
                <c:pt idx="96">
                  <c:v>320</c:v>
                </c:pt>
                <c:pt idx="97">
                  <c:v>285</c:v>
                </c:pt>
                <c:pt idx="99">
                  <c:v>3570</c:v>
                </c:pt>
                <c:pt idx="100">
                  <c:v>6302</c:v>
                </c:pt>
                <c:pt idx="101">
                  <c:v>1479</c:v>
                </c:pt>
                <c:pt idx="102">
                  <c:v>500</c:v>
                </c:pt>
                <c:pt idx="103">
                  <c:v>309</c:v>
                </c:pt>
                <c:pt idx="104">
                  <c:v>358</c:v>
                </c:pt>
                <c:pt idx="105">
                  <c:v>259</c:v>
                </c:pt>
                <c:pt idx="106">
                  <c:v>264</c:v>
                </c:pt>
                <c:pt idx="107">
                  <c:v>261</c:v>
                </c:pt>
                <c:pt idx="108">
                  <c:v>285</c:v>
                </c:pt>
                <c:pt idx="109">
                  <c:v>239</c:v>
                </c:pt>
                <c:pt idx="111">
                  <c:v>2131</c:v>
                </c:pt>
                <c:pt idx="112">
                  <c:v>245</c:v>
                </c:pt>
                <c:pt idx="113">
                  <c:v>224</c:v>
                </c:pt>
                <c:pt idx="114">
                  <c:v>226</c:v>
                </c:pt>
                <c:pt idx="115">
                  <c:v>201</c:v>
                </c:pt>
                <c:pt idx="116">
                  <c:v>196</c:v>
                </c:pt>
                <c:pt idx="117">
                  <c:v>226</c:v>
                </c:pt>
                <c:pt idx="118">
                  <c:v>238</c:v>
                </c:pt>
                <c:pt idx="119">
                  <c:v>194</c:v>
                </c:pt>
                <c:pt idx="120">
                  <c:v>192</c:v>
                </c:pt>
                <c:pt idx="122">
                  <c:v>2412</c:v>
                </c:pt>
                <c:pt idx="123">
                  <c:v>1735</c:v>
                </c:pt>
                <c:pt idx="124">
                  <c:v>1420</c:v>
                </c:pt>
                <c:pt idx="125">
                  <c:v>1129</c:v>
                </c:pt>
                <c:pt idx="126">
                  <c:v>811</c:v>
                </c:pt>
                <c:pt idx="127">
                  <c:v>656</c:v>
                </c:pt>
                <c:pt idx="128">
                  <c:v>621</c:v>
                </c:pt>
                <c:pt idx="129">
                  <c:v>484</c:v>
                </c:pt>
                <c:pt idx="130">
                  <c:v>290</c:v>
                </c:pt>
                <c:pt idx="131">
                  <c:v>336</c:v>
                </c:pt>
                <c:pt idx="132">
                  <c:v>258</c:v>
                </c:pt>
                <c:pt idx="133">
                  <c:v>281</c:v>
                </c:pt>
                <c:pt idx="134">
                  <c:v>254</c:v>
                </c:pt>
                <c:pt idx="135">
                  <c:v>243</c:v>
                </c:pt>
                <c:pt idx="136">
                  <c:v>235</c:v>
                </c:pt>
                <c:pt idx="137">
                  <c:v>287</c:v>
                </c:pt>
                <c:pt idx="138">
                  <c:v>229</c:v>
                </c:pt>
                <c:pt idx="139">
                  <c:v>256</c:v>
                </c:pt>
                <c:pt idx="140">
                  <c:v>232</c:v>
                </c:pt>
                <c:pt idx="141">
                  <c:v>190</c:v>
                </c:pt>
                <c:pt idx="143">
                  <c:v>1460</c:v>
                </c:pt>
                <c:pt idx="144">
                  <c:v>1495</c:v>
                </c:pt>
                <c:pt idx="145">
                  <c:v>1075</c:v>
                </c:pt>
                <c:pt idx="146">
                  <c:v>875</c:v>
                </c:pt>
                <c:pt idx="147">
                  <c:v>783</c:v>
                </c:pt>
                <c:pt idx="148">
                  <c:v>671</c:v>
                </c:pt>
                <c:pt idx="149">
                  <c:v>624</c:v>
                </c:pt>
                <c:pt idx="150">
                  <c:v>632</c:v>
                </c:pt>
                <c:pt idx="151">
                  <c:v>439</c:v>
                </c:pt>
                <c:pt idx="152">
                  <c:v>359</c:v>
                </c:pt>
                <c:pt idx="153">
                  <c:v>416</c:v>
                </c:pt>
                <c:pt idx="154">
                  <c:v>322</c:v>
                </c:pt>
                <c:pt idx="155">
                  <c:v>328</c:v>
                </c:pt>
                <c:pt idx="156">
                  <c:v>310</c:v>
                </c:pt>
                <c:pt idx="157">
                  <c:v>299</c:v>
                </c:pt>
                <c:pt idx="158">
                  <c:v>276</c:v>
                </c:pt>
                <c:pt idx="159">
                  <c:v>247</c:v>
                </c:pt>
                <c:pt idx="160">
                  <c:v>243</c:v>
                </c:pt>
                <c:pt idx="161">
                  <c:v>259</c:v>
                </c:pt>
                <c:pt idx="162">
                  <c:v>250</c:v>
                </c:pt>
                <c:pt idx="163">
                  <c:v>249</c:v>
                </c:pt>
                <c:pt idx="164">
                  <c:v>228</c:v>
                </c:pt>
                <c:pt idx="165">
                  <c:v>219</c:v>
                </c:pt>
                <c:pt idx="167">
                  <c:v>368</c:v>
                </c:pt>
                <c:pt idx="168">
                  <c:v>447</c:v>
                </c:pt>
                <c:pt idx="169">
                  <c:v>360</c:v>
                </c:pt>
                <c:pt idx="170">
                  <c:v>323</c:v>
                </c:pt>
                <c:pt idx="171">
                  <c:v>234</c:v>
                </c:pt>
                <c:pt idx="172">
                  <c:v>168</c:v>
                </c:pt>
                <c:pt idx="173">
                  <c:v>160</c:v>
                </c:pt>
                <c:pt idx="174">
                  <c:v>152</c:v>
                </c:pt>
                <c:pt idx="175">
                  <c:v>130</c:v>
                </c:pt>
                <c:pt idx="177">
                  <c:v>2913</c:v>
                </c:pt>
                <c:pt idx="178">
                  <c:v>1008</c:v>
                </c:pt>
                <c:pt idx="179">
                  <c:v>409</c:v>
                </c:pt>
                <c:pt idx="180">
                  <c:v>308</c:v>
                </c:pt>
                <c:pt idx="181">
                  <c:v>252</c:v>
                </c:pt>
                <c:pt idx="182">
                  <c:v>255</c:v>
                </c:pt>
                <c:pt idx="183">
                  <c:v>298</c:v>
                </c:pt>
                <c:pt idx="184">
                  <c:v>273</c:v>
                </c:pt>
                <c:pt idx="185">
                  <c:v>277</c:v>
                </c:pt>
                <c:pt idx="187">
                  <c:v>487</c:v>
                </c:pt>
                <c:pt idx="188">
                  <c:v>443</c:v>
                </c:pt>
                <c:pt idx="189">
                  <c:v>360</c:v>
                </c:pt>
                <c:pt idx="191">
                  <c:v>1395</c:v>
                </c:pt>
                <c:pt idx="192">
                  <c:v>1385</c:v>
                </c:pt>
                <c:pt idx="193">
                  <c:v>962</c:v>
                </c:pt>
                <c:pt idx="194">
                  <c:v>930</c:v>
                </c:pt>
                <c:pt idx="195">
                  <c:v>735</c:v>
                </c:pt>
                <c:pt idx="196">
                  <c:v>685</c:v>
                </c:pt>
                <c:pt idx="197">
                  <c:v>751</c:v>
                </c:pt>
                <c:pt idx="198">
                  <c:v>415</c:v>
                </c:pt>
                <c:pt idx="199">
                  <c:v>329</c:v>
                </c:pt>
                <c:pt idx="200">
                  <c:v>355</c:v>
                </c:pt>
                <c:pt idx="202">
                  <c:v>2334</c:v>
                </c:pt>
                <c:pt idx="203">
                  <c:v>530</c:v>
                </c:pt>
                <c:pt idx="204">
                  <c:v>397</c:v>
                </c:pt>
                <c:pt idx="205">
                  <c:v>297</c:v>
                </c:pt>
                <c:pt idx="206">
                  <c:v>237</c:v>
                </c:pt>
                <c:pt idx="207">
                  <c:v>260</c:v>
                </c:pt>
                <c:pt idx="208">
                  <c:v>216</c:v>
                </c:pt>
                <c:pt idx="209">
                  <c:v>204</c:v>
                </c:pt>
                <c:pt idx="210">
                  <c:v>196</c:v>
                </c:pt>
                <c:pt idx="212">
                  <c:v>859</c:v>
                </c:pt>
                <c:pt idx="213">
                  <c:v>1165</c:v>
                </c:pt>
                <c:pt idx="214">
                  <c:v>864</c:v>
                </c:pt>
                <c:pt idx="215">
                  <c:v>1778</c:v>
                </c:pt>
                <c:pt idx="216">
                  <c:v>938</c:v>
                </c:pt>
                <c:pt idx="217">
                  <c:v>1854</c:v>
                </c:pt>
                <c:pt idx="218">
                  <c:v>1497</c:v>
                </c:pt>
                <c:pt idx="220">
                  <c:v>658</c:v>
                </c:pt>
                <c:pt idx="221">
                  <c:v>457</c:v>
                </c:pt>
                <c:pt idx="222">
                  <c:v>378</c:v>
                </c:pt>
                <c:pt idx="223">
                  <c:v>341</c:v>
                </c:pt>
                <c:pt idx="224">
                  <c:v>281</c:v>
                </c:pt>
                <c:pt idx="225">
                  <c:v>260</c:v>
                </c:pt>
                <c:pt idx="226">
                  <c:v>302</c:v>
                </c:pt>
                <c:pt idx="227">
                  <c:v>289</c:v>
                </c:pt>
                <c:pt idx="228">
                  <c:v>289</c:v>
                </c:pt>
                <c:pt idx="230">
                  <c:v>1622</c:v>
                </c:pt>
                <c:pt idx="231">
                  <c:v>13060</c:v>
                </c:pt>
                <c:pt idx="232">
                  <c:v>7400</c:v>
                </c:pt>
                <c:pt idx="234">
                  <c:v>1873</c:v>
                </c:pt>
                <c:pt idx="235">
                  <c:v>881</c:v>
                </c:pt>
                <c:pt idx="236">
                  <c:v>658</c:v>
                </c:pt>
                <c:pt idx="237">
                  <c:v>402</c:v>
                </c:pt>
                <c:pt idx="238">
                  <c:v>279</c:v>
                </c:pt>
                <c:pt idx="239">
                  <c:v>288</c:v>
                </c:pt>
                <c:pt idx="241">
                  <c:v>782</c:v>
                </c:pt>
                <c:pt idx="242">
                  <c:v>555</c:v>
                </c:pt>
                <c:pt idx="243">
                  <c:v>430</c:v>
                </c:pt>
                <c:pt idx="244">
                  <c:v>306</c:v>
                </c:pt>
                <c:pt idx="245">
                  <c:v>278</c:v>
                </c:pt>
                <c:pt idx="246">
                  <c:v>264</c:v>
                </c:pt>
                <c:pt idx="247">
                  <c:v>269</c:v>
                </c:pt>
                <c:pt idx="248">
                  <c:v>306</c:v>
                </c:pt>
                <c:pt idx="249">
                  <c:v>322</c:v>
                </c:pt>
                <c:pt idx="250">
                  <c:v>307</c:v>
                </c:pt>
                <c:pt idx="252">
                  <c:v>489</c:v>
                </c:pt>
                <c:pt idx="253">
                  <c:v>469</c:v>
                </c:pt>
                <c:pt idx="254">
                  <c:v>408</c:v>
                </c:pt>
                <c:pt idx="255">
                  <c:v>402</c:v>
                </c:pt>
                <c:pt idx="256">
                  <c:v>343</c:v>
                </c:pt>
                <c:pt idx="258">
                  <c:v>1030</c:v>
                </c:pt>
                <c:pt idx="259">
                  <c:v>709</c:v>
                </c:pt>
                <c:pt idx="260">
                  <c:v>473</c:v>
                </c:pt>
                <c:pt idx="261">
                  <c:v>280</c:v>
                </c:pt>
                <c:pt idx="262">
                  <c:v>310</c:v>
                </c:pt>
                <c:pt idx="263">
                  <c:v>334</c:v>
                </c:pt>
                <c:pt idx="264">
                  <c:v>335</c:v>
                </c:pt>
                <c:pt idx="266">
                  <c:v>2317</c:v>
                </c:pt>
                <c:pt idx="267">
                  <c:v>609</c:v>
                </c:pt>
                <c:pt idx="268">
                  <c:v>476</c:v>
                </c:pt>
                <c:pt idx="269">
                  <c:v>464</c:v>
                </c:pt>
                <c:pt idx="270">
                  <c:v>553</c:v>
                </c:pt>
                <c:pt idx="271">
                  <c:v>404</c:v>
                </c:pt>
              </c:numCache>
            </c:numRef>
          </c:yVal>
          <c:smooth val="0"/>
        </c:ser>
        <c:dLbls>
          <c:showLegendKey val="0"/>
          <c:showVal val="0"/>
          <c:showCatName val="0"/>
          <c:showSerName val="0"/>
          <c:showPercent val="0"/>
          <c:showBubbleSize val="0"/>
        </c:dLbls>
        <c:axId val="421739904"/>
        <c:axId val="421745792"/>
      </c:scatterChart>
      <c:valAx>
        <c:axId val="421739904"/>
        <c:scaling>
          <c:orientation val="minMax"/>
          <c:max val="182"/>
          <c:min val="0"/>
        </c:scaling>
        <c:delete val="0"/>
        <c:axPos val="b"/>
        <c:numFmt formatCode="General" sourceLinked="1"/>
        <c:majorTickMark val="out"/>
        <c:minorTickMark val="none"/>
        <c:tickLblPos val="nextTo"/>
        <c:txPr>
          <a:bodyPr rot="0" vert="horz"/>
          <a:lstStyle/>
          <a:p>
            <a:pPr>
              <a:defRPr sz="1000">
                <a:latin typeface="Arial" panose="020B0604020202020204" pitchFamily="34" charset="0"/>
                <a:cs typeface="Arial" panose="020B0604020202020204" pitchFamily="34" charset="0"/>
              </a:defRPr>
            </a:pPr>
            <a:endParaRPr lang="ja-JP"/>
          </a:p>
        </c:txPr>
        <c:crossAx val="421745792"/>
        <c:crossesAt val="-20000"/>
        <c:crossBetween val="midCat"/>
        <c:majorUnit val="14"/>
      </c:valAx>
      <c:valAx>
        <c:axId val="421745792"/>
        <c:scaling>
          <c:orientation val="minMax"/>
          <c:max val="1000"/>
        </c:scaling>
        <c:delete val="0"/>
        <c:axPos val="l"/>
        <c:majorGridlines/>
        <c:numFmt formatCode="General" sourceLinked="1"/>
        <c:majorTickMark val="out"/>
        <c:minorTickMark val="none"/>
        <c:tickLblPos val="nextTo"/>
        <c:txPr>
          <a:bodyPr/>
          <a:lstStyle/>
          <a:p>
            <a:pPr>
              <a:defRPr sz="1000">
                <a:latin typeface="Arial" panose="020B0604020202020204" pitchFamily="34" charset="0"/>
                <a:cs typeface="Arial" panose="020B0604020202020204" pitchFamily="34" charset="0"/>
              </a:defRPr>
            </a:pPr>
            <a:endParaRPr lang="ja-JP"/>
          </a:p>
        </c:txPr>
        <c:crossAx val="421739904"/>
        <c:crossesAt val="-20000"/>
        <c:crossBetween val="midCat"/>
      </c:valAx>
    </c:plotArea>
    <c:plotVisOnly val="1"/>
    <c:dispBlanksAs val="gap"/>
    <c:showDLblsOverMax val="0"/>
  </c:chart>
  <c:txPr>
    <a:bodyPr/>
    <a:lstStyle/>
    <a:p>
      <a:pPr>
        <a:defRPr sz="1000" b="0">
          <a:latin typeface="ＭＳ ゴシック" panose="020B0609070205080204" pitchFamily="49" charset="-128"/>
          <a:ea typeface="ＭＳ ゴシック" panose="020B0609070205080204" pitchFamily="49" charset="-128"/>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5B623B-180A-4FE2-A6C7-B3A49122F35C}" type="datetimeFigureOut">
              <a:rPr kumimoji="1" lang="en-US" smtClean="0"/>
              <a:t>3/26/2018</a:t>
            </a:fld>
            <a:endParaRPr kumimoji="1" lang="en-US"/>
          </a:p>
        </p:txBody>
      </p:sp>
      <p:sp>
        <p:nvSpPr>
          <p:cNvPr id="4" name="スライド イメージ プレースホルダー 3"/>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460FB4-F893-4E76-863E-B75D8EC8487F}" type="slidenum">
              <a:rPr kumimoji="1" lang="en-US" smtClean="0"/>
              <a:t>‹#›</a:t>
            </a:fld>
            <a:endParaRPr kumimoji="1" lang="en-US"/>
          </a:p>
        </p:txBody>
      </p:sp>
    </p:spTree>
    <p:extLst>
      <p:ext uri="{BB962C8B-B14F-4D97-AF65-F5344CB8AC3E}">
        <p14:creationId xmlns:p14="http://schemas.microsoft.com/office/powerpoint/2010/main" val="60532132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7"/>
            <a:ext cx="5829300" cy="2123369"/>
          </a:xfrm>
        </p:spPr>
        <p:txBody>
          <a:bodyPr/>
          <a:lstStyle/>
          <a:p>
            <a:r>
              <a:rPr kumimoji="1" lang="ja-JP" altLang="en-US" smtClean="0"/>
              <a:t>マスター タイトルの書式設定</a:t>
            </a:r>
            <a:endParaRPr kumimoji="1" 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en-US"/>
          </a:p>
        </p:txBody>
      </p:sp>
      <p:sp>
        <p:nvSpPr>
          <p:cNvPr id="4" name="日付プレースホルダー 3"/>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5" name="フッター プレースホルダー 4"/>
          <p:cNvSpPr>
            <a:spLocks noGrp="1"/>
          </p:cNvSpPr>
          <p:nvPr>
            <p:ph type="ftr" sz="quarter" idx="11"/>
          </p:nvPr>
        </p:nvSpPr>
        <p:spPr/>
        <p:txBody>
          <a:bodyPr/>
          <a:lstStyle/>
          <a:p>
            <a:endParaRPr kumimoji="1" lang="en-US"/>
          </a:p>
        </p:txBody>
      </p:sp>
      <p:sp>
        <p:nvSpPr>
          <p:cNvPr id="6" name="スライド番号プレースホルダー 5"/>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19701308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4" name="日付プレースホルダー 3"/>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5" name="フッター プレースホルダー 4"/>
          <p:cNvSpPr>
            <a:spLocks noGrp="1"/>
          </p:cNvSpPr>
          <p:nvPr>
            <p:ph type="ftr" sz="quarter" idx="11"/>
          </p:nvPr>
        </p:nvSpPr>
        <p:spPr/>
        <p:txBody>
          <a:bodyPr/>
          <a:lstStyle/>
          <a:p>
            <a:endParaRPr kumimoji="1" lang="en-US"/>
          </a:p>
        </p:txBody>
      </p:sp>
      <p:sp>
        <p:nvSpPr>
          <p:cNvPr id="6" name="スライド番号プレースホルダー 5"/>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3887199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386387" y="396706"/>
            <a:ext cx="1671638" cy="8452203"/>
          </a:xfrm>
        </p:spPr>
        <p:txBody>
          <a:bodyPr vert="eaVert"/>
          <a:lstStyle/>
          <a:p>
            <a:r>
              <a:rPr kumimoji="1" lang="ja-JP" altLang="en-US" smtClean="0"/>
              <a:t>マスター タイトルの書式設定</a:t>
            </a:r>
            <a:endParaRPr kumimoji="1" lang="en-US"/>
          </a:p>
        </p:txBody>
      </p:sp>
      <p:sp>
        <p:nvSpPr>
          <p:cNvPr id="3" name="縦書きテキスト プレースホルダー 2"/>
          <p:cNvSpPr>
            <a:spLocks noGrp="1"/>
          </p:cNvSpPr>
          <p:nvPr>
            <p:ph type="body" orient="vert" idx="1"/>
          </p:nvPr>
        </p:nvSpPr>
        <p:spPr>
          <a:xfrm>
            <a:off x="371478" y="396706"/>
            <a:ext cx="4900613" cy="8452203"/>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4" name="日付プレースホルダー 3"/>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5" name="フッター プレースホルダー 4"/>
          <p:cNvSpPr>
            <a:spLocks noGrp="1"/>
          </p:cNvSpPr>
          <p:nvPr>
            <p:ph type="ftr" sz="quarter" idx="11"/>
          </p:nvPr>
        </p:nvSpPr>
        <p:spPr/>
        <p:txBody>
          <a:bodyPr/>
          <a:lstStyle/>
          <a:p>
            <a:endParaRPr kumimoji="1" lang="en-US"/>
          </a:p>
        </p:txBody>
      </p:sp>
      <p:sp>
        <p:nvSpPr>
          <p:cNvPr id="6" name="スライド番号プレースホルダー 5"/>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893209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4" name="日付プレースホルダー 3"/>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5" name="フッター プレースホルダー 4"/>
          <p:cNvSpPr>
            <a:spLocks noGrp="1"/>
          </p:cNvSpPr>
          <p:nvPr>
            <p:ph type="ftr" sz="quarter" idx="11"/>
          </p:nvPr>
        </p:nvSpPr>
        <p:spPr/>
        <p:txBody>
          <a:bodyPr/>
          <a:lstStyle/>
          <a:p>
            <a:endParaRPr kumimoji="1" lang="en-US"/>
          </a:p>
        </p:txBody>
      </p:sp>
      <p:sp>
        <p:nvSpPr>
          <p:cNvPr id="6" name="スライド番号プレースホルダー 5"/>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20030281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4"/>
            <a:ext cx="5829300" cy="1967442"/>
          </a:xfrm>
        </p:spPr>
        <p:txBody>
          <a:bodyPr anchor="t"/>
          <a:lstStyle>
            <a:lvl1pPr algn="l">
              <a:defRPr sz="4000" b="1" cap="all"/>
            </a:lvl1pPr>
          </a:lstStyle>
          <a:p>
            <a:r>
              <a:rPr kumimoji="1" lang="ja-JP" altLang="en-US" smtClean="0"/>
              <a:t>マスター タイトルの書式設定</a:t>
            </a:r>
            <a:endParaRPr kumimoji="1" lang="en-US"/>
          </a:p>
        </p:txBody>
      </p:sp>
      <p:sp>
        <p:nvSpPr>
          <p:cNvPr id="3" name="テキスト プレースホルダー 2"/>
          <p:cNvSpPr>
            <a:spLocks noGrp="1"/>
          </p:cNvSpPr>
          <p:nvPr>
            <p:ph type="body" idx="1"/>
          </p:nvPr>
        </p:nvSpPr>
        <p:spPr>
          <a:xfrm>
            <a:off x="541735" y="4198590"/>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5" name="フッター プレースホルダー 4"/>
          <p:cNvSpPr>
            <a:spLocks noGrp="1"/>
          </p:cNvSpPr>
          <p:nvPr>
            <p:ph type="ftr" sz="quarter" idx="11"/>
          </p:nvPr>
        </p:nvSpPr>
        <p:spPr/>
        <p:txBody>
          <a:bodyPr/>
          <a:lstStyle/>
          <a:p>
            <a:endParaRPr kumimoji="1" lang="en-US"/>
          </a:p>
        </p:txBody>
      </p:sp>
      <p:sp>
        <p:nvSpPr>
          <p:cNvPr id="6" name="スライド番号プレースホルダー 5"/>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161213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en-US"/>
          </a:p>
        </p:txBody>
      </p:sp>
      <p:sp>
        <p:nvSpPr>
          <p:cNvPr id="3" name="コンテンツ プレースホルダー 2"/>
          <p:cNvSpPr>
            <a:spLocks noGrp="1"/>
          </p:cNvSpPr>
          <p:nvPr>
            <p:ph sz="half" idx="1"/>
          </p:nvPr>
        </p:nvSpPr>
        <p:spPr>
          <a:xfrm>
            <a:off x="371478" y="2311402"/>
            <a:ext cx="3286125"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4" name="コンテンツ プレースホルダー 3"/>
          <p:cNvSpPr>
            <a:spLocks noGrp="1"/>
          </p:cNvSpPr>
          <p:nvPr>
            <p:ph sz="half" idx="2"/>
          </p:nvPr>
        </p:nvSpPr>
        <p:spPr>
          <a:xfrm>
            <a:off x="3771903" y="2311402"/>
            <a:ext cx="3286125"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5" name="日付プレースホルダー 4"/>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6" name="フッター プレースホルダー 5"/>
          <p:cNvSpPr>
            <a:spLocks noGrp="1"/>
          </p:cNvSpPr>
          <p:nvPr>
            <p:ph type="ftr" sz="quarter" idx="11"/>
          </p:nvPr>
        </p:nvSpPr>
        <p:spPr/>
        <p:txBody>
          <a:bodyPr/>
          <a:lstStyle/>
          <a:p>
            <a:endParaRPr kumimoji="1" lang="en-US"/>
          </a:p>
        </p:txBody>
      </p:sp>
      <p:sp>
        <p:nvSpPr>
          <p:cNvPr id="7" name="スライド番号プレースホルダー 6"/>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3535377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マスター タイトルの書式設定</a:t>
            </a:r>
            <a:endParaRPr kumimoji="1" lang="en-US"/>
          </a:p>
        </p:txBody>
      </p:sp>
      <p:sp>
        <p:nvSpPr>
          <p:cNvPr id="3" name="テキスト プレースホルダー 2"/>
          <p:cNvSpPr>
            <a:spLocks noGrp="1"/>
          </p:cNvSpPr>
          <p:nvPr>
            <p:ph type="body" idx="1"/>
          </p:nvPr>
        </p:nvSpPr>
        <p:spPr>
          <a:xfrm>
            <a:off x="342901"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342901"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5" name="テキスト プレースホルダー 4"/>
          <p:cNvSpPr>
            <a:spLocks noGrp="1"/>
          </p:cNvSpPr>
          <p:nvPr>
            <p:ph type="body" sz="quarter" idx="3"/>
          </p:nvPr>
        </p:nvSpPr>
        <p:spPr>
          <a:xfrm>
            <a:off x="3483770" y="2217385"/>
            <a:ext cx="3031332"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3483770" y="3141486"/>
            <a:ext cx="3031332"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7" name="日付プレースホルダー 6"/>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8" name="フッター プレースホルダー 7"/>
          <p:cNvSpPr>
            <a:spLocks noGrp="1"/>
          </p:cNvSpPr>
          <p:nvPr>
            <p:ph type="ftr" sz="quarter" idx="11"/>
          </p:nvPr>
        </p:nvSpPr>
        <p:spPr/>
        <p:txBody>
          <a:bodyPr/>
          <a:lstStyle/>
          <a:p>
            <a:endParaRPr kumimoji="1" lang="en-US"/>
          </a:p>
        </p:txBody>
      </p:sp>
      <p:sp>
        <p:nvSpPr>
          <p:cNvPr id="9" name="スライド番号プレースホルダー 8"/>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67902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en-US"/>
          </a:p>
        </p:txBody>
      </p:sp>
      <p:sp>
        <p:nvSpPr>
          <p:cNvPr id="3" name="日付プレースホルダー 2"/>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4" name="フッター プレースホルダー 3"/>
          <p:cNvSpPr>
            <a:spLocks noGrp="1"/>
          </p:cNvSpPr>
          <p:nvPr>
            <p:ph type="ftr" sz="quarter" idx="11"/>
          </p:nvPr>
        </p:nvSpPr>
        <p:spPr/>
        <p:txBody>
          <a:bodyPr/>
          <a:lstStyle/>
          <a:p>
            <a:endParaRPr kumimoji="1" lang="en-US"/>
          </a:p>
        </p:txBody>
      </p:sp>
      <p:sp>
        <p:nvSpPr>
          <p:cNvPr id="5" name="スライド番号プレースホルダー 4"/>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682988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3" name="フッター プレースホルダー 2"/>
          <p:cNvSpPr>
            <a:spLocks noGrp="1"/>
          </p:cNvSpPr>
          <p:nvPr>
            <p:ph type="ftr" sz="quarter" idx="11"/>
          </p:nvPr>
        </p:nvSpPr>
        <p:spPr/>
        <p:txBody>
          <a:bodyPr/>
          <a:lstStyle/>
          <a:p>
            <a:endParaRPr kumimoji="1" lang="en-US"/>
          </a:p>
        </p:txBody>
      </p:sp>
      <p:sp>
        <p:nvSpPr>
          <p:cNvPr id="4" name="スライド番号プレースホルダー 3"/>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3053019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1" y="394405"/>
            <a:ext cx="2256235" cy="1678517"/>
          </a:xfrm>
        </p:spPr>
        <p:txBody>
          <a:bodyPr anchor="b"/>
          <a:lstStyle>
            <a:lvl1pPr algn="l">
              <a:defRPr sz="2000" b="1"/>
            </a:lvl1pPr>
          </a:lstStyle>
          <a:p>
            <a:r>
              <a:rPr kumimoji="1" lang="ja-JP" altLang="en-US" smtClean="0"/>
              <a:t>マスター タイトルの書式設定</a:t>
            </a:r>
            <a:endParaRPr kumimoji="1" lang="en-US"/>
          </a:p>
        </p:txBody>
      </p:sp>
      <p:sp>
        <p:nvSpPr>
          <p:cNvPr id="3" name="コンテンツ プレースホルダー 2"/>
          <p:cNvSpPr>
            <a:spLocks noGrp="1"/>
          </p:cNvSpPr>
          <p:nvPr>
            <p:ph idx="1"/>
          </p:nvPr>
        </p:nvSpPr>
        <p:spPr>
          <a:xfrm>
            <a:off x="2681288" y="394412"/>
            <a:ext cx="3833812"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4" name="テキスト プレースホルダー 3"/>
          <p:cNvSpPr>
            <a:spLocks noGrp="1"/>
          </p:cNvSpPr>
          <p:nvPr>
            <p:ph type="body" sz="half" idx="2"/>
          </p:nvPr>
        </p:nvSpPr>
        <p:spPr>
          <a:xfrm>
            <a:off x="342901" y="2072924"/>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6" name="フッター プレースホルダー 5"/>
          <p:cNvSpPr>
            <a:spLocks noGrp="1"/>
          </p:cNvSpPr>
          <p:nvPr>
            <p:ph type="ftr" sz="quarter" idx="11"/>
          </p:nvPr>
        </p:nvSpPr>
        <p:spPr/>
        <p:txBody>
          <a:bodyPr/>
          <a:lstStyle/>
          <a:p>
            <a:endParaRPr kumimoji="1" lang="en-US"/>
          </a:p>
        </p:txBody>
      </p:sp>
      <p:sp>
        <p:nvSpPr>
          <p:cNvPr id="7" name="スライド番号プレースホルダー 6"/>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961884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マスター タイトルの書式設定</a:t>
            </a:r>
            <a:endParaRPr kumimoji="1" lang="en-US"/>
          </a:p>
        </p:txBody>
      </p:sp>
      <p:sp>
        <p:nvSpPr>
          <p:cNvPr id="3" name="図プレースホルダー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en-US"/>
          </a:p>
        </p:txBody>
      </p:sp>
      <p:sp>
        <p:nvSpPr>
          <p:cNvPr id="4" name="テキスト プレースホルダー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74A150C-19CF-4FAF-AB89-58F4BB2BED7F}" type="datetimeFigureOut">
              <a:rPr kumimoji="1" lang="en-US" smtClean="0"/>
              <a:t>3/26/2018</a:t>
            </a:fld>
            <a:endParaRPr kumimoji="1" lang="en-US"/>
          </a:p>
        </p:txBody>
      </p:sp>
      <p:sp>
        <p:nvSpPr>
          <p:cNvPr id="6" name="フッター プレースホルダー 5"/>
          <p:cNvSpPr>
            <a:spLocks noGrp="1"/>
          </p:cNvSpPr>
          <p:nvPr>
            <p:ph type="ftr" sz="quarter" idx="11"/>
          </p:nvPr>
        </p:nvSpPr>
        <p:spPr/>
        <p:txBody>
          <a:bodyPr/>
          <a:lstStyle/>
          <a:p>
            <a:endParaRPr kumimoji="1" lang="en-US"/>
          </a:p>
        </p:txBody>
      </p:sp>
      <p:sp>
        <p:nvSpPr>
          <p:cNvPr id="7" name="スライド番号プレースホルダー 6"/>
          <p:cNvSpPr>
            <a:spLocks noGrp="1"/>
          </p:cNvSpPr>
          <p:nvPr>
            <p:ph type="sldNum" sz="quarter" idx="12"/>
          </p:nvPr>
        </p:nvSpPr>
        <p:spPr/>
        <p:txBody>
          <a:body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4148471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en-US"/>
          </a:p>
        </p:txBody>
      </p:sp>
      <p:sp>
        <p:nvSpPr>
          <p:cNvPr id="3" name="テキスト プレースホルダー 2"/>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en-US"/>
          </a:p>
        </p:txBody>
      </p:sp>
      <p:sp>
        <p:nvSpPr>
          <p:cNvPr id="4" name="日付プレースホルダー 3"/>
          <p:cNvSpPr>
            <a:spLocks noGrp="1"/>
          </p:cNvSpPr>
          <p:nvPr>
            <p:ph type="dt" sz="half" idx="2"/>
          </p:nvPr>
        </p:nvSpPr>
        <p:spPr>
          <a:xfrm>
            <a:off x="342900" y="9181401"/>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A74A150C-19CF-4FAF-AB89-58F4BB2BED7F}" type="datetimeFigureOut">
              <a:rPr kumimoji="1" lang="en-US" smtClean="0"/>
              <a:t>3/26/2018</a:t>
            </a:fld>
            <a:endParaRPr kumimoji="1" lang="en-US"/>
          </a:p>
        </p:txBody>
      </p:sp>
      <p:sp>
        <p:nvSpPr>
          <p:cNvPr id="5" name="フッター プレースホルダー 4"/>
          <p:cNvSpPr>
            <a:spLocks noGrp="1"/>
          </p:cNvSpPr>
          <p:nvPr>
            <p:ph type="ftr" sz="quarter" idx="3"/>
          </p:nvPr>
        </p:nvSpPr>
        <p:spPr>
          <a:xfrm>
            <a:off x="2343150" y="9181401"/>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en-US"/>
          </a:p>
        </p:txBody>
      </p:sp>
      <p:sp>
        <p:nvSpPr>
          <p:cNvPr id="6" name="スライド番号プレースホルダー 5"/>
          <p:cNvSpPr>
            <a:spLocks noGrp="1"/>
          </p:cNvSpPr>
          <p:nvPr>
            <p:ph type="sldNum" sz="quarter" idx="4"/>
          </p:nvPr>
        </p:nvSpPr>
        <p:spPr>
          <a:xfrm>
            <a:off x="4914900" y="9181401"/>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454D0B99-6496-46E7-BB10-900DF06CFECB}" type="slidenum">
              <a:rPr kumimoji="1" lang="en-US" smtClean="0"/>
              <a:t>‹#›</a:t>
            </a:fld>
            <a:endParaRPr kumimoji="1" lang="en-US"/>
          </a:p>
        </p:txBody>
      </p:sp>
    </p:spTree>
    <p:extLst>
      <p:ext uri="{BB962C8B-B14F-4D97-AF65-F5344CB8AC3E}">
        <p14:creationId xmlns:p14="http://schemas.microsoft.com/office/powerpoint/2010/main" val="7623753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351420562"/>
              </p:ext>
            </p:extLst>
          </p:nvPr>
        </p:nvGraphicFramePr>
        <p:xfrm>
          <a:off x="1340768" y="3296816"/>
          <a:ext cx="4464496" cy="1962150"/>
        </p:xfrm>
        <a:graphic>
          <a:graphicData uri="http://schemas.openxmlformats.org/drawingml/2006/table">
            <a:tbl>
              <a:tblPr/>
              <a:tblGrid>
                <a:gridCol w="1116734"/>
                <a:gridCol w="1763586"/>
                <a:gridCol w="1584176"/>
              </a:tblGrid>
              <a:tr h="219075">
                <a:tc gridSpan="3">
                  <a:txBody>
                    <a:bodyPr/>
                    <a:lstStyle/>
                    <a:p>
                      <a:pPr algn="l" fontAlgn="ctr"/>
                      <a:r>
                        <a:rPr lang="en-US" sz="1000" b="0" i="0" u="none" strike="noStrike" dirty="0">
                          <a:solidFill>
                            <a:srgbClr val="000000"/>
                          </a:solidFill>
                          <a:effectLst/>
                          <a:latin typeface="Arial" panose="020B0604020202020204" pitchFamily="34" charset="0"/>
                          <a:cs typeface="Arial" panose="020B0604020202020204" pitchFamily="34" charset="0"/>
                        </a:rPr>
                        <a:t>Supplementary Table 1. Dosing schedule of </a:t>
                      </a:r>
                      <a:r>
                        <a:rPr lang="en-US" sz="1000" b="0" i="0" u="none" strike="noStrike" dirty="0" err="1" smtClean="0">
                          <a:solidFill>
                            <a:srgbClr val="000000"/>
                          </a:solidFill>
                          <a:effectLst/>
                          <a:latin typeface="Arial" panose="020B0604020202020204" pitchFamily="34" charset="0"/>
                          <a:cs typeface="Arial" panose="020B0604020202020204" pitchFamily="34" charset="0"/>
                        </a:rPr>
                        <a:t>eculizumab</a:t>
                      </a:r>
                      <a:r>
                        <a:rPr lang="en-US" sz="1000" b="0" i="0" u="none" strike="noStrike" dirty="0" smtClean="0">
                          <a:solidFill>
                            <a:srgbClr val="000000"/>
                          </a:solidFill>
                          <a:effectLst/>
                          <a:latin typeface="Arial" panose="020B0604020202020204" pitchFamily="34" charset="0"/>
                          <a:cs typeface="Arial" panose="020B0604020202020204" pitchFamily="34" charset="0"/>
                        </a:rPr>
                        <a:t> for </a:t>
                      </a:r>
                      <a:r>
                        <a:rPr lang="en-US" sz="1000" b="0" i="0" u="none" strike="noStrike" dirty="0">
                          <a:solidFill>
                            <a:srgbClr val="000000"/>
                          </a:solidFill>
                          <a:effectLst/>
                          <a:latin typeface="Arial" panose="020B0604020202020204" pitchFamily="34" charset="0"/>
                          <a:cs typeface="Arial" panose="020B0604020202020204" pitchFamily="34" charset="0"/>
                        </a:rPr>
                        <a:t>pediatric </a:t>
                      </a:r>
                      <a:r>
                        <a:rPr lang="en-US" sz="1000" b="0" i="0" u="none" strike="noStrike" dirty="0" smtClean="0">
                          <a:solidFill>
                            <a:srgbClr val="000000"/>
                          </a:solidFill>
                          <a:effectLst/>
                          <a:latin typeface="Arial" panose="020B0604020202020204" pitchFamily="34" charset="0"/>
                          <a:cs typeface="Arial" panose="020B0604020202020204" pitchFamily="34" charset="0"/>
                        </a:rPr>
                        <a:t>patients*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19075">
                <a:tc>
                  <a:txBody>
                    <a:body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Patients weighing</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Induction schedule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Maintenance phase</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550">
                <a:tc>
                  <a:txBody>
                    <a:bodyPr/>
                    <a:lstStyle/>
                    <a:p>
                      <a:pPr algn="r" fontAlgn="ctr"/>
                      <a:r>
                        <a:rPr lang="en-US" sz="1000" b="0" i="0" u="none" strike="noStrike" dirty="0">
                          <a:solidFill>
                            <a:srgbClr val="000000"/>
                          </a:solidFill>
                          <a:effectLst/>
                          <a:latin typeface="Arial" panose="020B0604020202020204" pitchFamily="34" charset="0"/>
                          <a:cs typeface="Arial" panose="020B0604020202020204" pitchFamily="34" charset="0"/>
                        </a:rPr>
                        <a:t>≥40 kg</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Arial" panose="020B0604020202020204" pitchFamily="34" charset="0"/>
                          <a:cs typeface="Arial" panose="020B0604020202020204" pitchFamily="34" charset="0"/>
                        </a:rPr>
                        <a:t>4-weekly doses of 900 mg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Arial" panose="020B0604020202020204" pitchFamily="34" charset="0"/>
                          <a:cs typeface="Arial" panose="020B0604020202020204" pitchFamily="34" charset="0"/>
                        </a:rPr>
                        <a:t>1200 mg, every 2 weeks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sz="1000" b="0" i="0" u="none" strike="noStrike" dirty="0">
                          <a:solidFill>
                            <a:srgbClr val="000000"/>
                          </a:solidFill>
                          <a:effectLst/>
                          <a:latin typeface="Arial" panose="020B0604020202020204" pitchFamily="34" charset="0"/>
                          <a:cs typeface="Arial" panose="020B0604020202020204" pitchFamily="34" charset="0"/>
                        </a:rPr>
                        <a:t>20 to &lt;30 kg</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Arial" panose="020B0604020202020204" pitchFamily="34" charset="0"/>
                          <a:cs typeface="Arial" panose="020B0604020202020204" pitchFamily="34" charset="0"/>
                        </a:rPr>
                        <a:t>2-weekly doses of 600 mg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a:solidFill>
                            <a:srgbClr val="000000"/>
                          </a:solidFill>
                          <a:effectLst/>
                          <a:latin typeface="Arial" panose="020B0604020202020204" pitchFamily="34" charset="0"/>
                          <a:cs typeface="Arial" panose="020B0604020202020204" pitchFamily="34" charset="0"/>
                        </a:rPr>
                        <a:t>900 mg,  every 2 weeks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sz="1000" b="0" i="0" u="none" strike="noStrike" dirty="0">
                          <a:solidFill>
                            <a:srgbClr val="000000"/>
                          </a:solidFill>
                          <a:effectLst/>
                          <a:latin typeface="Arial" panose="020B0604020202020204" pitchFamily="34" charset="0"/>
                          <a:cs typeface="Arial" panose="020B0604020202020204" pitchFamily="34" charset="0"/>
                        </a:rPr>
                        <a:t>20 to &lt;40 kg</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Arial" panose="020B0604020202020204" pitchFamily="34" charset="0"/>
                          <a:cs typeface="Arial" panose="020B0604020202020204" pitchFamily="34" charset="0"/>
                        </a:rPr>
                        <a:t>2-weekly doses of 600 mg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Arial" panose="020B0604020202020204" pitchFamily="34" charset="0"/>
                          <a:cs typeface="Arial" panose="020B0604020202020204" pitchFamily="34" charset="0"/>
                        </a:rPr>
                        <a:t>600 mg, every 2 weeks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550">
                <a:tc>
                  <a:txBody>
                    <a:bodyPr/>
                    <a:lstStyle/>
                    <a:p>
                      <a:pPr algn="r" fontAlgn="ctr"/>
                      <a:r>
                        <a:rPr lang="en-US" sz="1000" b="0" i="0" u="none" strike="noStrike" dirty="0">
                          <a:solidFill>
                            <a:srgbClr val="000000"/>
                          </a:solidFill>
                          <a:effectLst/>
                          <a:latin typeface="Arial" panose="020B0604020202020204" pitchFamily="34" charset="0"/>
                          <a:cs typeface="Arial" panose="020B0604020202020204" pitchFamily="34" charset="0"/>
                        </a:rPr>
                        <a:t>10 to &lt;20 kg</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Arial" panose="020B0604020202020204" pitchFamily="34" charset="0"/>
                          <a:cs typeface="Arial" panose="020B0604020202020204" pitchFamily="34" charset="0"/>
                        </a:rPr>
                        <a:t>weekly doses of 600 mg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Arial" panose="020B0604020202020204" pitchFamily="34" charset="0"/>
                          <a:cs typeface="Arial" panose="020B0604020202020204" pitchFamily="34" charset="0"/>
                        </a:rPr>
                        <a:t>300 mg, every 2 weeks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9075">
                <a:tc>
                  <a:txBody>
                    <a:bodyPr/>
                    <a:lstStyle/>
                    <a:p>
                      <a:pPr algn="r" fontAlgn="ctr"/>
                      <a:r>
                        <a:rPr lang="en-US" sz="1000" b="0" i="0" u="none" strike="noStrike" dirty="0">
                          <a:solidFill>
                            <a:srgbClr val="000000"/>
                          </a:solidFill>
                          <a:effectLst/>
                          <a:latin typeface="Arial" panose="020B0604020202020204" pitchFamily="34" charset="0"/>
                          <a:cs typeface="Arial" panose="020B0604020202020204" pitchFamily="34" charset="0"/>
                        </a:rPr>
                        <a:t> 5 to &lt;10 kg</a:t>
                      </a:r>
                    </a:p>
                  </a:txBody>
                  <a:tcPr marL="9525" marR="9525" marT="95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Arial" panose="020B0604020202020204" pitchFamily="34" charset="0"/>
                          <a:cs typeface="Arial" panose="020B0604020202020204" pitchFamily="34" charset="0"/>
                        </a:rPr>
                        <a:t>weekly doses of 300 mg</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sz="1000" b="0" i="0" u="none" strike="noStrike" dirty="0">
                          <a:solidFill>
                            <a:srgbClr val="000000"/>
                          </a:solidFill>
                          <a:effectLst/>
                          <a:latin typeface="Arial" panose="020B0604020202020204" pitchFamily="34" charset="0"/>
                          <a:cs typeface="Arial" panose="020B0604020202020204" pitchFamily="34" charset="0"/>
                        </a:rPr>
                        <a:t>300 mg, every 3 weeks</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9075">
                <a:tc gridSpan="3">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effectLst/>
                          <a:latin typeface="Arial" panose="020B0604020202020204" pitchFamily="34" charset="0"/>
                          <a:ea typeface="+mn-ea"/>
                          <a:cs typeface="Arial" panose="020B0604020202020204" pitchFamily="34" charset="0"/>
                        </a:rPr>
                        <a:t>* Anti-meningococcal vaccination is mandatory before the first dose of </a:t>
                      </a:r>
                      <a:r>
                        <a:rPr kumimoji="1" lang="en-US" altLang="ja-JP" sz="1000" kern="1200" dirty="0" err="1" smtClean="0">
                          <a:solidFill>
                            <a:schemeClr val="tx1"/>
                          </a:solidFill>
                          <a:effectLst/>
                          <a:latin typeface="Arial" panose="020B0604020202020204" pitchFamily="34" charset="0"/>
                          <a:ea typeface="+mn-ea"/>
                          <a:cs typeface="Arial" panose="020B0604020202020204" pitchFamily="34" charset="0"/>
                        </a:rPr>
                        <a:t>eculizumab</a:t>
                      </a:r>
                      <a:r>
                        <a:rPr kumimoji="1" lang="en-US" altLang="ja-JP" sz="1000" kern="1200" dirty="0" smtClean="0">
                          <a:solidFill>
                            <a:schemeClr val="tx1"/>
                          </a:solidFill>
                          <a:effectLst/>
                          <a:latin typeface="Arial" panose="020B0604020202020204" pitchFamily="34" charset="0"/>
                          <a:ea typeface="+mn-ea"/>
                          <a:cs typeface="Arial" panose="020B0604020202020204" pitchFamily="34" charset="0"/>
                        </a:rPr>
                        <a:t> [1]. Since this is a real-world study, actual dosing and duration of treatment were determined by patients' physicians. </a:t>
                      </a:r>
                      <a:endParaRPr lang="en-US" sz="4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extLst>
      <p:ext uri="{BB962C8B-B14F-4D97-AF65-F5344CB8AC3E}">
        <p14:creationId xmlns:p14="http://schemas.microsoft.com/office/powerpoint/2010/main" val="574918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740676013"/>
              </p:ext>
            </p:extLst>
          </p:nvPr>
        </p:nvGraphicFramePr>
        <p:xfrm>
          <a:off x="332656" y="1424608"/>
          <a:ext cx="6120680" cy="6472745"/>
        </p:xfrm>
        <a:graphic>
          <a:graphicData uri="http://schemas.openxmlformats.org/drawingml/2006/table">
            <a:tbl>
              <a:tblPr/>
              <a:tblGrid>
                <a:gridCol w="2414417"/>
                <a:gridCol w="3706263"/>
              </a:tblGrid>
              <a:tr h="167757">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a:solidFill>
                            <a:srgbClr val="000000"/>
                          </a:solidFill>
                          <a:effectLst/>
                          <a:latin typeface="Arial" panose="020B0604020202020204" pitchFamily="34" charset="0"/>
                          <a:cs typeface="Arial" panose="020B0604020202020204" pitchFamily="34" charset="0"/>
                        </a:rPr>
                        <a:t>Supplementary Table 2. Definition of </a:t>
                      </a:r>
                      <a:r>
                        <a:rPr lang="en-US" sz="1000" b="0" i="0" u="none" strike="noStrike" dirty="0" smtClean="0">
                          <a:solidFill>
                            <a:srgbClr val="000000"/>
                          </a:solidFill>
                          <a:effectLst/>
                          <a:latin typeface="Arial" panose="020B0604020202020204" pitchFamily="34" charset="0"/>
                          <a:cs typeface="Arial" panose="020B0604020202020204" pitchFamily="34" charset="0"/>
                        </a:rPr>
                        <a:t>clinical endpoints </a:t>
                      </a:r>
                      <a:r>
                        <a:rPr lang="en-US" sz="1000" b="0" i="0" u="none" strike="noStrike" dirty="0">
                          <a:solidFill>
                            <a:srgbClr val="000000"/>
                          </a:solidFill>
                          <a:effectLst/>
                          <a:latin typeface="Arial" panose="020B0604020202020204" pitchFamily="34" charset="0"/>
                          <a:cs typeface="Arial" panose="020B0604020202020204" pitchFamily="34" charset="0"/>
                        </a:rPr>
                        <a:t>and adverse </a:t>
                      </a:r>
                      <a:r>
                        <a:rPr lang="en-US" sz="1000" b="0" i="0" u="none" strike="noStrike" dirty="0" smtClean="0">
                          <a:solidFill>
                            <a:srgbClr val="000000"/>
                          </a:solidFill>
                          <a:effectLst/>
                          <a:latin typeface="Arial" panose="020B0604020202020204" pitchFamily="34" charset="0"/>
                          <a:cs typeface="Arial" panose="020B0604020202020204" pitchFamily="34" charset="0"/>
                        </a:rPr>
                        <a:t>events/reactions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5238" marR="5238" marT="5238" marB="0" anchor="ctr">
                    <a:lnL>
                      <a:noFill/>
                    </a:lnL>
                    <a:lnR>
                      <a:noFill/>
                    </a:lnR>
                    <a:lnT>
                      <a:noFill/>
                    </a:lnT>
                    <a:lnB w="1905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167757">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smtClean="0">
                          <a:solidFill>
                            <a:srgbClr val="000000"/>
                          </a:solidFill>
                          <a:effectLst/>
                          <a:latin typeface="Arial" panose="020B0604020202020204" pitchFamily="34" charset="0"/>
                          <a:cs typeface="Arial" panose="020B0604020202020204" pitchFamily="34" charset="0"/>
                        </a:rPr>
                        <a:t>Clinical endpoints </a:t>
                      </a:r>
                      <a:r>
                        <a:rPr lang="en-US" sz="1000" b="0" i="0" u="none" strike="noStrike" dirty="0">
                          <a:solidFill>
                            <a:srgbClr val="000000"/>
                          </a:solidFill>
                          <a:effectLst/>
                          <a:latin typeface="Arial" panose="020B0604020202020204" pitchFamily="34" charset="0"/>
                          <a:cs typeface="Arial" panose="020B0604020202020204" pitchFamily="34" charset="0"/>
                        </a:rPr>
                        <a:t>of effectiveness</a:t>
                      </a:r>
                    </a:p>
                  </a:txBody>
                  <a:tcPr marL="5238" marR="5238" marT="5238" marB="0" anchor="ctr">
                    <a:lnL>
                      <a:noFill/>
                    </a:lnL>
                    <a:lnR>
                      <a:noFill/>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ja-JP" altLang="en-US" sz="1000" b="0" i="0" u="none" strike="noStrike" dirty="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Definition</a:t>
                      </a: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5238" marR="5238" marT="5238" marB="0" anchor="ctr">
                    <a:lnL>
                      <a:noFill/>
                    </a:lnL>
                    <a:lnR>
                      <a:noFill/>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654302">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TMA event-free status</a:t>
                      </a:r>
                    </a:p>
                  </a:txBody>
                  <a:tcPr marL="5238" marR="5238" marT="5238" marB="0">
                    <a:lnL>
                      <a:noFill/>
                    </a:lnL>
                    <a:lnR>
                      <a:noFill/>
                    </a:lnR>
                    <a:lnT w="19050" cap="flat" cmpd="sng" algn="ctr">
                      <a:solidFill>
                        <a:sysClr val="windowText" lastClr="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smtClean="0">
                          <a:solidFill>
                            <a:srgbClr val="000000"/>
                          </a:solidFill>
                          <a:effectLst/>
                          <a:latin typeface="Arial" panose="020B0604020202020204" pitchFamily="34" charset="0"/>
                          <a:cs typeface="Arial" panose="020B0604020202020204" pitchFamily="34" charset="0"/>
                        </a:rPr>
                        <a:t>No </a:t>
                      </a:r>
                      <a:r>
                        <a:rPr lang="en-US" sz="1000" b="0" i="0" u="none" strike="noStrike" dirty="0">
                          <a:solidFill>
                            <a:srgbClr val="000000"/>
                          </a:solidFill>
                          <a:effectLst/>
                          <a:latin typeface="Arial" panose="020B0604020202020204" pitchFamily="34" charset="0"/>
                          <a:cs typeface="Arial" panose="020B0604020202020204" pitchFamily="34" charset="0"/>
                        </a:rPr>
                        <a:t>decrease in PLT &gt;25 % after TMA remission (increase in PLT to ≥15× 10</a:t>
                      </a:r>
                      <a:r>
                        <a:rPr lang="en-US" sz="1000" b="0" i="0" u="none" strike="noStrike" baseline="30000" dirty="0">
                          <a:solidFill>
                            <a:srgbClr val="000000"/>
                          </a:solidFill>
                          <a:effectLst/>
                          <a:latin typeface="Arial" panose="020B0604020202020204" pitchFamily="34" charset="0"/>
                          <a:cs typeface="Arial" panose="020B0604020202020204" pitchFamily="34" charset="0"/>
                        </a:rPr>
                        <a:t>4</a:t>
                      </a:r>
                      <a:r>
                        <a:rPr lang="en-US" sz="1000" b="0" i="0" u="none" strike="noStrike" dirty="0">
                          <a:solidFill>
                            <a:srgbClr val="000000"/>
                          </a:solidFill>
                          <a:effectLst/>
                          <a:latin typeface="Arial" panose="020B0604020202020204" pitchFamily="34" charset="0"/>
                          <a:cs typeface="Arial" panose="020B0604020202020204" pitchFamily="34" charset="0"/>
                        </a:rPr>
                        <a:t>/</a:t>
                      </a:r>
                      <a:r>
                        <a:rPr lang="en-US" sz="1000" b="0" i="0" u="none" strike="noStrike" dirty="0" err="1">
                          <a:solidFill>
                            <a:srgbClr val="000000"/>
                          </a:solidFill>
                          <a:effectLst/>
                          <a:latin typeface="Arial" panose="020B0604020202020204" pitchFamily="34" charset="0"/>
                          <a:cs typeface="Arial" panose="020B0604020202020204" pitchFamily="34" charset="0"/>
                        </a:rPr>
                        <a:t>μL</a:t>
                      </a:r>
                      <a:r>
                        <a:rPr lang="en-US" sz="1000" b="0" i="0" u="none" strike="noStrike" dirty="0">
                          <a:solidFill>
                            <a:srgbClr val="000000"/>
                          </a:solidFill>
                          <a:effectLst/>
                          <a:latin typeface="Arial" panose="020B0604020202020204" pitchFamily="34" charset="0"/>
                          <a:cs typeface="Arial" panose="020B0604020202020204" pitchFamily="34" charset="0"/>
                        </a:rPr>
                        <a:t> maintained for ≥2 weeks), </a:t>
                      </a:r>
                      <a:r>
                        <a:rPr lang="en-US" sz="1000" b="0" i="0" u="none" strike="noStrike" dirty="0" smtClean="0">
                          <a:solidFill>
                            <a:srgbClr val="000000"/>
                          </a:solidFill>
                          <a:effectLst/>
                          <a:latin typeface="Arial" panose="020B0604020202020204" pitchFamily="34" charset="0"/>
                          <a:cs typeface="Arial" panose="020B0604020202020204" pitchFamily="34" charset="0"/>
                        </a:rPr>
                        <a:t>no </a:t>
                      </a:r>
                      <a:r>
                        <a:rPr lang="en-US" sz="1000" b="0" i="0" u="none" strike="noStrike" dirty="0">
                          <a:solidFill>
                            <a:srgbClr val="000000"/>
                          </a:solidFill>
                          <a:effectLst/>
                          <a:latin typeface="Arial" panose="020B0604020202020204" pitchFamily="34" charset="0"/>
                          <a:cs typeface="Arial" panose="020B0604020202020204" pitchFamily="34" charset="0"/>
                        </a:rPr>
                        <a:t>plasma exchange or fresh frozen plasma infusion, </a:t>
                      </a:r>
                      <a:r>
                        <a:rPr lang="en-US" sz="1000" b="0" i="0" u="none" strike="noStrike" dirty="0" smtClean="0">
                          <a:solidFill>
                            <a:srgbClr val="000000"/>
                          </a:solidFill>
                          <a:effectLst/>
                          <a:latin typeface="Arial" panose="020B0604020202020204" pitchFamily="34" charset="0"/>
                          <a:cs typeface="Arial" panose="020B0604020202020204" pitchFamily="34" charset="0"/>
                        </a:rPr>
                        <a:t>and </a:t>
                      </a:r>
                      <a:r>
                        <a:rPr lang="en-US" sz="1000" b="0" i="0" u="none" strike="noStrike" dirty="0">
                          <a:solidFill>
                            <a:srgbClr val="000000"/>
                          </a:solidFill>
                          <a:effectLst/>
                          <a:latin typeface="Arial" panose="020B0604020202020204" pitchFamily="34" charset="0"/>
                          <a:cs typeface="Arial" panose="020B0604020202020204" pitchFamily="34" charset="0"/>
                        </a:rPr>
                        <a:t>no initiation of dialysis for ≥12 weeks. </a:t>
                      </a:r>
                    </a:p>
                  </a:txBody>
                  <a:tcPr marL="5238" marR="5238" marT="5238" marB="0" anchor="ctr">
                    <a:lnL>
                      <a:noFill/>
                    </a:lnL>
                    <a:lnR>
                      <a:noFill/>
                    </a:lnR>
                    <a:lnT w="19050" cap="flat" cmpd="sng" algn="ctr">
                      <a:solidFill>
                        <a:sysClr val="windowText" lastClr="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29939">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Complete TMA response</a:t>
                      </a:r>
                    </a:p>
                  </a:txBody>
                  <a:tcPr marL="5238" marR="5238" marT="5238" marB="0">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smtClean="0">
                          <a:solidFill>
                            <a:srgbClr val="000000"/>
                          </a:solidFill>
                          <a:effectLst/>
                          <a:latin typeface="Arial" panose="020B0604020202020204" pitchFamily="34" charset="0"/>
                          <a:cs typeface="Arial" panose="020B0604020202020204" pitchFamily="34" charset="0"/>
                        </a:rPr>
                        <a:t>Hematologic </a:t>
                      </a:r>
                      <a:r>
                        <a:rPr lang="en-US" sz="1000" b="0" i="0" u="none" strike="noStrike" dirty="0">
                          <a:solidFill>
                            <a:srgbClr val="000000"/>
                          </a:solidFill>
                          <a:effectLst/>
                          <a:latin typeface="Arial" panose="020B0604020202020204" pitchFamily="34" charset="0"/>
                          <a:cs typeface="Arial" panose="020B0604020202020204" pitchFamily="34" charset="0"/>
                        </a:rPr>
                        <a:t>normalization and a ≥25 % decrease in serum creatinine that persisted for ≥4 weeks</a:t>
                      </a:r>
                    </a:p>
                  </a:txBody>
                  <a:tcPr marL="5238" marR="5238" marT="5238"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67757">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Hematologic outcome</a:t>
                      </a:r>
                    </a:p>
                  </a:txBody>
                  <a:tcPr marL="5238" marR="5238" marT="5238" marB="0">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ja-JP" altLang="en-US" sz="1000" b="0" i="0" u="none" strike="noStrike">
                          <a:solidFill>
                            <a:srgbClr val="000000"/>
                          </a:solidFill>
                          <a:effectLst/>
                          <a:latin typeface="Arial" panose="020B0604020202020204" pitchFamily="34" charset="0"/>
                          <a:cs typeface="Arial" panose="020B0604020202020204" pitchFamily="34" charset="0"/>
                        </a:rPr>
                        <a:t>　</a:t>
                      </a:r>
                    </a:p>
                  </a:txBody>
                  <a:tcPr marL="5238" marR="5238" marT="5238"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r>
              <a:tr h="492120">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Hematologic normalization</a:t>
                      </a:r>
                    </a:p>
                  </a:txBody>
                  <a:tcPr marL="94291" marR="5238" marT="5238"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smtClean="0">
                          <a:solidFill>
                            <a:srgbClr val="000000"/>
                          </a:solidFill>
                          <a:effectLst/>
                          <a:latin typeface="Arial" panose="020B0604020202020204" pitchFamily="34" charset="0"/>
                          <a:cs typeface="Arial" panose="020B0604020202020204" pitchFamily="34" charset="0"/>
                        </a:rPr>
                        <a:t>PLT </a:t>
                      </a:r>
                      <a:r>
                        <a:rPr lang="en-US" sz="1000" b="0" i="0" u="none" strike="noStrike" dirty="0">
                          <a:solidFill>
                            <a:srgbClr val="000000"/>
                          </a:solidFill>
                          <a:effectLst/>
                          <a:latin typeface="Arial" panose="020B0604020202020204" pitchFamily="34" charset="0"/>
                          <a:cs typeface="Arial" panose="020B0604020202020204" pitchFamily="34" charset="0"/>
                        </a:rPr>
                        <a:t>normalization (≥15× 10</a:t>
                      </a:r>
                      <a:r>
                        <a:rPr lang="en-US" sz="1000" b="0" i="0" u="none" strike="noStrike" baseline="30000" dirty="0">
                          <a:solidFill>
                            <a:srgbClr val="000000"/>
                          </a:solidFill>
                          <a:effectLst/>
                          <a:latin typeface="Arial" panose="020B0604020202020204" pitchFamily="34" charset="0"/>
                          <a:cs typeface="Arial" panose="020B0604020202020204" pitchFamily="34" charset="0"/>
                        </a:rPr>
                        <a:t>4</a:t>
                      </a:r>
                      <a:r>
                        <a:rPr lang="en-US" sz="1000" b="0" i="0" u="none" strike="noStrike" dirty="0">
                          <a:solidFill>
                            <a:srgbClr val="000000"/>
                          </a:solidFill>
                          <a:effectLst/>
                          <a:latin typeface="Arial" panose="020B0604020202020204" pitchFamily="34" charset="0"/>
                          <a:cs typeface="Arial" panose="020B0604020202020204" pitchFamily="34" charset="0"/>
                        </a:rPr>
                        <a:t>/</a:t>
                      </a:r>
                      <a:r>
                        <a:rPr lang="en-US" sz="1000" b="0" i="0" u="none" strike="noStrike" dirty="0" err="1">
                          <a:solidFill>
                            <a:srgbClr val="000000"/>
                          </a:solidFill>
                          <a:effectLst/>
                          <a:latin typeface="Arial" panose="020B0604020202020204" pitchFamily="34" charset="0"/>
                          <a:cs typeface="Arial" panose="020B0604020202020204" pitchFamily="34" charset="0"/>
                        </a:rPr>
                        <a:t>μL</a:t>
                      </a:r>
                      <a:r>
                        <a:rPr lang="en-US" sz="1000" b="0" i="0" u="none" strike="noStrike" dirty="0">
                          <a:solidFill>
                            <a:srgbClr val="000000"/>
                          </a:solidFill>
                          <a:effectLst/>
                          <a:latin typeface="Arial" panose="020B0604020202020204" pitchFamily="34" charset="0"/>
                          <a:cs typeface="Arial" panose="020B0604020202020204" pitchFamily="34" charset="0"/>
                        </a:rPr>
                        <a:t>) and  lactic dehydrogenase (LDH) normalization (less than age matched upper limit of normal</a:t>
                      </a:r>
                      <a:r>
                        <a:rPr lang="en-US" sz="1000" b="0" i="0" u="none" strike="noStrike" dirty="0" smtClean="0">
                          <a:solidFill>
                            <a:srgbClr val="000000"/>
                          </a:solidFill>
                          <a:effectLst/>
                          <a:latin typeface="Arial" panose="020B0604020202020204" pitchFamily="34" charset="0"/>
                          <a:cs typeface="Arial" panose="020B0604020202020204" pitchFamily="34" charset="0"/>
                        </a:rPr>
                        <a:t>).</a:t>
                      </a:r>
                      <a:r>
                        <a:rPr lang="en-US" sz="1000" b="0" i="0" u="none" strike="noStrike" baseline="0" dirty="0" smtClean="0">
                          <a:solidFill>
                            <a:srgbClr val="000000"/>
                          </a:solidFill>
                          <a:effectLst/>
                          <a:latin typeface="Arial" panose="020B0604020202020204" pitchFamily="34" charset="0"/>
                          <a:cs typeface="Arial" panose="020B0604020202020204" pitchFamily="34" charset="0"/>
                        </a:rPr>
                        <a:t> Each normalization</a:t>
                      </a:r>
                      <a:r>
                        <a:rPr lang="en-US" sz="1000" b="0" i="0" u="none" strike="noStrike" dirty="0" smtClean="0">
                          <a:solidFill>
                            <a:srgbClr val="000000"/>
                          </a:solidFill>
                          <a:effectLst/>
                          <a:latin typeface="Arial" panose="020B0604020202020204" pitchFamily="34" charset="0"/>
                          <a:cs typeface="Arial" panose="020B0604020202020204" pitchFamily="34" charset="0"/>
                        </a:rPr>
                        <a:t> should </a:t>
                      </a:r>
                      <a:r>
                        <a:rPr lang="en-US" sz="1000" b="0" i="0" u="none" strike="noStrike" dirty="0">
                          <a:solidFill>
                            <a:srgbClr val="000000"/>
                          </a:solidFill>
                          <a:effectLst/>
                          <a:latin typeface="Arial" panose="020B0604020202020204" pitchFamily="34" charset="0"/>
                          <a:cs typeface="Arial" panose="020B0604020202020204" pitchFamily="34" charset="0"/>
                        </a:rPr>
                        <a:t>be maintained for ≥4 weeks</a:t>
                      </a:r>
                    </a:p>
                  </a:txBody>
                  <a:tcPr marL="5238" marR="5238" marT="5238" marB="0" anchor="ctr">
                    <a:lnL>
                      <a:noFill/>
                    </a:lnL>
                    <a:lnR>
                      <a:noFill/>
                    </a:lnR>
                    <a:lnT>
                      <a:noFill/>
                    </a:lnT>
                    <a:lnB>
                      <a:noFill/>
                    </a:lnB>
                    <a:lnTlToBr w="12700" cmpd="sng">
                      <a:noFill/>
                      <a:prstDash val="solid"/>
                    </a:lnTlToBr>
                    <a:lnBlToTr w="12700" cmpd="sng">
                      <a:noFill/>
                      <a:prstDash val="solid"/>
                    </a:lnBlToTr>
                    <a:noFill/>
                  </a:tcPr>
                </a:tc>
              </a:tr>
              <a:tr h="167757">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Platelet count (PLT) normalization</a:t>
                      </a:r>
                    </a:p>
                  </a:txBody>
                  <a:tcPr marL="94291" marR="5238" marT="5238"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a:solidFill>
                            <a:srgbClr val="000000"/>
                          </a:solidFill>
                          <a:effectLst/>
                          <a:latin typeface="Arial" panose="020B0604020202020204" pitchFamily="34" charset="0"/>
                          <a:cs typeface="Arial" panose="020B0604020202020204" pitchFamily="34" charset="0"/>
                        </a:rPr>
                        <a:t>≥15× </a:t>
                      </a:r>
                      <a:r>
                        <a:rPr lang="en-US" sz="1000" b="0" i="0" u="none" strike="noStrike" dirty="0" smtClean="0">
                          <a:solidFill>
                            <a:srgbClr val="000000"/>
                          </a:solidFill>
                          <a:effectLst/>
                          <a:latin typeface="Arial" panose="020B0604020202020204" pitchFamily="34" charset="0"/>
                          <a:cs typeface="Arial" panose="020B0604020202020204" pitchFamily="34" charset="0"/>
                        </a:rPr>
                        <a:t>10</a:t>
                      </a:r>
                      <a:r>
                        <a:rPr lang="en-US" sz="1000" b="0" i="0" u="none" strike="noStrike" baseline="30000" dirty="0" smtClean="0">
                          <a:solidFill>
                            <a:srgbClr val="000000"/>
                          </a:solidFill>
                          <a:effectLst/>
                          <a:latin typeface="Arial" panose="020B0604020202020204" pitchFamily="34" charset="0"/>
                          <a:cs typeface="Arial" panose="020B0604020202020204" pitchFamily="34" charset="0"/>
                        </a:rPr>
                        <a:t>4</a:t>
                      </a:r>
                      <a:r>
                        <a:rPr lang="en-US" sz="1000" b="0" i="0" u="none" strike="noStrike" dirty="0" smtClean="0">
                          <a:solidFill>
                            <a:srgbClr val="000000"/>
                          </a:solidFill>
                          <a:effectLst/>
                          <a:latin typeface="Arial" panose="020B0604020202020204" pitchFamily="34" charset="0"/>
                          <a:cs typeface="Arial" panose="020B0604020202020204" pitchFamily="34" charset="0"/>
                        </a:rPr>
                        <a:t>/</a:t>
                      </a:r>
                      <a:r>
                        <a:rPr lang="en-US" sz="1000" b="0" i="0" u="none" strike="noStrike" dirty="0" err="1" smtClean="0">
                          <a:solidFill>
                            <a:srgbClr val="000000"/>
                          </a:solidFill>
                          <a:effectLst/>
                          <a:latin typeface="Arial" panose="020B0604020202020204" pitchFamily="34" charset="0"/>
                          <a:cs typeface="Arial" panose="020B0604020202020204" pitchFamily="34" charset="0"/>
                        </a:rPr>
                        <a:t>μL</a:t>
                      </a:r>
                      <a:r>
                        <a:rPr lang="en-US" sz="1000" b="0" i="0" u="none" strike="noStrike" dirty="0" smtClean="0">
                          <a:solidFill>
                            <a:srgbClr val="000000"/>
                          </a:solidFill>
                          <a:effectLst/>
                          <a:latin typeface="Arial" panose="020B0604020202020204" pitchFamily="34" charset="0"/>
                          <a:cs typeface="Arial" panose="020B0604020202020204" pitchFamily="34" charset="0"/>
                        </a:rPr>
                        <a:t>,</a:t>
                      </a:r>
                      <a:r>
                        <a:rPr lang="en-US" sz="1000" b="0" i="0" u="none" strike="noStrike" baseline="0" dirty="0" smtClean="0">
                          <a:solidFill>
                            <a:srgbClr val="000000"/>
                          </a:solidFill>
                          <a:effectLst/>
                          <a:latin typeface="Arial" panose="020B0604020202020204" pitchFamily="34" charset="0"/>
                          <a:cs typeface="Arial" panose="020B0604020202020204" pitchFamily="34" charset="0"/>
                        </a:rPr>
                        <a:t> </a:t>
                      </a:r>
                      <a:r>
                        <a:rPr lang="en-US" sz="1000" b="0" i="0" u="none" strike="noStrike" dirty="0" smtClean="0">
                          <a:solidFill>
                            <a:srgbClr val="000000"/>
                          </a:solidFill>
                          <a:effectLst/>
                          <a:latin typeface="Arial" panose="020B0604020202020204" pitchFamily="34" charset="0"/>
                          <a:cs typeface="Arial" panose="020B0604020202020204" pitchFamily="34" charset="0"/>
                        </a:rPr>
                        <a:t>maintained </a:t>
                      </a:r>
                      <a:r>
                        <a:rPr lang="en-US" sz="1000" b="0" i="0" u="none" strike="noStrike" dirty="0">
                          <a:solidFill>
                            <a:srgbClr val="000000"/>
                          </a:solidFill>
                          <a:effectLst/>
                          <a:latin typeface="Arial" panose="020B0604020202020204" pitchFamily="34" charset="0"/>
                          <a:cs typeface="Arial" panose="020B0604020202020204" pitchFamily="34" charset="0"/>
                        </a:rPr>
                        <a:t>for ≥4 weeks</a:t>
                      </a:r>
                    </a:p>
                  </a:txBody>
                  <a:tcPr marL="5238" marR="5238" marT="5238" marB="0" anchor="ctr">
                    <a:lnL>
                      <a:noFill/>
                    </a:lnL>
                    <a:lnR>
                      <a:noFill/>
                    </a:lnR>
                    <a:lnT>
                      <a:noFill/>
                    </a:lnT>
                    <a:lnB>
                      <a:noFill/>
                    </a:lnB>
                    <a:lnTlToBr w="12700" cmpd="sng">
                      <a:noFill/>
                      <a:prstDash val="solid"/>
                    </a:lnTlToBr>
                    <a:lnBlToTr w="12700" cmpd="sng">
                      <a:noFill/>
                      <a:prstDash val="solid"/>
                    </a:lnBlToTr>
                    <a:noFill/>
                  </a:tcPr>
                </a:tc>
              </a:tr>
              <a:tr h="329939">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LDH normalization</a:t>
                      </a:r>
                    </a:p>
                  </a:txBody>
                  <a:tcPr marL="94291" marR="5238" marT="5238"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a:solidFill>
                            <a:srgbClr val="000000"/>
                          </a:solidFill>
                          <a:effectLst/>
                          <a:latin typeface="Arial" panose="020B0604020202020204" pitchFamily="34" charset="0"/>
                          <a:cs typeface="Arial" panose="020B0604020202020204" pitchFamily="34" charset="0"/>
                        </a:rPr>
                        <a:t>L</a:t>
                      </a:r>
                      <a:r>
                        <a:rPr lang="en-US" sz="1000" b="0" i="0" u="none" strike="noStrike" dirty="0" smtClean="0">
                          <a:solidFill>
                            <a:srgbClr val="000000"/>
                          </a:solidFill>
                          <a:effectLst/>
                          <a:latin typeface="Arial" panose="020B0604020202020204" pitchFamily="34" charset="0"/>
                          <a:cs typeface="Arial" panose="020B0604020202020204" pitchFamily="34" charset="0"/>
                        </a:rPr>
                        <a:t>ess </a:t>
                      </a:r>
                      <a:r>
                        <a:rPr lang="en-US" sz="1000" b="0" i="0" u="none" strike="noStrike" dirty="0">
                          <a:solidFill>
                            <a:srgbClr val="000000"/>
                          </a:solidFill>
                          <a:effectLst/>
                          <a:latin typeface="Arial" panose="020B0604020202020204" pitchFamily="34" charset="0"/>
                          <a:cs typeface="Arial" panose="020B0604020202020204" pitchFamily="34" charset="0"/>
                        </a:rPr>
                        <a:t>than age matched upper limit of normal, </a:t>
                      </a:r>
                      <a:r>
                        <a:rPr lang="en-US" sz="1000" b="0" i="0" u="none" strike="noStrike" dirty="0" smtClean="0">
                          <a:solidFill>
                            <a:srgbClr val="000000"/>
                          </a:solidFill>
                          <a:effectLst/>
                          <a:latin typeface="Arial" panose="020B0604020202020204" pitchFamily="34" charset="0"/>
                          <a:cs typeface="Arial" panose="020B0604020202020204" pitchFamily="34" charset="0"/>
                        </a:rPr>
                        <a:t> which should </a:t>
                      </a:r>
                      <a:r>
                        <a:rPr lang="en-US" sz="1000" b="0" i="0" u="none" strike="noStrike" dirty="0">
                          <a:solidFill>
                            <a:srgbClr val="000000"/>
                          </a:solidFill>
                          <a:effectLst/>
                          <a:latin typeface="Arial" panose="020B0604020202020204" pitchFamily="34" charset="0"/>
                          <a:cs typeface="Arial" panose="020B0604020202020204" pitchFamily="34" charset="0"/>
                        </a:rPr>
                        <a:t>be maintained for ≥4 weeks</a:t>
                      </a:r>
                    </a:p>
                  </a:txBody>
                  <a:tcPr marL="5238" marR="5238" marT="5238" marB="0" anchor="ctr">
                    <a:lnL>
                      <a:noFill/>
                    </a:lnL>
                    <a:lnR>
                      <a:noFill/>
                    </a:lnR>
                    <a:lnT>
                      <a:noFill/>
                    </a:lnT>
                    <a:lnB>
                      <a:noFill/>
                    </a:lnB>
                    <a:lnTlToBr w="12700" cmpd="sng">
                      <a:noFill/>
                      <a:prstDash val="solid"/>
                    </a:lnTlToBr>
                    <a:lnBlToTr w="12700" cmpd="sng">
                      <a:noFill/>
                      <a:prstDash val="solid"/>
                    </a:lnBlToTr>
                    <a:noFill/>
                  </a:tcPr>
                </a:tc>
              </a:tr>
              <a:tr h="167757">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Hemoglobin improvement</a:t>
                      </a:r>
                    </a:p>
                  </a:txBody>
                  <a:tcPr marL="94291" marR="5238" marT="5238" marB="0">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a:solidFill>
                            <a:srgbClr val="000000"/>
                          </a:solidFill>
                          <a:effectLst/>
                          <a:latin typeface="Arial" panose="020B0604020202020204" pitchFamily="34" charset="0"/>
                          <a:cs typeface="Arial" panose="020B0604020202020204" pitchFamily="34" charset="0"/>
                        </a:rPr>
                        <a:t>≥</a:t>
                      </a:r>
                      <a:r>
                        <a:rPr lang="en-US" sz="1000" b="0" i="0" u="none" strike="noStrike" dirty="0" smtClean="0">
                          <a:solidFill>
                            <a:srgbClr val="000000"/>
                          </a:solidFill>
                          <a:effectLst/>
                          <a:latin typeface="Arial" panose="020B0604020202020204" pitchFamily="34" charset="0"/>
                          <a:cs typeface="Arial" panose="020B0604020202020204" pitchFamily="34" charset="0"/>
                        </a:rPr>
                        <a:t>2g/dl,</a:t>
                      </a:r>
                      <a:r>
                        <a:rPr lang="en-US" sz="1000" b="0" i="0" u="none" strike="noStrike" baseline="0" dirty="0" smtClean="0">
                          <a:solidFill>
                            <a:srgbClr val="000000"/>
                          </a:solidFill>
                          <a:effectLst/>
                          <a:latin typeface="Arial" panose="020B0604020202020204" pitchFamily="34" charset="0"/>
                          <a:cs typeface="Arial" panose="020B0604020202020204" pitchFamily="34" charset="0"/>
                        </a:rPr>
                        <a:t> </a:t>
                      </a:r>
                      <a:r>
                        <a:rPr lang="en-US" sz="1000" b="0" i="0" u="none" strike="noStrike" dirty="0" smtClean="0">
                          <a:solidFill>
                            <a:srgbClr val="000000"/>
                          </a:solidFill>
                          <a:effectLst/>
                          <a:latin typeface="Arial" panose="020B0604020202020204" pitchFamily="34" charset="0"/>
                          <a:cs typeface="Arial" panose="020B0604020202020204" pitchFamily="34" charset="0"/>
                        </a:rPr>
                        <a:t>maintained </a:t>
                      </a:r>
                      <a:r>
                        <a:rPr lang="en-US" sz="1000" b="0" i="0" u="none" strike="noStrike" dirty="0">
                          <a:solidFill>
                            <a:srgbClr val="000000"/>
                          </a:solidFill>
                          <a:effectLst/>
                          <a:latin typeface="Arial" panose="020B0604020202020204" pitchFamily="34" charset="0"/>
                          <a:cs typeface="Arial" panose="020B0604020202020204" pitchFamily="34" charset="0"/>
                        </a:rPr>
                        <a:t>for ≥4 weeks</a:t>
                      </a:r>
                    </a:p>
                  </a:txBody>
                  <a:tcPr marL="5238" marR="5238" marT="5238"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67757">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Renal outcome</a:t>
                      </a:r>
                    </a:p>
                  </a:txBody>
                  <a:tcPr marL="5238" marR="5238" marT="5238" marB="0">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5238" marR="5238" marT="5238" marB="0" anchor="ctr">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r>
              <a:tr h="329939">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Serum creatinine level improvement</a:t>
                      </a:r>
                    </a:p>
                  </a:txBody>
                  <a:tcPr marL="94291" marR="5238" marT="5238"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smtClean="0">
                          <a:solidFill>
                            <a:srgbClr val="000000"/>
                          </a:solidFill>
                          <a:effectLst/>
                          <a:latin typeface="Arial" panose="020B0604020202020204" pitchFamily="34" charset="0"/>
                          <a:cs typeface="Arial" panose="020B0604020202020204" pitchFamily="34" charset="0"/>
                        </a:rPr>
                        <a:t>A </a:t>
                      </a:r>
                      <a:r>
                        <a:rPr lang="en-US" sz="1000" b="0" i="0" u="none" strike="noStrike" dirty="0">
                          <a:solidFill>
                            <a:srgbClr val="000000"/>
                          </a:solidFill>
                          <a:effectLst/>
                          <a:latin typeface="Arial" panose="020B0604020202020204" pitchFamily="34" charset="0"/>
                          <a:cs typeface="Arial" panose="020B0604020202020204" pitchFamily="34" charset="0"/>
                        </a:rPr>
                        <a:t>decrease of ≥25 % in serum </a:t>
                      </a:r>
                      <a:r>
                        <a:rPr lang="en-US" sz="1000" b="0" i="0" u="none" strike="noStrike" dirty="0" smtClean="0">
                          <a:solidFill>
                            <a:srgbClr val="000000"/>
                          </a:solidFill>
                          <a:effectLst/>
                          <a:latin typeface="Arial" panose="020B0604020202020204" pitchFamily="34" charset="0"/>
                          <a:cs typeface="Arial" panose="020B0604020202020204" pitchFamily="34" charset="0"/>
                        </a:rPr>
                        <a:t>creatinine</a:t>
                      </a:r>
                      <a:r>
                        <a:rPr lang="en-US" sz="1000" b="0" i="0" u="none" strike="noStrike" baseline="0" dirty="0" smtClean="0">
                          <a:solidFill>
                            <a:srgbClr val="000000"/>
                          </a:solidFill>
                          <a:effectLst/>
                          <a:latin typeface="Arial" panose="020B0604020202020204" pitchFamily="34" charset="0"/>
                          <a:cs typeface="Arial" panose="020B0604020202020204" pitchFamily="34" charset="0"/>
                        </a:rPr>
                        <a:t> should</a:t>
                      </a:r>
                      <a:r>
                        <a:rPr lang="en-US" sz="1000" b="0" i="0" u="none" strike="noStrike" dirty="0" smtClean="0">
                          <a:solidFill>
                            <a:srgbClr val="000000"/>
                          </a:solidFill>
                          <a:effectLst/>
                          <a:latin typeface="Arial" panose="020B0604020202020204" pitchFamily="34" charset="0"/>
                          <a:cs typeface="Arial" panose="020B0604020202020204" pitchFamily="34" charset="0"/>
                        </a:rPr>
                        <a:t> </a:t>
                      </a:r>
                      <a:r>
                        <a:rPr lang="en-US" sz="1000" b="0" i="0" u="none" strike="noStrike" dirty="0">
                          <a:solidFill>
                            <a:srgbClr val="000000"/>
                          </a:solidFill>
                          <a:effectLst/>
                          <a:latin typeface="Arial" panose="020B0604020202020204" pitchFamily="34" charset="0"/>
                          <a:cs typeface="Arial" panose="020B0604020202020204" pitchFamily="34" charset="0"/>
                        </a:rPr>
                        <a:t>be maintained for ≥4 weeks </a:t>
                      </a:r>
                    </a:p>
                  </a:txBody>
                  <a:tcPr marL="5238" marR="5238" marT="5238" marB="0" anchor="ctr">
                    <a:lnL>
                      <a:noFill/>
                    </a:lnL>
                    <a:lnR>
                      <a:noFill/>
                    </a:lnR>
                    <a:lnT>
                      <a:noFill/>
                    </a:lnT>
                    <a:lnB>
                      <a:noFill/>
                    </a:lnB>
                    <a:lnTlToBr w="12700" cmpd="sng">
                      <a:noFill/>
                      <a:prstDash val="solid"/>
                    </a:lnTlToBr>
                    <a:lnBlToTr w="12700" cmpd="sng">
                      <a:noFill/>
                      <a:prstDash val="solid"/>
                    </a:lnBlToTr>
                    <a:noFill/>
                  </a:tcPr>
                </a:tc>
              </a:tr>
              <a:tr h="492120">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t"/>
                      <a:r>
                        <a:rPr lang="en-US" sz="1000" b="0" i="0" u="none" strike="noStrike" dirty="0" err="1">
                          <a:solidFill>
                            <a:srgbClr val="000000"/>
                          </a:solidFill>
                          <a:effectLst/>
                          <a:latin typeface="Arial" panose="020B0604020202020204" pitchFamily="34" charset="0"/>
                          <a:cs typeface="Arial" panose="020B0604020202020204" pitchFamily="34" charset="0"/>
                        </a:rPr>
                        <a:t>eGFR</a:t>
                      </a:r>
                      <a:r>
                        <a:rPr lang="en-US" sz="1000" b="0" i="0" u="none" strike="noStrike" dirty="0">
                          <a:solidFill>
                            <a:srgbClr val="000000"/>
                          </a:solidFill>
                          <a:effectLst/>
                          <a:latin typeface="Arial" panose="020B0604020202020204" pitchFamily="34" charset="0"/>
                          <a:cs typeface="Arial" panose="020B0604020202020204" pitchFamily="34" charset="0"/>
                        </a:rPr>
                        <a:t> improvement</a:t>
                      </a:r>
                    </a:p>
                  </a:txBody>
                  <a:tcPr marL="94291" marR="5238" marT="5238" marB="0">
                    <a:lnL>
                      <a:noFill/>
                    </a:lnL>
                    <a:lnR>
                      <a:noFill/>
                    </a:lnR>
                    <a:lnT>
                      <a:noFill/>
                    </a:lnT>
                    <a:lnB w="1905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smtClean="0">
                          <a:solidFill>
                            <a:srgbClr val="000000"/>
                          </a:solidFill>
                          <a:effectLst/>
                          <a:latin typeface="Arial" panose="020B0604020202020204" pitchFamily="34" charset="0"/>
                          <a:cs typeface="Arial" panose="020B0604020202020204" pitchFamily="34" charset="0"/>
                        </a:rPr>
                        <a:t>Estimated </a:t>
                      </a:r>
                      <a:r>
                        <a:rPr lang="en-US" sz="1000" b="0" i="0" u="none" strike="noStrike" dirty="0">
                          <a:solidFill>
                            <a:srgbClr val="000000"/>
                          </a:solidFill>
                          <a:effectLst/>
                          <a:latin typeface="Arial" panose="020B0604020202020204" pitchFamily="34" charset="0"/>
                          <a:cs typeface="Arial" panose="020B0604020202020204" pitchFamily="34" charset="0"/>
                        </a:rPr>
                        <a:t>glomerular filtration rate (</a:t>
                      </a:r>
                      <a:r>
                        <a:rPr lang="en-US" sz="1000" b="0" i="0" u="none" strike="noStrike" dirty="0" err="1">
                          <a:solidFill>
                            <a:srgbClr val="000000"/>
                          </a:solidFill>
                          <a:effectLst/>
                          <a:latin typeface="Arial" panose="020B0604020202020204" pitchFamily="34" charset="0"/>
                          <a:cs typeface="Arial" panose="020B0604020202020204" pitchFamily="34" charset="0"/>
                        </a:rPr>
                        <a:t>eGFR</a:t>
                      </a:r>
                      <a:r>
                        <a:rPr lang="en-US" sz="1000" b="0" i="0" u="none" strike="noStrike" dirty="0">
                          <a:solidFill>
                            <a:srgbClr val="000000"/>
                          </a:solidFill>
                          <a:effectLst/>
                          <a:latin typeface="Arial" panose="020B0604020202020204" pitchFamily="34" charset="0"/>
                          <a:cs typeface="Arial" panose="020B0604020202020204" pitchFamily="34" charset="0"/>
                        </a:rPr>
                        <a:t>) improvement of ≥15 ml/min/1.73 </a:t>
                      </a:r>
                      <a:r>
                        <a:rPr lang="en-US" sz="1000" b="0" i="0" u="none" strike="noStrike" dirty="0" smtClean="0">
                          <a:solidFill>
                            <a:srgbClr val="000000"/>
                          </a:solidFill>
                          <a:effectLst/>
                          <a:latin typeface="Arial" panose="020B0604020202020204" pitchFamily="34" charset="0"/>
                          <a:cs typeface="Arial" panose="020B0604020202020204" pitchFamily="34" charset="0"/>
                        </a:rPr>
                        <a:t>m</a:t>
                      </a:r>
                      <a:r>
                        <a:rPr lang="en-US" sz="1000" b="0" i="0" u="none" strike="noStrike" baseline="30000" dirty="0" smtClean="0">
                          <a:solidFill>
                            <a:srgbClr val="000000"/>
                          </a:solidFill>
                          <a:effectLst/>
                          <a:latin typeface="Arial" panose="020B0604020202020204" pitchFamily="34" charset="0"/>
                          <a:cs typeface="Arial" panose="020B0604020202020204" pitchFamily="34" charset="0"/>
                        </a:rPr>
                        <a:t>2</a:t>
                      </a:r>
                      <a:r>
                        <a:rPr lang="en-US" sz="1000" b="0" i="0" u="none" strike="noStrike" baseline="0" dirty="0" smtClean="0">
                          <a:solidFill>
                            <a:srgbClr val="000000"/>
                          </a:solidFill>
                          <a:effectLst/>
                          <a:latin typeface="Arial" panose="020B0604020202020204" pitchFamily="34" charset="0"/>
                          <a:cs typeface="Arial" panose="020B0604020202020204" pitchFamily="34" charset="0"/>
                        </a:rPr>
                        <a:t> should</a:t>
                      </a:r>
                      <a:r>
                        <a:rPr lang="en-US" sz="1000" b="0" i="0" u="none" strike="noStrike" dirty="0" smtClean="0">
                          <a:solidFill>
                            <a:srgbClr val="000000"/>
                          </a:solidFill>
                          <a:effectLst/>
                          <a:latin typeface="Arial" panose="020B0604020202020204" pitchFamily="34" charset="0"/>
                          <a:cs typeface="Arial" panose="020B0604020202020204" pitchFamily="34" charset="0"/>
                        </a:rPr>
                        <a:t> </a:t>
                      </a:r>
                      <a:r>
                        <a:rPr lang="en-US" sz="1000" b="0" i="0" u="none" strike="noStrike" dirty="0">
                          <a:solidFill>
                            <a:srgbClr val="000000"/>
                          </a:solidFill>
                          <a:effectLst/>
                          <a:latin typeface="Arial" panose="020B0604020202020204" pitchFamily="34" charset="0"/>
                          <a:cs typeface="Arial" panose="020B0604020202020204" pitchFamily="34" charset="0"/>
                        </a:rPr>
                        <a:t>be maintained for ≥4 weeks </a:t>
                      </a:r>
                    </a:p>
                  </a:txBody>
                  <a:tcPr marL="5238" marR="5238" marT="5238" marB="0" anchor="ctr">
                    <a:lnL>
                      <a:noFill/>
                    </a:lnL>
                    <a:lnR>
                      <a:noFill/>
                    </a:lnR>
                    <a:lnT>
                      <a:noFill/>
                    </a:lnT>
                    <a:lnB w="1905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167757">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Adverse event/reaction</a:t>
                      </a:r>
                    </a:p>
                  </a:txBody>
                  <a:tcPr marL="5238" marR="5238" marT="5238" marB="0">
                    <a:lnL>
                      <a:noFill/>
                    </a:lnL>
                    <a:lnR>
                      <a:noFill/>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ja-JP" altLang="en-US" sz="1000" b="0" i="0" u="none" strike="noStrike" dirty="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Definition</a:t>
                      </a: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5238" marR="5238" marT="5238" marB="0" anchor="ctr">
                    <a:lnL>
                      <a:noFill/>
                    </a:lnL>
                    <a:lnR>
                      <a:noFill/>
                    </a:lnR>
                    <a:lnT w="19050" cap="flat" cmpd="sng" algn="ctr">
                      <a:solidFill>
                        <a:sysClr val="windowText" lastClr="000000"/>
                      </a:solidFill>
                      <a:prstDash val="solid"/>
                      <a:round/>
                      <a:headEnd type="none" w="med" len="med"/>
                      <a:tailEnd type="none" w="med" len="med"/>
                    </a:lnT>
                    <a:lnB w="1905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r>
              <a:tr h="1465212">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t"/>
                      <a:r>
                        <a:rPr lang="en-US" sz="1000" b="0" i="0" u="none" strike="noStrike" dirty="0">
                          <a:solidFill>
                            <a:srgbClr val="000000"/>
                          </a:solidFill>
                          <a:effectLst/>
                          <a:latin typeface="Arial" panose="020B0604020202020204" pitchFamily="34" charset="0"/>
                          <a:cs typeface="Arial" panose="020B0604020202020204" pitchFamily="34" charset="0"/>
                        </a:rPr>
                        <a:t>Adverse event (AE)</a:t>
                      </a:r>
                    </a:p>
                  </a:txBody>
                  <a:tcPr marL="94291" marR="5238" marT="5238" marB="0">
                    <a:lnL>
                      <a:noFill/>
                    </a:lnL>
                    <a:lnR>
                      <a:noFill/>
                    </a:lnR>
                    <a:lnT w="1905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smtClean="0">
                          <a:solidFill>
                            <a:srgbClr val="000000"/>
                          </a:solidFill>
                          <a:effectLst/>
                          <a:latin typeface="Arial" panose="020B0604020202020204" pitchFamily="34" charset="0"/>
                          <a:cs typeface="Arial" panose="020B0604020202020204" pitchFamily="34" charset="0"/>
                        </a:rPr>
                        <a:t>Categorized according to the Japanese translation of the Medical Dictionary for </a:t>
                      </a:r>
                      <a:r>
                        <a:rPr lang="en-US" sz="1000" b="0" i="0" u="none" strike="noStrike" smtClean="0">
                          <a:solidFill>
                            <a:srgbClr val="000000"/>
                          </a:solidFill>
                          <a:effectLst/>
                          <a:latin typeface="Arial" panose="020B0604020202020204" pitchFamily="34" charset="0"/>
                          <a:cs typeface="Arial" panose="020B0604020202020204" pitchFamily="34" charset="0"/>
                        </a:rPr>
                        <a:t>Regulatory Activities and </a:t>
                      </a:r>
                      <a:r>
                        <a:rPr lang="en-US" sz="1000" b="0" i="0" u="none" strike="noStrike" dirty="0" smtClean="0">
                          <a:solidFill>
                            <a:srgbClr val="000000"/>
                          </a:solidFill>
                          <a:effectLst/>
                          <a:latin typeface="Arial" panose="020B0604020202020204" pitchFamily="34" charset="0"/>
                          <a:cs typeface="Arial" panose="020B0604020202020204" pitchFamily="34" charset="0"/>
                        </a:rPr>
                        <a:t>defined as </a:t>
                      </a:r>
                      <a:r>
                        <a:rPr lang="en-US" sz="1000" b="0" i="0" u="none" strike="noStrike" dirty="0">
                          <a:solidFill>
                            <a:srgbClr val="000000"/>
                          </a:solidFill>
                          <a:effectLst/>
                          <a:latin typeface="Arial" panose="020B0604020202020204" pitchFamily="34" charset="0"/>
                          <a:cs typeface="Arial" panose="020B0604020202020204" pitchFamily="34" charset="0"/>
                        </a:rPr>
                        <a:t>any untoward signs, symptoms, disease, and abnormal test values through the observation period irrespective of the causal relationship with </a:t>
                      </a:r>
                      <a:r>
                        <a:rPr lang="en-US" sz="1000" b="0" i="0" u="none" strike="noStrike" dirty="0" err="1" smtClean="0">
                          <a:solidFill>
                            <a:srgbClr val="000000"/>
                          </a:solidFill>
                          <a:effectLst/>
                          <a:latin typeface="Arial" panose="020B0604020202020204" pitchFamily="34" charset="0"/>
                          <a:cs typeface="Arial" panose="020B0604020202020204" pitchFamily="34" charset="0"/>
                        </a:rPr>
                        <a:t>eculizumab</a:t>
                      </a:r>
                      <a:r>
                        <a:rPr lang="en-US" sz="1000" b="0" i="0" u="none" strike="noStrike" dirty="0" smtClean="0">
                          <a:solidFill>
                            <a:srgbClr val="000000"/>
                          </a:solidFill>
                          <a:effectLst/>
                          <a:latin typeface="Arial" panose="020B0604020202020204" pitchFamily="34" charset="0"/>
                          <a:cs typeface="Arial" panose="020B0604020202020204" pitchFamily="34" charset="0"/>
                        </a:rPr>
                        <a:t>. </a:t>
                      </a:r>
                      <a:r>
                        <a:rPr lang="en-US" sz="1000" b="0" i="0" u="none" strike="noStrike" dirty="0">
                          <a:solidFill>
                            <a:srgbClr val="000000"/>
                          </a:solidFill>
                          <a:effectLst/>
                          <a:latin typeface="Arial" panose="020B0604020202020204" pitchFamily="34" charset="0"/>
                          <a:cs typeface="Arial" panose="020B0604020202020204" pitchFamily="34" charset="0"/>
                        </a:rPr>
                        <a:t>Causal relationship between AEs and </a:t>
                      </a:r>
                      <a:r>
                        <a:rPr lang="en-US" sz="1000" b="0" i="0" u="none" strike="noStrike" dirty="0" err="1">
                          <a:solidFill>
                            <a:srgbClr val="000000"/>
                          </a:solidFill>
                          <a:effectLst/>
                          <a:latin typeface="Arial" panose="020B0604020202020204" pitchFamily="34" charset="0"/>
                          <a:cs typeface="Arial" panose="020B0604020202020204" pitchFamily="34" charset="0"/>
                        </a:rPr>
                        <a:t>eculizumab</a:t>
                      </a:r>
                      <a:r>
                        <a:rPr lang="en-US" sz="1000" b="0" i="0" u="none" strike="noStrike" dirty="0">
                          <a:solidFill>
                            <a:srgbClr val="000000"/>
                          </a:solidFill>
                          <a:effectLst/>
                          <a:latin typeface="Arial" panose="020B0604020202020204" pitchFamily="34" charset="0"/>
                          <a:cs typeface="Arial" panose="020B0604020202020204" pitchFamily="34" charset="0"/>
                        </a:rPr>
                        <a:t> was evaluated as “unrelated”, “probably unrelated”, “possible”, “probably related,” or “related” by an attending physician. </a:t>
                      </a:r>
                      <a:br>
                        <a:rPr lang="en-US" sz="1000" b="0" i="0" u="none" strike="noStrike" dirty="0">
                          <a:solidFill>
                            <a:srgbClr val="000000"/>
                          </a:solidFill>
                          <a:effectLst/>
                          <a:latin typeface="Arial" panose="020B0604020202020204" pitchFamily="34" charset="0"/>
                          <a:cs typeface="Arial" panose="020B0604020202020204" pitchFamily="34" charset="0"/>
                        </a:rPr>
                      </a:br>
                      <a:r>
                        <a:rPr lang="en-US" sz="1000" b="0" i="0" u="none" strike="noStrike" dirty="0">
                          <a:solidFill>
                            <a:srgbClr val="000000"/>
                          </a:solidFill>
                          <a:effectLst/>
                          <a:latin typeface="Arial" panose="020B0604020202020204" pitchFamily="34" charset="0"/>
                          <a:cs typeface="Arial" panose="020B0604020202020204" pitchFamily="34" charset="0"/>
                        </a:rPr>
                        <a:t>An event was categorized as serious if it resulted in hospitalization, prolonged hospitalization, disability, permanent injury, death or that was life-threatening. </a:t>
                      </a:r>
                    </a:p>
                  </a:txBody>
                  <a:tcPr marL="5238" marR="5238" marT="5238" marB="0" anchor="ctr">
                    <a:lnL>
                      <a:noFill/>
                    </a:lnL>
                    <a:lnR>
                      <a:noFill/>
                    </a:lnR>
                    <a:lnT w="1905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r>
              <a:tr h="1140849">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t"/>
                      <a:r>
                        <a:rPr lang="en-US" sz="1000" b="0" i="0" u="none" strike="noStrike">
                          <a:solidFill>
                            <a:srgbClr val="000000"/>
                          </a:solidFill>
                          <a:effectLst/>
                          <a:latin typeface="Arial" panose="020B0604020202020204" pitchFamily="34" charset="0"/>
                          <a:cs typeface="Arial" panose="020B0604020202020204" pitchFamily="34" charset="0"/>
                        </a:rPr>
                        <a:t>Adverse reaction (AR) </a:t>
                      </a:r>
                    </a:p>
                  </a:txBody>
                  <a:tcPr marL="94291" marR="5238" marT="5238" marB="0">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a:solidFill>
                            <a:srgbClr val="000000"/>
                          </a:solidFill>
                          <a:effectLst/>
                          <a:latin typeface="Arial" panose="020B0604020202020204" pitchFamily="34" charset="0"/>
                          <a:cs typeface="Arial" panose="020B0604020202020204" pitchFamily="34" charset="0"/>
                        </a:rPr>
                        <a:t>Defined as an AE, in which the causal relationship was regarded as any evaluation categories other than “unrelated”. The causal relationship was also confirmed by company, based on information provided by an attending physician. An event was categorized as serious if it resulted in hospitalization, prolonged hospitalization, disability, permanent injury, death or that was life-threatening. </a:t>
                      </a:r>
                    </a:p>
                  </a:txBody>
                  <a:tcPr marL="5238" marR="5238" marT="5238" marB="0" anchor="ctr">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5376928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073618372"/>
              </p:ext>
            </p:extLst>
          </p:nvPr>
        </p:nvGraphicFramePr>
        <p:xfrm>
          <a:off x="332656" y="3368824"/>
          <a:ext cx="6048673" cy="3017550"/>
        </p:xfrm>
        <a:graphic>
          <a:graphicData uri="http://schemas.openxmlformats.org/drawingml/2006/table">
            <a:tbl>
              <a:tblPr/>
              <a:tblGrid>
                <a:gridCol w="1288714"/>
                <a:gridCol w="1074547"/>
                <a:gridCol w="1083008"/>
                <a:gridCol w="2602404"/>
              </a:tblGrid>
              <a:tr h="207946">
                <a:tc gridSpan="4">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sz="1000" b="0" i="0" u="none" strike="noStrike" dirty="0" smtClean="0">
                          <a:solidFill>
                            <a:srgbClr val="000000"/>
                          </a:solidFill>
                          <a:effectLst/>
                          <a:latin typeface="Arial" panose="020B0604020202020204" pitchFamily="34" charset="0"/>
                          <a:cs typeface="Arial" panose="020B0604020202020204" pitchFamily="34" charset="0"/>
                        </a:rPr>
                        <a:t>Supplementary Table 3. Genetic variants and allele frequencies</a:t>
                      </a:r>
                    </a:p>
                  </a:txBody>
                  <a:tcPr marL="9452" marR="9452" marT="9452"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fontAlgn="ctr"/>
                      <a:endParaRPr lang="en-US" sz="1100" b="0" i="0" u="none" strike="noStrike" dirty="0">
                        <a:solidFill>
                          <a:srgbClr val="000000"/>
                        </a:solidFill>
                        <a:effectLst/>
                        <a:latin typeface="Arial Unicode MS"/>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pPr algn="ctr" fontAlgn="ctr"/>
                      <a:endParaRPr lang="en-US" sz="1100" b="0" i="0" u="none" strike="noStrike" dirty="0">
                        <a:solidFill>
                          <a:srgbClr val="000000"/>
                        </a:solidFill>
                        <a:effectLst/>
                        <a:latin typeface="Arial Unicode MS"/>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7946">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Allele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Frequency</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row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Note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7946">
                <a:tc v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ExAC (East Asia)</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HGVD </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a:p>
                  </a:txBody>
                  <a:tcPr/>
                </a:tc>
              </a:tr>
              <a:tr h="207946">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dirty="0">
                          <a:solidFill>
                            <a:srgbClr val="000000"/>
                          </a:solidFill>
                          <a:effectLst/>
                          <a:latin typeface="Arial" panose="020B0604020202020204" pitchFamily="34" charset="0"/>
                          <a:cs typeface="Arial" panose="020B0604020202020204" pitchFamily="34" charset="0"/>
                        </a:rPr>
                        <a:t>C3- p.Lys1105Gln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spcBef>
                          <a:spcPts val="0"/>
                        </a:spcBef>
                      </a:pPr>
                      <a:r>
                        <a:rPr lang="ja-JP" altLang="en-US" sz="1000" b="0" i="0" u="none" strike="noStrike" dirty="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a:t>
                      </a: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7946">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dirty="0">
                          <a:solidFill>
                            <a:srgbClr val="000000"/>
                          </a:solidFill>
                          <a:effectLst/>
                          <a:latin typeface="Arial" panose="020B0604020202020204" pitchFamily="34" charset="0"/>
                          <a:cs typeface="Arial" panose="020B0604020202020204" pitchFamily="34" charset="0"/>
                        </a:rPr>
                        <a:t>C3- p.Ile1157Thr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spcBef>
                          <a:spcPts val="0"/>
                        </a:spcBef>
                      </a:pPr>
                      <a:r>
                        <a:rPr lang="en-US" sz="1000" b="0" i="0" u="none" strike="noStrike" dirty="0" smtClean="0">
                          <a:solidFill>
                            <a:srgbClr val="000000"/>
                          </a:solidFill>
                          <a:effectLst/>
                          <a:latin typeface="Arial" panose="020B0604020202020204" pitchFamily="34" charset="0"/>
                          <a:cs typeface="Arial" panose="020B0604020202020204" pitchFamily="34" charset="0"/>
                        </a:rPr>
                        <a:t>Pathogenic [</a:t>
                      </a:r>
                      <a:r>
                        <a:rPr lang="en-US" sz="1000" b="0" i="0" u="none" strike="noStrike" baseline="0" dirty="0" smtClean="0">
                          <a:solidFill>
                            <a:srgbClr val="000000"/>
                          </a:solidFill>
                          <a:effectLst/>
                          <a:latin typeface="Arial" panose="020B0604020202020204" pitchFamily="34" charset="0"/>
                          <a:cs typeface="Arial" panose="020B0604020202020204" pitchFamily="34" charset="0"/>
                        </a:rPr>
                        <a:t>2]</a:t>
                      </a:r>
                      <a:endParaRPr lang="en-US" sz="1000" b="0" i="0" u="none" strike="noStrike" baseline="0"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7946">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dirty="0" smtClean="0">
                          <a:solidFill>
                            <a:srgbClr val="000000"/>
                          </a:solidFill>
                          <a:effectLst/>
                          <a:latin typeface="Arial" panose="020B0604020202020204" pitchFamily="34" charset="0"/>
                          <a:cs typeface="Arial" panose="020B0604020202020204" pitchFamily="34" charset="0"/>
                        </a:rPr>
                        <a:t>CFB- </a:t>
                      </a:r>
                      <a:r>
                        <a:rPr lang="en-US" sz="1000" b="0" i="0" u="none" strike="noStrike" dirty="0">
                          <a:solidFill>
                            <a:srgbClr val="000000"/>
                          </a:solidFill>
                          <a:effectLst/>
                          <a:latin typeface="Arial" panose="020B0604020202020204" pitchFamily="34" charset="0"/>
                          <a:cs typeface="Arial" panose="020B0604020202020204" pitchFamily="34" charset="0"/>
                        </a:rPr>
                        <a:t>p.Lys350Asn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spcBef>
                          <a:spcPts val="0"/>
                        </a:spcBef>
                      </a:pPr>
                      <a:r>
                        <a:rPr lang="ja-JP" altLang="en-US" sz="1000" b="0" i="0" u="none" strike="noStrike" dirty="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a:t>
                      </a: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7946">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dirty="0" smtClean="0">
                          <a:solidFill>
                            <a:srgbClr val="000000"/>
                          </a:solidFill>
                          <a:effectLst/>
                          <a:latin typeface="Arial" panose="020B0604020202020204" pitchFamily="34" charset="0"/>
                          <a:cs typeface="Arial" panose="020B0604020202020204" pitchFamily="34" charset="0"/>
                        </a:rPr>
                        <a:t>CFH- </a:t>
                      </a:r>
                      <a:r>
                        <a:rPr lang="en-US" sz="1000" b="0" i="0" u="none" strike="noStrike" dirty="0">
                          <a:solidFill>
                            <a:srgbClr val="000000"/>
                          </a:solidFill>
                          <a:effectLst/>
                          <a:latin typeface="Arial" panose="020B0604020202020204" pitchFamily="34" charset="0"/>
                          <a:cs typeface="Arial" panose="020B0604020202020204" pitchFamily="34" charset="0"/>
                        </a:rPr>
                        <a:t>p.Phe176Leu</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0.0004645</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spcBef>
                          <a:spcPts val="0"/>
                        </a:spcBef>
                      </a:pPr>
                      <a:r>
                        <a:rPr lang="ja-JP" altLang="en-US" sz="1000" b="0" i="0" u="none" strike="noStrike" dirty="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a:t>
                      </a: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7946">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dirty="0" smtClean="0">
                          <a:solidFill>
                            <a:srgbClr val="000000"/>
                          </a:solidFill>
                          <a:effectLst/>
                          <a:latin typeface="Arial" panose="020B0604020202020204" pitchFamily="34" charset="0"/>
                          <a:cs typeface="Arial" panose="020B0604020202020204" pitchFamily="34" charset="0"/>
                        </a:rPr>
                        <a:t>CFH- </a:t>
                      </a:r>
                      <a:r>
                        <a:rPr lang="en-US" sz="1000" b="0" i="0" u="none" strike="noStrike" dirty="0">
                          <a:solidFill>
                            <a:srgbClr val="000000"/>
                          </a:solidFill>
                          <a:effectLst/>
                          <a:latin typeface="Arial" panose="020B0604020202020204" pitchFamily="34" charset="0"/>
                          <a:cs typeface="Arial" panose="020B0604020202020204" pitchFamily="34" charset="0"/>
                        </a:rPr>
                        <a:t>p.Arg1215Gln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spcBef>
                          <a:spcPts val="0"/>
                        </a:spcBef>
                      </a:pPr>
                      <a:r>
                        <a:rPr lang="en-US" sz="1000" b="0" i="0" u="none" strike="noStrike" dirty="0" smtClean="0">
                          <a:solidFill>
                            <a:srgbClr val="000000"/>
                          </a:solidFill>
                          <a:effectLst/>
                          <a:latin typeface="Arial" panose="020B0604020202020204" pitchFamily="34" charset="0"/>
                          <a:cs typeface="Arial" panose="020B0604020202020204" pitchFamily="34" charset="0"/>
                        </a:rPr>
                        <a:t>The variant reduced binding to C3b/C3d</a:t>
                      </a:r>
                      <a:r>
                        <a:rPr kumimoji="1" lang="en-US" altLang="ja-JP" sz="1000" kern="1200" dirty="0" smtClean="0">
                          <a:solidFill>
                            <a:schemeClr val="tx1"/>
                          </a:solidFill>
                          <a:effectLst/>
                          <a:latin typeface="Arial" panose="020B0604020202020204" pitchFamily="34" charset="0"/>
                          <a:ea typeface="+mn-ea"/>
                          <a:cs typeface="Arial" panose="020B0604020202020204" pitchFamily="34" charset="0"/>
                        </a:rPr>
                        <a:t> </a:t>
                      </a:r>
                      <a:r>
                        <a:rPr kumimoji="1" lang="en-US" altLang="ja-JP" sz="1000" kern="1200" smtClean="0">
                          <a:solidFill>
                            <a:schemeClr val="tx1"/>
                          </a:solidFill>
                          <a:effectLst/>
                          <a:latin typeface="Arial" panose="020B0604020202020204" pitchFamily="34" charset="0"/>
                          <a:ea typeface="+mn-ea"/>
                          <a:cs typeface="Arial" panose="020B0604020202020204" pitchFamily="34" charset="0"/>
                        </a:rPr>
                        <a:t>and heparin</a:t>
                      </a:r>
                      <a:r>
                        <a:rPr kumimoji="1" lang="en-US" altLang="ja-JP" sz="1000" b="0" i="0" u="none" strike="noStrike" kern="1200" baseline="0" dirty="0" smtClean="0">
                          <a:solidFill>
                            <a:srgbClr val="000000"/>
                          </a:solidFill>
                          <a:effectLst/>
                          <a:latin typeface="Arial" panose="020B0604020202020204" pitchFamily="34" charset="0"/>
                          <a:ea typeface="+mn-ea"/>
                          <a:cs typeface="Arial" panose="020B0604020202020204" pitchFamily="34" charset="0"/>
                        </a:rPr>
                        <a:t> </a:t>
                      </a:r>
                      <a:r>
                        <a:rPr lang="en-US" sz="1000" b="0" i="0" u="none" strike="noStrike" smtClean="0">
                          <a:solidFill>
                            <a:srgbClr val="000000"/>
                          </a:solidFill>
                          <a:effectLst/>
                          <a:latin typeface="Arial" panose="020B0604020202020204" pitchFamily="34" charset="0"/>
                          <a:cs typeface="Arial" panose="020B0604020202020204" pitchFamily="34" charset="0"/>
                        </a:rPr>
                        <a:t>[</a:t>
                      </a:r>
                      <a:r>
                        <a:rPr lang="en-US" sz="1000" b="0" i="0" u="none" strike="noStrike" baseline="0" smtClean="0">
                          <a:solidFill>
                            <a:srgbClr val="000000"/>
                          </a:solidFill>
                          <a:effectLst/>
                          <a:latin typeface="Arial" panose="020B0604020202020204" pitchFamily="34" charset="0"/>
                          <a:cs typeface="Arial" panose="020B0604020202020204" pitchFamily="34" charset="0"/>
                        </a:rPr>
                        <a:t>3].</a:t>
                      </a:r>
                      <a:endParaRPr lang="en-US" sz="1000" b="0" i="0" u="none" strike="noStrike" baseline="0"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7946">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dirty="0">
                          <a:solidFill>
                            <a:srgbClr val="000000"/>
                          </a:solidFill>
                          <a:effectLst/>
                          <a:latin typeface="Arial" panose="020B0604020202020204" pitchFamily="34" charset="0"/>
                          <a:cs typeface="Arial" panose="020B0604020202020204" pitchFamily="34" charset="0"/>
                        </a:rPr>
                        <a:t>MCP- p.Thr163Ile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0.0001124</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spcBef>
                          <a:spcPts val="0"/>
                        </a:spcBef>
                      </a:pPr>
                      <a:r>
                        <a:rPr lang="ja-JP" altLang="en-US" sz="1000" b="0" i="0" u="none" strike="noStrike" dirty="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a:t>
                      </a: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7946">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dirty="0">
                          <a:solidFill>
                            <a:srgbClr val="000000"/>
                          </a:solidFill>
                          <a:effectLst/>
                          <a:latin typeface="Arial" panose="020B0604020202020204" pitchFamily="34" charset="0"/>
                          <a:cs typeface="Arial" panose="020B0604020202020204" pitchFamily="34" charset="0"/>
                        </a:rPr>
                        <a:t>MCP- p.Tyr189Asp</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spcBef>
                          <a:spcPts val="0"/>
                        </a:spcBef>
                      </a:pPr>
                      <a:r>
                        <a:rPr lang="ja-JP" altLang="en-US" sz="1000" b="0" i="0" u="none" strike="noStrike" dirty="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a:t>
                      </a: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7946">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dirty="0">
                          <a:solidFill>
                            <a:srgbClr val="000000"/>
                          </a:solidFill>
                          <a:effectLst/>
                          <a:latin typeface="Arial" panose="020B0604020202020204" pitchFamily="34" charset="0"/>
                          <a:cs typeface="Arial" panose="020B0604020202020204" pitchFamily="34" charset="0"/>
                        </a:rPr>
                        <a:t>MCP- p.Pro195Ser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0.0002312</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spcBef>
                          <a:spcPts val="0"/>
                        </a:spcBef>
                      </a:pPr>
                      <a:r>
                        <a:rPr lang="ja-JP" altLang="en-US" sz="1000" b="0" i="0" u="none" strike="noStrike" dirty="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a:t>
                      </a: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7946">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dirty="0">
                          <a:solidFill>
                            <a:srgbClr val="000000"/>
                          </a:solidFill>
                          <a:effectLst/>
                          <a:latin typeface="Arial" panose="020B0604020202020204" pitchFamily="34" charset="0"/>
                          <a:cs typeface="Arial" panose="020B0604020202020204" pitchFamily="34" charset="0"/>
                        </a:rPr>
                        <a:t>MCP- p.Ala311Val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dirty="0" smtClean="0">
                          <a:solidFill>
                            <a:srgbClr val="000000"/>
                          </a:solidFill>
                          <a:effectLst/>
                          <a:latin typeface="Arial" panose="020B0604020202020204" pitchFamily="34" charset="0"/>
                          <a:cs typeface="Arial" panose="020B0604020202020204" pitchFamily="34" charset="0"/>
                        </a:rPr>
                        <a:t>0.0002313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0.0075</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spcBef>
                          <a:spcPts val="0"/>
                        </a:spcBef>
                      </a:pPr>
                      <a:r>
                        <a:rPr lang="ja-JP" altLang="en-US" sz="1000" b="0" i="0" u="none" strike="noStrike" dirty="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a:t>
                      </a: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7946">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dirty="0">
                          <a:solidFill>
                            <a:srgbClr val="000000"/>
                          </a:solidFill>
                          <a:effectLst/>
                          <a:latin typeface="Arial" panose="020B0604020202020204" pitchFamily="34" charset="0"/>
                          <a:cs typeface="Arial" panose="020B0604020202020204" pitchFamily="34" charset="0"/>
                        </a:rPr>
                        <a:t>DGKE- c.71delT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spcBef>
                          <a:spcPts val="0"/>
                        </a:spcBef>
                      </a:pPr>
                      <a:r>
                        <a:rPr lang="en-US" sz="1000" b="0" i="0" u="none" strike="noStrike" dirty="0" smtClean="0">
                          <a:solidFill>
                            <a:srgbClr val="000000"/>
                          </a:solidFill>
                          <a:effectLst/>
                          <a:latin typeface="Arial" panose="020B0604020202020204" pitchFamily="34" charset="0"/>
                          <a:cs typeface="Arial" panose="020B0604020202020204" pitchFamily="34" charset="0"/>
                        </a:rPr>
                        <a:t>Pathogenic [</a:t>
                      </a:r>
                      <a:r>
                        <a:rPr lang="en-US" sz="1000" b="0" i="0" u="none" strike="noStrike" baseline="0" dirty="0" smtClean="0">
                          <a:solidFill>
                            <a:srgbClr val="000000"/>
                          </a:solidFill>
                          <a:effectLst/>
                          <a:latin typeface="Arial" panose="020B0604020202020204" pitchFamily="34" charset="0"/>
                          <a:cs typeface="Arial" panose="020B0604020202020204" pitchFamily="34" charset="0"/>
                        </a:rPr>
                        <a:t>4]</a:t>
                      </a:r>
                      <a:endParaRPr lang="en-US" sz="1000" b="0" i="0" u="none" strike="noStrike" baseline="0"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7946">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dirty="0">
                          <a:solidFill>
                            <a:srgbClr val="000000"/>
                          </a:solidFill>
                          <a:effectLst/>
                          <a:latin typeface="Arial" panose="020B0604020202020204" pitchFamily="34" charset="0"/>
                          <a:cs typeface="Arial" panose="020B0604020202020204" pitchFamily="34" charset="0"/>
                        </a:rPr>
                        <a:t>DGKE- </a:t>
                      </a:r>
                      <a:r>
                        <a:rPr lang="en-US" sz="1000" b="0" i="0" u="none" strike="noStrike" dirty="0" smtClean="0">
                          <a:solidFill>
                            <a:srgbClr val="000000"/>
                          </a:solidFill>
                          <a:effectLst/>
                          <a:latin typeface="Arial" panose="020B0604020202020204" pitchFamily="34" charset="0"/>
                          <a:cs typeface="Arial" panose="020B0604020202020204" pitchFamily="34" charset="0"/>
                        </a:rPr>
                        <a:t>c.1213-2A&gt;G</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none</a:t>
                      </a:r>
                      <a:endParaRPr lang="en-US" altLang="ja-JP" sz="1000" b="0" i="0" u="none" strike="noStrike"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none</a:t>
                      </a: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spcBef>
                          <a:spcPts val="0"/>
                        </a:spcBef>
                      </a:pPr>
                      <a:r>
                        <a:rPr lang="ja-JP" altLang="en-US" sz="1000" b="0" i="0" u="none" strike="noStrike" dirty="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a:t>
                      </a: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9452" marR="9452" marT="945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707986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2952768398"/>
              </p:ext>
            </p:extLst>
          </p:nvPr>
        </p:nvGraphicFramePr>
        <p:xfrm>
          <a:off x="692696" y="3008784"/>
          <a:ext cx="5472607" cy="4048125"/>
        </p:xfrm>
        <a:graphic>
          <a:graphicData uri="http://schemas.openxmlformats.org/drawingml/2006/table">
            <a:tbl>
              <a:tblPr/>
              <a:tblGrid>
                <a:gridCol w="1296143"/>
                <a:gridCol w="432048"/>
                <a:gridCol w="288032"/>
                <a:gridCol w="2448272"/>
                <a:gridCol w="504056"/>
                <a:gridCol w="504056"/>
              </a:tblGrid>
              <a:tr h="0">
                <a:tc gridSpan="6">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l" fontAlgn="ct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Supplementary Table 4. </a:t>
                      </a:r>
                    </a:p>
                    <a:p>
                      <a:pPr algn="l" fontAlgn="ct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Continuation/discontinuation</a:t>
                      </a:r>
                      <a:r>
                        <a:rPr lang="en-US" altLang="ja-JP" sz="1000" b="0" i="0" u="none" strike="noStrike" baseline="0" dirty="0" smtClean="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status of patients with </a:t>
                      </a:r>
                      <a:r>
                        <a:rPr lang="en-US" altLang="ja-JP" sz="1000" b="0" i="0" u="none" strike="noStrike" dirty="0" err="1" smtClean="0">
                          <a:solidFill>
                            <a:srgbClr val="000000"/>
                          </a:solidFill>
                          <a:effectLst/>
                          <a:latin typeface="Arial" panose="020B0604020202020204" pitchFamily="34" charset="0"/>
                          <a:cs typeface="Arial" panose="020B0604020202020204" pitchFamily="34" charset="0"/>
                        </a:rPr>
                        <a:t>aHUS</a:t>
                      </a:r>
                      <a:r>
                        <a:rPr lang="en-US" altLang="ja-JP" sz="1000" b="0" i="0" u="none" strike="noStrike" baseline="0" dirty="0" smtClean="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treated with </a:t>
                      </a:r>
                      <a:r>
                        <a:rPr lang="en-US" altLang="ja-JP" sz="1000" b="0" i="0" u="none" strike="noStrike" dirty="0" err="1" smtClean="0">
                          <a:solidFill>
                            <a:srgbClr val="000000"/>
                          </a:solidFill>
                          <a:effectLst/>
                          <a:latin typeface="Arial" panose="020B0604020202020204" pitchFamily="34" charset="0"/>
                          <a:cs typeface="Arial" panose="020B0604020202020204" pitchFamily="34" charset="0"/>
                        </a:rPr>
                        <a:t>eculizumab</a:t>
                      </a:r>
                      <a:endParaRPr lang="en-US" altLang="ja-JP" sz="1000" b="0" i="0" u="none" strike="noStrike" dirty="0" smtClean="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0">
                <a:tc gridSpan="4">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ja-JP" altLang="en-US" sz="10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sz="1000" b="0" i="0" u="none" strike="noStrike" dirty="0">
                          <a:solidFill>
                            <a:srgbClr val="000000"/>
                          </a:solidFill>
                          <a:effectLst/>
                          <a:latin typeface="Arial" panose="020B0604020202020204" pitchFamily="34" charset="0"/>
                          <a:cs typeface="Arial" panose="020B0604020202020204" pitchFamily="34" charset="0"/>
                        </a:rPr>
                        <a:t>Number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209550">
                <a:tc gridSpan="4">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t"/>
                      <a:r>
                        <a:rPr lang="en-US" sz="1000" b="0" i="0" u="none" strike="noStrike" dirty="0" smtClean="0">
                          <a:solidFill>
                            <a:srgbClr val="000000"/>
                          </a:solidFill>
                          <a:effectLst/>
                          <a:latin typeface="Arial" panose="020B0604020202020204" pitchFamily="34" charset="0"/>
                          <a:cs typeface="Arial" panose="020B0604020202020204" pitchFamily="34" charset="0"/>
                        </a:rPr>
                        <a:t>Patients </a:t>
                      </a:r>
                      <a:r>
                        <a:rPr lang="en-US" sz="1000" b="0" i="0" u="none" strike="noStrike" dirty="0">
                          <a:solidFill>
                            <a:srgbClr val="000000"/>
                          </a:solidFill>
                          <a:effectLst/>
                          <a:latin typeface="Arial" panose="020B0604020202020204" pitchFamily="34" charset="0"/>
                          <a:cs typeface="Arial" panose="020B0604020202020204" pitchFamily="34" charset="0"/>
                        </a:rPr>
                        <a:t>analyzed</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t"/>
                      <a:r>
                        <a:rPr lang="en-US" altLang="ja-JP" sz="1000" b="0" i="0" u="none" strike="noStrike" dirty="0">
                          <a:solidFill>
                            <a:srgbClr val="000000"/>
                          </a:solidFill>
                          <a:effectLst/>
                          <a:latin typeface="Arial" panose="020B0604020202020204" pitchFamily="34" charset="0"/>
                          <a:cs typeface="Arial" panose="020B0604020202020204" pitchFamily="34" charset="0"/>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190500">
                <a:tc rowSpan="16">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Administration status</a:t>
                      </a:r>
                    </a:p>
                  </a:txBody>
                  <a:tcPr marL="9525" marR="9525" marT="9525" marB="0">
                    <a:lnL w="635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3">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dirty="0">
                          <a:solidFill>
                            <a:srgbClr val="000000"/>
                          </a:solidFill>
                          <a:effectLst/>
                          <a:latin typeface="Arial" panose="020B0604020202020204" pitchFamily="34" charset="0"/>
                          <a:cs typeface="Arial" panose="020B0604020202020204" pitchFamily="34" charset="0"/>
                        </a:rPr>
                        <a:t>Continued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18</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(66.7)</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gridSpan="3">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ctr"/>
                      <a:r>
                        <a:rPr lang="en-US" sz="1000" b="0" i="0" u="none" strike="noStrike">
                          <a:solidFill>
                            <a:srgbClr val="000000"/>
                          </a:solidFill>
                          <a:effectLst/>
                          <a:latin typeface="Arial" panose="020B0604020202020204" pitchFamily="34" charset="0"/>
                          <a:cs typeface="Arial" panose="020B0604020202020204" pitchFamily="34" charset="0"/>
                        </a:rPr>
                        <a:t>Discontinued (including overlapped patients)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9</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(33.3)</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rowSpan="14">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ctr" fontAlgn="ctr"/>
                      <a:r>
                        <a:rPr lang="ja-JP" altLang="en-US" sz="10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Doctor’s </a:t>
                      </a:r>
                      <a:r>
                        <a:rPr lang="en-US" sz="1000" b="0" i="0" u="none" strike="noStrike" dirty="0" smtClean="0">
                          <a:solidFill>
                            <a:srgbClr val="000000"/>
                          </a:solidFill>
                          <a:effectLst/>
                          <a:latin typeface="Arial" panose="020B0604020202020204" pitchFamily="34" charset="0"/>
                          <a:cs typeface="Arial" panose="020B0604020202020204" pitchFamily="34" charset="0"/>
                        </a:rPr>
                        <a:t>decision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6</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(66.7)</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vMerge="1">
                  <a:txBody>
                    <a:bodyPr/>
                    <a:lstStyle/>
                    <a:p>
                      <a:endParaRPr lang="en-US"/>
                    </a:p>
                  </a:txBody>
                  <a:tcPr/>
                </a:tc>
                <a:tc rowSpan="4">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ctr" fontAlgn="ctr"/>
                      <a:r>
                        <a:rPr lang="ja-JP" altLang="en-US" sz="10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Response observed/symptom improved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5</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(83.3)</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Insufficient response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Isolation of </a:t>
                      </a:r>
                      <a:r>
                        <a:rPr lang="en-US" sz="1000" b="0" i="0" u="none" strike="noStrike" dirty="0" err="1">
                          <a:solidFill>
                            <a:srgbClr val="000000"/>
                          </a:solidFill>
                          <a:effectLst/>
                          <a:latin typeface="Arial" panose="020B0604020202020204" pitchFamily="34" charset="0"/>
                          <a:cs typeface="Arial" panose="020B0604020202020204" pitchFamily="34" charset="0"/>
                        </a:rPr>
                        <a:t>enterohemorrhagic</a:t>
                      </a:r>
                      <a:r>
                        <a:rPr lang="en-US" sz="1000" b="0" i="0" u="none" strike="noStrike" dirty="0">
                          <a:solidFill>
                            <a:srgbClr val="000000"/>
                          </a:solidFill>
                          <a:effectLst/>
                          <a:latin typeface="Arial" panose="020B0604020202020204" pitchFamily="34" charset="0"/>
                          <a:cs typeface="Arial" panose="020B0604020202020204" pitchFamily="34" charset="0"/>
                        </a:rPr>
                        <a:t> E.coli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(16.7)</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Others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vMerge="1">
                  <a:txBody>
                    <a:bodyPr/>
                    <a:lstStyle/>
                    <a:p>
                      <a:endParaRPr lang="en-US"/>
                    </a:p>
                  </a:txBody>
                  <a:tcPr/>
                </a:tc>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Insufficient response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vMerge="1">
                  <a:txBody>
                    <a:bodyPr/>
                    <a:lstStyle/>
                    <a:p>
                      <a:endParaRPr lang="en-US"/>
                    </a:p>
                  </a:txBody>
                  <a:tcPr/>
                </a:tc>
                <a:tc rowSpan="4">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ctr" fontAlgn="ctr"/>
                      <a:r>
                        <a:rPr lang="ja-JP" altLang="en-US" sz="10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rtl="0" fontAlgn="t"/>
                      <a:r>
                        <a:rPr lang="en-US" sz="1000" b="0" i="0" u="none" strike="noStrike" dirty="0">
                          <a:solidFill>
                            <a:srgbClr val="000000"/>
                          </a:solidFill>
                          <a:effectLst/>
                          <a:latin typeface="Arial" panose="020B0604020202020204" pitchFamily="34" charset="0"/>
                          <a:cs typeface="Arial" panose="020B0604020202020204" pitchFamily="34" charset="0"/>
                        </a:rPr>
                        <a:t>No improvement of renal function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rtl="0" fontAlgn="t"/>
                      <a:r>
                        <a:rPr lang="en-US" sz="1000" b="0" i="0" u="none" strike="noStrike" dirty="0">
                          <a:solidFill>
                            <a:srgbClr val="000000"/>
                          </a:solidFill>
                          <a:effectLst/>
                          <a:latin typeface="Arial" panose="020B0604020202020204" pitchFamily="34" charset="0"/>
                          <a:cs typeface="Arial" panose="020B0604020202020204" pitchFamily="34" charset="0"/>
                        </a:rPr>
                        <a:t>No improvement of </a:t>
                      </a:r>
                      <a:r>
                        <a:rPr lang="en-US" sz="1000" b="0" i="0" u="none" strike="noStrike" dirty="0" err="1">
                          <a:solidFill>
                            <a:srgbClr val="000000"/>
                          </a:solidFill>
                          <a:effectLst/>
                          <a:latin typeface="Arial" panose="020B0604020202020204" pitchFamily="34" charset="0"/>
                          <a:cs typeface="Arial" panose="020B0604020202020204" pitchFamily="34" charset="0"/>
                        </a:rPr>
                        <a:t>haemolysis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rtl="0" fontAlgn="t"/>
                      <a:r>
                        <a:rPr lang="en-US" sz="1000" b="0" i="0" u="none" strike="noStrike" dirty="0">
                          <a:solidFill>
                            <a:srgbClr val="000000"/>
                          </a:solidFill>
                          <a:effectLst/>
                          <a:latin typeface="Arial" panose="020B0604020202020204" pitchFamily="34" charset="0"/>
                          <a:cs typeface="Arial" panose="020B0604020202020204" pitchFamily="34" charset="0"/>
                        </a:rPr>
                        <a:t>No improvement of platelets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rtl="0" fontAlgn="t"/>
                      <a:r>
                        <a:rPr lang="en-US" sz="1000" b="0" i="0" u="none" strike="noStrike" dirty="0">
                          <a:solidFill>
                            <a:srgbClr val="000000"/>
                          </a:solidFill>
                          <a:effectLst/>
                          <a:latin typeface="Arial" panose="020B0604020202020204" pitchFamily="34" charset="0"/>
                          <a:cs typeface="Arial" panose="020B0604020202020204" pitchFamily="34" charset="0"/>
                        </a:rPr>
                        <a:t>Others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vMerge="1">
                  <a:txBody>
                    <a:bodyPr/>
                    <a:lstStyle/>
                    <a:p>
                      <a:endParaRPr lang="en-US"/>
                    </a:p>
                  </a:txBody>
                  <a:tcPr/>
                </a:tc>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rtl="0" fontAlgn="t"/>
                      <a:r>
                        <a:rPr lang="en-US" sz="1000" b="0" i="0" u="none" strike="noStrike" dirty="0">
                          <a:solidFill>
                            <a:srgbClr val="000000"/>
                          </a:solidFill>
                          <a:effectLst/>
                          <a:latin typeface="Arial" panose="020B0604020202020204" pitchFamily="34" charset="0"/>
                          <a:cs typeface="Arial" panose="020B0604020202020204" pitchFamily="34" charset="0"/>
                        </a:rPr>
                        <a:t>Patient’s or his/her parent’s wish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(11.1)</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vMerge="1">
                  <a:txBody>
                    <a:bodyPr/>
                    <a:lstStyle/>
                    <a:p>
                      <a:endParaRPr lang="en-US"/>
                    </a:p>
                  </a:txBody>
                  <a:tcPr/>
                </a:tc>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rtl="0" fontAlgn="t"/>
                      <a:r>
                        <a:rPr lang="en-US" sz="1000" b="0" i="0" u="none" strike="noStrike" dirty="0">
                          <a:solidFill>
                            <a:srgbClr val="000000"/>
                          </a:solidFill>
                          <a:effectLst/>
                          <a:latin typeface="Arial" panose="020B0604020202020204" pitchFamily="34" charset="0"/>
                          <a:cs typeface="Arial" panose="020B0604020202020204" pitchFamily="34" charset="0"/>
                        </a:rPr>
                        <a:t>Adverse event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(11.1)</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endParaRPr lang="en-US"/>
                    </a:p>
                  </a:txBody>
                  <a:tcPr/>
                </a:tc>
                <a:tc vMerge="1">
                  <a:txBody>
                    <a:bodyPr/>
                    <a:lstStyle/>
                    <a:p>
                      <a:endParaRPr lang="en-US"/>
                    </a:p>
                  </a:txBody>
                  <a:tcPr/>
                </a:tc>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algn="l" rtl="0" fontAlgn="t"/>
                      <a:r>
                        <a:rPr lang="en-US" sz="1000" b="0" i="0" u="none" strike="noStrike" dirty="0">
                          <a:solidFill>
                            <a:srgbClr val="000000"/>
                          </a:solidFill>
                          <a:effectLst/>
                          <a:latin typeface="Arial" panose="020B0604020202020204" pitchFamily="34" charset="0"/>
                          <a:cs typeface="Arial" panose="020B0604020202020204" pitchFamily="34" charset="0"/>
                        </a:rPr>
                        <a:t>Death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3*</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(33.3)</a:t>
                      </a: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0500">
                <a:tc vMerge="1">
                  <a:txBody>
                    <a:bodyPr/>
                    <a:lstStyle/>
                    <a:p>
                      <a:pPr algn="l" fontAlgn="t"/>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vMerge="1">
                  <a:txBody>
                    <a:bodyPr/>
                    <a:lstStyle/>
                    <a:p>
                      <a:pPr algn="ctr" fontAlgn="ct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9525" cap="flat" cmpd="sng" algn="ctr">
                      <a:solidFill>
                        <a:schemeClr val="tx1"/>
                      </a:solidFill>
                      <a:prstDash val="solid"/>
                      <a:round/>
                      <a:headEnd type="none" w="med" len="med"/>
                      <a:tailEnd type="none" w="med" len="med"/>
                    </a:lnB>
                  </a:tcPr>
                </a:tc>
                <a:tc gridSpan="2">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marL="36000" marR="0" indent="0" algn="l" defTabSz="914400" rtl="0" eaLnBrk="1" fontAlgn="t" latinLnBrk="0" hangingPunct="1">
                        <a:lnSpc>
                          <a:spcPct val="100000"/>
                        </a:lnSpc>
                        <a:spcBef>
                          <a:spcPts val="0"/>
                        </a:spcBef>
                        <a:spcAft>
                          <a:spcPts val="0"/>
                        </a:spcAft>
                        <a:buClrTx/>
                        <a:buSzTx/>
                        <a:buFontTx/>
                        <a:buNone/>
                        <a:tabLst/>
                        <a:defRPr/>
                      </a:pP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Other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0</a:t>
                      </a:r>
                      <a:endParaRPr lang="en-US" altLang="ja-JP"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tx1"/>
                          </a:solidFill>
                          <a:latin typeface="Calibri"/>
                        </a:defRPr>
                      </a:lvl1pPr>
                      <a:lvl2pPr marL="457200" algn="l" defTabSz="914400" rtl="0" eaLnBrk="1" latinLnBrk="0" hangingPunct="1">
                        <a:defRPr kumimoji="1" sz="1800" kern="1200">
                          <a:solidFill>
                            <a:schemeClr val="tx1"/>
                          </a:solidFill>
                          <a:latin typeface="Calibri"/>
                        </a:defRPr>
                      </a:lvl2pPr>
                      <a:lvl3pPr marL="914400" algn="l" defTabSz="914400" rtl="0" eaLnBrk="1" latinLnBrk="0" hangingPunct="1">
                        <a:defRPr kumimoji="1" sz="1800" kern="1200">
                          <a:solidFill>
                            <a:schemeClr val="tx1"/>
                          </a:solidFill>
                          <a:latin typeface="Calibri"/>
                        </a:defRPr>
                      </a:lvl3pPr>
                      <a:lvl4pPr marL="1371600" algn="l" defTabSz="914400" rtl="0" eaLnBrk="1" latinLnBrk="0" hangingPunct="1">
                        <a:defRPr kumimoji="1" sz="1800" kern="1200">
                          <a:solidFill>
                            <a:schemeClr val="tx1"/>
                          </a:solidFill>
                          <a:latin typeface="Calibri"/>
                        </a:defRPr>
                      </a:lvl4pPr>
                      <a:lvl5pPr marL="1828800" algn="l" defTabSz="914400" rtl="0" eaLnBrk="1" latinLnBrk="0" hangingPunct="1">
                        <a:defRPr kumimoji="1" sz="1800" kern="1200">
                          <a:solidFill>
                            <a:schemeClr val="tx1"/>
                          </a:solidFill>
                          <a:latin typeface="Calibri"/>
                        </a:defRPr>
                      </a:lvl5pPr>
                      <a:lvl6pPr marL="2286000" algn="l" defTabSz="914400" rtl="0" eaLnBrk="1" latinLnBrk="0" hangingPunct="1">
                        <a:defRPr kumimoji="1" sz="1800" kern="1200">
                          <a:solidFill>
                            <a:schemeClr val="tx1"/>
                          </a:solidFill>
                          <a:latin typeface="Calibri"/>
                        </a:defRPr>
                      </a:lvl6pPr>
                      <a:lvl7pPr marL="2743200" algn="l" defTabSz="914400" rtl="0" eaLnBrk="1" latinLnBrk="0" hangingPunct="1">
                        <a:defRPr kumimoji="1" sz="1800" kern="1200">
                          <a:solidFill>
                            <a:schemeClr val="tx1"/>
                          </a:solidFill>
                          <a:latin typeface="Calibri"/>
                        </a:defRPr>
                      </a:lvl7pPr>
                      <a:lvl8pPr marL="3200400" algn="l" defTabSz="914400" rtl="0" eaLnBrk="1" latinLnBrk="0" hangingPunct="1">
                        <a:defRPr kumimoji="1" sz="1800" kern="1200">
                          <a:solidFill>
                            <a:schemeClr val="tx1"/>
                          </a:solidFill>
                          <a:latin typeface="Calibri"/>
                        </a:defRPr>
                      </a:lvl8pPr>
                      <a:lvl9pPr marL="3657600" algn="l" defTabSz="914400" rtl="0" eaLnBrk="1" latinLnBrk="0" hangingPunct="1">
                        <a:defRPr kumimoji="1" sz="1800" kern="1200">
                          <a:solidFill>
                            <a:schemeClr val="tx1"/>
                          </a:solidFill>
                          <a:latin typeface="Calibri"/>
                        </a:defRPr>
                      </a:lvl9pPr>
                    </a:lstStyle>
                    <a:p>
                      <a:pPr algn="ctr" fontAlgn="ct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(0.0)</a:t>
                      </a:r>
                      <a:endParaRPr lang="en-US" altLang="ja-JP"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a:noFill/>
                    </a:lnL>
                    <a:lnR w="635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90500">
                <a:tc gridSpan="6">
                  <a:txBody>
                    <a:bodyPr/>
                    <a:lstStyle/>
                    <a:p>
                      <a:pPr marL="36000" marR="0" indent="0" algn="l" defTabSz="914400" rtl="0" eaLnBrk="1" fontAlgn="t" latinLnBrk="0" hangingPunct="1">
                        <a:lnSpc>
                          <a:spcPct val="100000"/>
                        </a:lnSpc>
                        <a:spcBef>
                          <a:spcPts val="0"/>
                        </a:spcBef>
                        <a:spcAft>
                          <a:spcPts val="0"/>
                        </a:spcAft>
                        <a:buClrTx/>
                        <a:buSzTx/>
                        <a:buFontTx/>
                        <a:buNone/>
                        <a:tabLst/>
                        <a:defRPr/>
                      </a:pPr>
                      <a:r>
                        <a:rPr kumimoji="1" lang="en-US" altLang="ja-JP" sz="1000" kern="1200" dirty="0" smtClean="0">
                          <a:solidFill>
                            <a:schemeClr val="tx1"/>
                          </a:solidFill>
                          <a:effectLst/>
                          <a:latin typeface="Arial" panose="020B0604020202020204" pitchFamily="34" charset="0"/>
                          <a:ea typeface="+mn-ea"/>
                          <a:cs typeface="Arial" panose="020B0604020202020204" pitchFamily="34" charset="0"/>
                        </a:rPr>
                        <a:t>* The clinical courses of these 3 patients are described in the “Brief Case Report” section (patients 1, 2, and 3).</a:t>
                      </a:r>
                      <a:endParaRPr kumimoji="1" lang="ja-JP" altLang="ja-JP" sz="1000" kern="1200" dirty="0" smtClean="0">
                        <a:solidFill>
                          <a:schemeClr val="tx1"/>
                        </a:solidFill>
                        <a:effectLst/>
                        <a:latin typeface="Arial" panose="020B0604020202020204" pitchFamily="34" charset="0"/>
                        <a:ea typeface="+mn-ea"/>
                        <a:cs typeface="Arial" panose="020B0604020202020204" pitchFamily="34" charset="0"/>
                      </a:endParaRPr>
                    </a:p>
                  </a:txBody>
                  <a:tcPr marL="9525" marR="9525" marT="9525" marB="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36000" algn="ctr" fontAlgn="ctr"/>
                      <a:endParaRPr lang="ja-JP" altLang="en-US"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36000" marR="0" indent="0" algn="l" defTabSz="914400" rtl="0" eaLnBrk="1" fontAlgn="t" latinLnBrk="0" hangingPunct="1">
                        <a:lnSpc>
                          <a:spcPct val="100000"/>
                        </a:lnSpc>
                        <a:spcBef>
                          <a:spcPts val="0"/>
                        </a:spcBef>
                        <a:spcAft>
                          <a:spcPts val="0"/>
                        </a:spcAft>
                        <a:buClrTx/>
                        <a:buSzTx/>
                        <a:buFontTx/>
                        <a:buNone/>
                        <a:tabLst/>
                        <a:defRPr/>
                      </a:pPr>
                      <a:endParaRPr lang="en-US" altLang="ja-JP" sz="1000" b="0" i="0" u="none" strike="noStrike" dirty="0" smtClean="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hMerge="1">
                  <a:txBody>
                    <a:bodyPr/>
                    <a:lstStyle/>
                    <a:p>
                      <a:endParaRPr lang="en-US" dirty="0"/>
                    </a:p>
                  </a:txBody>
                  <a:tcPr marL="9525" marR="9525" marT="9525" marB="0">
                    <a:lnL w="6350" cap="flat" cmpd="sng" algn="ctr">
                      <a:no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marL="9525" marR="9525" marT="9525" marB="0" anchor="ctr">
                    <a:lnL>
                      <a:noFill/>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2049703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486062798"/>
              </p:ext>
            </p:extLst>
          </p:nvPr>
        </p:nvGraphicFramePr>
        <p:xfrm>
          <a:off x="620688" y="2864768"/>
          <a:ext cx="5544616" cy="3714750"/>
        </p:xfrm>
        <a:graphic>
          <a:graphicData uri="http://schemas.openxmlformats.org/drawingml/2006/table">
            <a:tbl>
              <a:tblPr/>
              <a:tblGrid>
                <a:gridCol w="1359581"/>
                <a:gridCol w="410896"/>
                <a:gridCol w="245747"/>
                <a:gridCol w="2520280"/>
                <a:gridCol w="504056"/>
                <a:gridCol w="504056"/>
              </a:tblGrid>
              <a:tr h="0">
                <a:tc gridSpan="6">
                  <a:txBody>
                    <a:bodyPr/>
                    <a:lstStyle/>
                    <a:p>
                      <a:pPr algn="l" fontAlgn="ct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Supplementary Table 5. </a:t>
                      </a:r>
                    </a:p>
                    <a:p>
                      <a:pPr algn="l" fontAlgn="ct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Continuation/discontinuation</a:t>
                      </a:r>
                      <a:r>
                        <a:rPr lang="en-US" altLang="ja-JP" sz="1000" b="0" i="0" u="none" strike="noStrike" baseline="0" dirty="0" smtClean="0">
                          <a:solidFill>
                            <a:srgbClr val="000000"/>
                          </a:solidFill>
                          <a:effectLst/>
                          <a:latin typeface="Arial" panose="020B0604020202020204" pitchFamily="34" charset="0"/>
                          <a:cs typeface="Arial" panose="020B0604020202020204" pitchFamily="34" charset="0"/>
                        </a:rPr>
                        <a:t> </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status of patients with</a:t>
                      </a:r>
                      <a:r>
                        <a:rPr lang="en-US" altLang="ja-JP" sz="1000" b="0" i="0" u="none" strike="noStrike" baseline="0" dirty="0" smtClean="0">
                          <a:solidFill>
                            <a:srgbClr val="000000"/>
                          </a:solidFill>
                          <a:effectLst/>
                          <a:latin typeface="Arial" panose="020B0604020202020204" pitchFamily="34" charset="0"/>
                          <a:cs typeface="Arial" panose="020B0604020202020204" pitchFamily="34" charset="0"/>
                        </a:rPr>
                        <a:t> secondary TMA</a:t>
                      </a:r>
                      <a:r>
                        <a:rPr lang="en-US" altLang="ja-JP" sz="1000" b="0" i="0" u="none" strike="noStrike" dirty="0" smtClean="0">
                          <a:solidFill>
                            <a:srgbClr val="000000"/>
                          </a:solidFill>
                          <a:effectLst/>
                          <a:latin typeface="Arial" panose="020B0604020202020204" pitchFamily="34" charset="0"/>
                          <a:cs typeface="Arial" panose="020B0604020202020204" pitchFamily="34" charset="0"/>
                        </a:rPr>
                        <a:t> treated with </a:t>
                      </a:r>
                      <a:r>
                        <a:rPr lang="en-US" altLang="ja-JP" sz="1000" b="0" i="0" u="none" strike="noStrike" dirty="0" err="1" smtClean="0">
                          <a:solidFill>
                            <a:srgbClr val="000000"/>
                          </a:solidFill>
                          <a:effectLst/>
                          <a:latin typeface="Arial" panose="020B0604020202020204" pitchFamily="34" charset="0"/>
                          <a:cs typeface="Arial" panose="020B0604020202020204" pitchFamily="34" charset="0"/>
                        </a:rPr>
                        <a:t>eculizumab</a:t>
                      </a:r>
                      <a:endParaRPr lang="en-US" altLang="ja-JP" sz="1000" b="0" i="0" u="none" strike="noStrike" dirty="0" smtClean="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0">
                <a:tc gridSpan="4">
                  <a:txBody>
                    <a:bodyPr/>
                    <a:lstStyle/>
                    <a:p>
                      <a:pPr algn="ctr" fontAlgn="ctr"/>
                      <a:r>
                        <a:rPr lang="ja-JP" altLang="en-US" sz="1000" b="0" i="0" u="none" strike="noStrike" dirty="0">
                          <a:solidFill>
                            <a:srgbClr val="000000"/>
                          </a:solidFill>
                          <a:effectLst/>
                          <a:latin typeface="Arial" panose="020B0604020202020204" pitchFamily="34" charset="0"/>
                          <a:cs typeface="Arial" panose="020B0604020202020204" pitchFamily="34" charset="0"/>
                        </a:rPr>
                        <a:t>　</a:t>
                      </a:r>
                      <a:endParaRPr lang="ja-JP" altLang="en-US" sz="1000" b="0" i="0" u="none" strike="noStrike" dirty="0" smtClean="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ctr"/>
                      <a:r>
                        <a:rPr lang="en-US" sz="1000" b="0" i="0" u="none" strike="noStrike">
                          <a:solidFill>
                            <a:srgbClr val="000000"/>
                          </a:solidFill>
                          <a:effectLst/>
                          <a:latin typeface="Arial" panose="020B0604020202020204" pitchFamily="34" charset="0"/>
                          <a:cs typeface="Arial" panose="020B0604020202020204" pitchFamily="34" charset="0"/>
                        </a:rPr>
                        <a:t>Number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190500">
                <a:tc gridSpan="4">
                  <a:txBody>
                    <a:bodyPr/>
                    <a:lstStyle/>
                    <a:p>
                      <a:pPr algn="ctr" fontAlgn="t"/>
                      <a:r>
                        <a:rPr lang="en-US" sz="1000" b="0" i="0" u="none" strike="noStrike" dirty="0" smtClean="0">
                          <a:solidFill>
                            <a:srgbClr val="000000"/>
                          </a:solidFill>
                          <a:effectLst/>
                          <a:latin typeface="Arial" panose="020B0604020202020204" pitchFamily="34" charset="0"/>
                          <a:cs typeface="Arial" panose="020B0604020202020204" pitchFamily="34" charset="0"/>
                        </a:rPr>
                        <a:t>Patients analyzed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t"/>
                      <a:r>
                        <a:rPr lang="en-US" altLang="ja-JP" sz="1000" b="0" i="0" u="none" strike="noStrike" dirty="0">
                          <a:solidFill>
                            <a:srgbClr val="000000"/>
                          </a:solidFill>
                          <a:effectLst/>
                          <a:latin typeface="Arial" panose="020B0604020202020204" pitchFamily="34" charset="0"/>
                          <a:cs typeface="Arial" panose="020B0604020202020204" pitchFamily="34" charset="0"/>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r>
              <a:tr h="190500">
                <a:tc rowSpan="16">
                  <a:txBody>
                    <a:body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Administration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marL="36000" algn="l" fontAlgn="ctr"/>
                      <a:r>
                        <a:rPr lang="en-US" sz="1000" b="0" i="0" u="none" strike="noStrike">
                          <a:solidFill>
                            <a:srgbClr val="000000"/>
                          </a:solidFill>
                          <a:effectLst/>
                          <a:latin typeface="Arial" panose="020B0604020202020204" pitchFamily="34" charset="0"/>
                          <a:cs typeface="Arial" panose="020B0604020202020204" pitchFamily="34" charset="0"/>
                        </a:rPr>
                        <a:t>Continued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(5.9)</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gridSpan="3">
                  <a:txBody>
                    <a:bodyPr/>
                    <a:lstStyle/>
                    <a:p>
                      <a:pPr marL="36000" algn="l" fontAlgn="ctr"/>
                      <a:r>
                        <a:rPr lang="en-US" sz="1000" b="0" i="0" u="none" strike="noStrike">
                          <a:solidFill>
                            <a:srgbClr val="000000"/>
                          </a:solidFill>
                          <a:effectLst/>
                          <a:latin typeface="Arial" panose="020B0604020202020204" pitchFamily="34" charset="0"/>
                          <a:cs typeface="Arial" panose="020B0604020202020204" pitchFamily="34" charset="0"/>
                        </a:rPr>
                        <a:t>Discontinued (including overlapped patients)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16</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(94.1)</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rowSpan="14">
                  <a:txBody>
                    <a:bodyPr/>
                    <a:lstStyle/>
                    <a:p>
                      <a:pPr marL="36000" algn="ctr" fontAlgn="ctr"/>
                      <a:r>
                        <a:rPr lang="ja-JP" altLang="en-US" sz="1000" b="0" i="0" u="none" strike="noStrike" dirty="0">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marL="36000" algn="l" fontAlgn="t"/>
                      <a:r>
                        <a:rPr lang="en-US" altLang="ja-JP" sz="1000" b="0" i="0" u="none" strike="noStrike" dirty="0" smtClean="0">
                          <a:solidFill>
                            <a:srgbClr val="000000"/>
                          </a:solidFill>
                          <a:effectLst/>
                          <a:latin typeface="Arial" panose="020B0604020202020204" pitchFamily="34" charset="0"/>
                          <a:cs typeface="Arial" panose="020B0604020202020204" pitchFamily="34" charset="0"/>
                        </a:rPr>
                        <a:t>Doctor’s decision</a:t>
                      </a:r>
                      <a:endParaRPr lang="en-US" altLang="ja-JP"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9</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(56.3)</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rowSpan="4">
                  <a:txBody>
                    <a:bodyPr/>
                    <a:lstStyle/>
                    <a:p>
                      <a:pPr marL="36000" algn="ctr" fontAlgn="ctr"/>
                      <a:r>
                        <a:rPr lang="ja-JP" altLang="en-US" sz="1000" b="0"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000" algn="l" fontAlgn="t"/>
                      <a:r>
                        <a:rPr lang="en-US" sz="1000" b="0" i="0" u="none" strike="noStrike">
                          <a:solidFill>
                            <a:srgbClr val="000000"/>
                          </a:solidFill>
                          <a:effectLst/>
                          <a:latin typeface="Arial" panose="020B0604020202020204" pitchFamily="34" charset="0"/>
                          <a:cs typeface="Arial" panose="020B0604020202020204" pitchFamily="34" charset="0"/>
                        </a:rPr>
                        <a:t>Response observed/symptom improved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7</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(77.8)</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6000" algn="l" fontAlgn="t"/>
                      <a:r>
                        <a:rPr lang="en-US" sz="1000" b="0" i="0" u="none" strike="noStrike" dirty="0">
                          <a:solidFill>
                            <a:srgbClr val="000000"/>
                          </a:solidFill>
                          <a:effectLst/>
                          <a:latin typeface="Arial" panose="020B0604020202020204" pitchFamily="34" charset="0"/>
                          <a:cs typeface="Arial" panose="020B0604020202020204" pitchFamily="34" charset="0"/>
                        </a:rPr>
                        <a:t>Insufficient response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6000" algn="l" fontAlgn="t"/>
                      <a:r>
                        <a:rPr lang="en-US" sz="1000" b="0" i="0" u="none" strike="noStrike">
                          <a:solidFill>
                            <a:srgbClr val="000000"/>
                          </a:solidFill>
                          <a:effectLst/>
                          <a:latin typeface="Arial" panose="020B0604020202020204" pitchFamily="34" charset="0"/>
                          <a:cs typeface="Arial" panose="020B0604020202020204" pitchFamily="34" charset="0"/>
                        </a:rPr>
                        <a:t>Isolation of enterohemorrhagic E.coli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(11.1)</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6000" algn="l" fontAlgn="t"/>
                      <a:r>
                        <a:rPr lang="en-US" sz="1000" b="0" i="0" u="none" strike="noStrike">
                          <a:solidFill>
                            <a:srgbClr val="000000"/>
                          </a:solidFill>
                          <a:effectLst/>
                          <a:latin typeface="Arial" panose="020B0604020202020204" pitchFamily="34" charset="0"/>
                          <a:cs typeface="Arial" panose="020B0604020202020204" pitchFamily="34" charset="0"/>
                        </a:rPr>
                        <a:t>Others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gridSpan="2">
                  <a:txBody>
                    <a:bodyPr/>
                    <a:lstStyle/>
                    <a:p>
                      <a:pPr marL="36000" algn="l" fontAlgn="t"/>
                      <a:r>
                        <a:rPr lang="en-US" sz="1000" b="0" i="0" u="none" strike="noStrike">
                          <a:solidFill>
                            <a:srgbClr val="000000"/>
                          </a:solidFill>
                          <a:effectLst/>
                          <a:latin typeface="Arial" panose="020B0604020202020204" pitchFamily="34" charset="0"/>
                          <a:cs typeface="Arial" panose="020B0604020202020204" pitchFamily="34" charset="0"/>
                        </a:rPr>
                        <a:t>Insufficient response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3</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(18.8)</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rowSpan="4">
                  <a:txBody>
                    <a:bodyPr/>
                    <a:lstStyle/>
                    <a:p>
                      <a:pPr marL="36000" algn="ctr" fontAlgn="ctr"/>
                      <a:r>
                        <a:rPr lang="ja-JP" altLang="en-US" sz="1000" b="0" i="0" u="none" strike="noStrike">
                          <a:solidFill>
                            <a:srgbClr val="000000"/>
                          </a:solidFill>
                          <a:effectLst/>
                          <a:latin typeface="Arial" panose="020B0604020202020204" pitchFamily="34" charset="0"/>
                          <a:cs typeface="Arial" panose="020B0604020202020204" pitchFamily="34" charset="0"/>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36000" algn="l" rtl="0" fontAlgn="t"/>
                      <a:r>
                        <a:rPr lang="en-US" sz="1000" b="0" i="0" u="none" strike="noStrike">
                          <a:solidFill>
                            <a:srgbClr val="000000"/>
                          </a:solidFill>
                          <a:effectLst/>
                          <a:latin typeface="Arial" panose="020B0604020202020204" pitchFamily="34" charset="0"/>
                          <a:cs typeface="Arial" panose="020B0604020202020204" pitchFamily="34" charset="0"/>
                        </a:rPr>
                        <a:t>No improvement of renal function</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6000" algn="l" rtl="0" fontAlgn="t"/>
                      <a:r>
                        <a:rPr lang="en-US" sz="1000" b="0" i="0" u="none" strike="noStrike">
                          <a:solidFill>
                            <a:srgbClr val="000000"/>
                          </a:solidFill>
                          <a:effectLst/>
                          <a:latin typeface="Arial" panose="020B0604020202020204" pitchFamily="34" charset="0"/>
                          <a:cs typeface="Arial" panose="020B0604020202020204" pitchFamily="34" charset="0"/>
                        </a:rPr>
                        <a:t>No improvement of haemolysis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6000" algn="l" rtl="0" fontAlgn="t"/>
                      <a:r>
                        <a:rPr lang="en-US" sz="1000" b="0" i="0" u="none" strike="noStrike">
                          <a:solidFill>
                            <a:srgbClr val="000000"/>
                          </a:solidFill>
                          <a:effectLst/>
                          <a:latin typeface="Arial" panose="020B0604020202020204" pitchFamily="34" charset="0"/>
                          <a:cs typeface="Arial" panose="020B0604020202020204" pitchFamily="34" charset="0"/>
                        </a:rPr>
                        <a:t>No improvement of platelets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3</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(100.0)</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36000" algn="l" rtl="0" fontAlgn="t"/>
                      <a:r>
                        <a:rPr lang="en-US" sz="1000" b="0" i="0" u="none" strike="noStrike">
                          <a:solidFill>
                            <a:srgbClr val="000000"/>
                          </a:solidFill>
                          <a:effectLst/>
                          <a:latin typeface="Arial" panose="020B0604020202020204" pitchFamily="34" charset="0"/>
                          <a:cs typeface="Arial" panose="020B0604020202020204" pitchFamily="34" charset="0"/>
                        </a:rPr>
                        <a:t>Others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gridSpan="2">
                  <a:txBody>
                    <a:bodyPr/>
                    <a:lstStyle/>
                    <a:p>
                      <a:pPr marL="36000" algn="l" rtl="0" fontAlgn="t"/>
                      <a:r>
                        <a:rPr lang="en-US" sz="1000" b="0" i="0" u="none" strike="noStrike">
                          <a:solidFill>
                            <a:srgbClr val="000000"/>
                          </a:solidFill>
                          <a:effectLst/>
                          <a:latin typeface="Arial" panose="020B0604020202020204" pitchFamily="34" charset="0"/>
                          <a:cs typeface="Arial" panose="020B0604020202020204" pitchFamily="34" charset="0"/>
                        </a:rPr>
                        <a:t>Patient’s or his/her parent’s wish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(0.0)</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gridSpan="2">
                  <a:txBody>
                    <a:bodyPr/>
                    <a:lstStyle/>
                    <a:p>
                      <a:pPr marL="36000" algn="l" rtl="0" fontAlgn="t"/>
                      <a:r>
                        <a:rPr lang="en-US" sz="1000" b="0" i="0" u="none" strike="noStrike" dirty="0">
                          <a:solidFill>
                            <a:srgbClr val="000000"/>
                          </a:solidFill>
                          <a:effectLst/>
                          <a:latin typeface="Arial" panose="020B0604020202020204" pitchFamily="34" charset="0"/>
                          <a:cs typeface="Arial" panose="020B0604020202020204" pitchFamily="34" charset="0"/>
                        </a:rPr>
                        <a:t>Adverse event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r>
                        <a:rPr lang="en-US" altLang="ja-JP" sz="1000" b="0" i="0" u="none" strike="noStrike">
                          <a:solidFill>
                            <a:srgbClr val="000000"/>
                          </a:solidFill>
                          <a:effectLst/>
                          <a:latin typeface="Arial" panose="020B0604020202020204" pitchFamily="34" charset="0"/>
                          <a:cs typeface="Arial" panose="020B0604020202020204" pitchFamily="34" charset="0"/>
                        </a:rPr>
                        <a:t>4</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(25.0)</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gridSpan="2">
                  <a:txBody>
                    <a:bodyPr/>
                    <a:lstStyle/>
                    <a:p>
                      <a:pPr marL="36000" algn="l" rtl="0" fontAlgn="t"/>
                      <a:r>
                        <a:rPr lang="en-US" sz="1000" b="0" i="0" u="none" strike="noStrike" dirty="0">
                          <a:solidFill>
                            <a:srgbClr val="000000"/>
                          </a:solidFill>
                          <a:effectLst/>
                          <a:latin typeface="Arial" panose="020B0604020202020204" pitchFamily="34" charset="0"/>
                          <a:cs typeface="Arial" panose="020B0604020202020204" pitchFamily="34" charset="0"/>
                        </a:rPr>
                        <a:t>Death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7</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(43.8)</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r>
              <a:tr h="190500">
                <a:tc vMerge="1">
                  <a:txBody>
                    <a:bodyPr/>
                    <a:lstStyle/>
                    <a:p>
                      <a:endParaRPr lang="en-US"/>
                    </a:p>
                  </a:txBody>
                  <a:tcPr/>
                </a:tc>
                <a:tc vMerge="1">
                  <a:txBody>
                    <a:bodyPr/>
                    <a:lstStyle/>
                    <a:p>
                      <a:endParaRPr lang="en-US"/>
                    </a:p>
                  </a:txBody>
                  <a:tcPr/>
                </a:tc>
                <a:tc gridSpan="2">
                  <a:txBody>
                    <a:bodyPr/>
                    <a:lstStyle/>
                    <a:p>
                      <a:pPr marL="36000" algn="l" rtl="0" fontAlgn="t"/>
                      <a:r>
                        <a:rPr lang="en-US" sz="1000" b="0" i="0" u="none" strike="noStrike" dirty="0">
                          <a:solidFill>
                            <a:srgbClr val="000000"/>
                          </a:solidFill>
                          <a:effectLst/>
                          <a:latin typeface="Arial" panose="020B0604020202020204" pitchFamily="34" charset="0"/>
                          <a:cs typeface="Arial" panose="020B0604020202020204" pitchFamily="34" charset="0"/>
                        </a:rPr>
                        <a:t>Other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1</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ja-JP" sz="1000" b="0" i="0" u="none" strike="noStrike" dirty="0">
                          <a:solidFill>
                            <a:srgbClr val="000000"/>
                          </a:solidFill>
                          <a:effectLst/>
                          <a:latin typeface="Arial" panose="020B0604020202020204" pitchFamily="34" charset="0"/>
                          <a:cs typeface="Arial" panose="020B0604020202020204" pitchFamily="34" charset="0"/>
                        </a:rPr>
                        <a:t>(6.3)</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18413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rot="16200000">
            <a:off x="205698" y="4177970"/>
            <a:ext cx="1872208" cy="253916"/>
          </a:xfrm>
          <a:prstGeom prst="rect">
            <a:avLst/>
          </a:prstGeom>
          <a:noFill/>
        </p:spPr>
        <p:txBody>
          <a:bodyPr wrap="square" rtlCol="0">
            <a:spAutoFit/>
          </a:bodyPr>
          <a:lstStyle/>
          <a:p>
            <a:r>
              <a:rPr lang="en-US" sz="1000" dirty="0" smtClean="0">
                <a:solidFill>
                  <a:prstClr val="black"/>
                </a:solidFill>
                <a:latin typeface="Arial" panose="020B0604020202020204" pitchFamily="34" charset="0"/>
                <a:cs typeface="Arial" panose="020B0604020202020204" pitchFamily="34" charset="0"/>
              </a:rPr>
              <a:t>Percentage</a:t>
            </a:r>
            <a:r>
              <a:rPr lang="en-US" sz="1050" dirty="0" smtClean="0">
                <a:solidFill>
                  <a:prstClr val="black"/>
                </a:solidFill>
                <a:latin typeface="Arial" panose="020B0604020202020204" pitchFamily="34" charset="0"/>
                <a:cs typeface="Arial" panose="020B0604020202020204" pitchFamily="34" charset="0"/>
              </a:rPr>
              <a:t> of patients (%)</a:t>
            </a:r>
            <a:endParaRPr lang="en-US" sz="1050" dirty="0">
              <a:solidFill>
                <a:prstClr val="black"/>
              </a:solidFill>
              <a:latin typeface="Arial" panose="020B0604020202020204" pitchFamily="34" charset="0"/>
              <a:cs typeface="Arial" panose="020B0604020202020204" pitchFamily="34" charset="0"/>
            </a:endParaRPr>
          </a:p>
        </p:txBody>
      </p:sp>
      <p:sp>
        <p:nvSpPr>
          <p:cNvPr id="5" name="テキスト ボックス 4"/>
          <p:cNvSpPr txBox="1"/>
          <p:nvPr/>
        </p:nvSpPr>
        <p:spPr>
          <a:xfrm>
            <a:off x="230370" y="200472"/>
            <a:ext cx="4473624" cy="246221"/>
          </a:xfrm>
          <a:prstGeom prst="rect">
            <a:avLst/>
          </a:prstGeom>
          <a:noFill/>
        </p:spPr>
        <p:txBody>
          <a:bodyPr wrap="square" rtlCol="0">
            <a:spAutoFit/>
          </a:bodyPr>
          <a:lstStyle/>
          <a:p>
            <a:r>
              <a:rPr lang="en-US" altLang="ja-JP" sz="1000" dirty="0" smtClean="0">
                <a:solidFill>
                  <a:prstClr val="black"/>
                </a:solidFill>
                <a:latin typeface="Arial" panose="020B0604020202020204" pitchFamily="34" charset="0"/>
                <a:ea typeface="Arial Unicode MS" panose="020B0604020202020204" pitchFamily="50" charset="-128"/>
                <a:cs typeface="Arial" panose="020B0604020202020204" pitchFamily="34" charset="0"/>
              </a:rPr>
              <a:t>Supplementary Fig 1. </a:t>
            </a:r>
            <a:r>
              <a:rPr lang="en-US" altLang="ja-JP" sz="1000" dirty="0">
                <a:solidFill>
                  <a:prstClr val="black"/>
                </a:solidFill>
                <a:latin typeface="Arial" panose="020B0604020202020204" pitchFamily="34" charset="0"/>
                <a:ea typeface="Arial Unicode MS" panose="020B0604020202020204" pitchFamily="50" charset="-128"/>
                <a:cs typeface="Arial" panose="020B0604020202020204" pitchFamily="34" charset="0"/>
              </a:rPr>
              <a:t>Kaplan–Meier survival curve for patients with </a:t>
            </a:r>
            <a:r>
              <a:rPr lang="en-US" altLang="ja-JP" sz="1000" dirty="0" err="1">
                <a:solidFill>
                  <a:prstClr val="black"/>
                </a:solidFill>
                <a:latin typeface="Arial" panose="020B0604020202020204" pitchFamily="34" charset="0"/>
                <a:ea typeface="Arial Unicode MS" panose="020B0604020202020204" pitchFamily="50" charset="-128"/>
                <a:cs typeface="Arial" panose="020B0604020202020204" pitchFamily="34" charset="0"/>
              </a:rPr>
              <a:t>aHUS</a:t>
            </a:r>
            <a:endParaRPr lang="en-US" sz="1000" dirty="0">
              <a:solidFill>
                <a:prstClr val="black"/>
              </a:solidFill>
              <a:latin typeface="Arial" panose="020B0604020202020204" pitchFamily="34" charset="0"/>
              <a:ea typeface="Arial Unicode MS" panose="020B0604020202020204" pitchFamily="50" charset="-128"/>
              <a:cs typeface="Arial" panose="020B0604020202020204" pitchFamily="34" charset="0"/>
            </a:endParaRPr>
          </a:p>
        </p:txBody>
      </p:sp>
      <p:sp>
        <p:nvSpPr>
          <p:cNvPr id="6" name="テキスト ボックス 5"/>
          <p:cNvSpPr txBox="1"/>
          <p:nvPr/>
        </p:nvSpPr>
        <p:spPr>
          <a:xfrm>
            <a:off x="2564904" y="5673080"/>
            <a:ext cx="1953344" cy="246221"/>
          </a:xfrm>
          <a:prstGeom prst="rect">
            <a:avLst/>
          </a:prstGeom>
          <a:noFill/>
        </p:spPr>
        <p:txBody>
          <a:bodyPr wrap="square" rtlCol="0">
            <a:spAutoFit/>
          </a:bodyPr>
          <a:lstStyle/>
          <a:p>
            <a:r>
              <a:rPr lang="en-US" altLang="ja-JP" sz="1000" dirty="0" smtClean="0">
                <a:solidFill>
                  <a:prstClr val="black"/>
                </a:solidFill>
                <a:latin typeface="Arial" panose="020B0604020202020204" pitchFamily="34" charset="0"/>
                <a:cs typeface="Arial" panose="020B0604020202020204" pitchFamily="34" charset="0"/>
              </a:rPr>
              <a:t>Days of </a:t>
            </a:r>
            <a:r>
              <a:rPr lang="en-US" altLang="ja-JP" sz="1000" dirty="0" err="1" smtClean="0">
                <a:solidFill>
                  <a:prstClr val="black"/>
                </a:solidFill>
                <a:latin typeface="Arial" panose="020B0604020202020204" pitchFamily="34" charset="0"/>
                <a:cs typeface="Arial" panose="020B0604020202020204" pitchFamily="34" charset="0"/>
              </a:rPr>
              <a:t>eculizumab</a:t>
            </a:r>
            <a:r>
              <a:rPr lang="en-US" altLang="ja-JP" sz="1000" dirty="0" smtClean="0">
                <a:solidFill>
                  <a:prstClr val="black"/>
                </a:solidFill>
                <a:latin typeface="Arial" panose="020B0604020202020204" pitchFamily="34" charset="0"/>
                <a:cs typeface="Arial" panose="020B0604020202020204" pitchFamily="34" charset="0"/>
              </a:rPr>
              <a:t> treatment</a:t>
            </a:r>
            <a:endParaRPr lang="en-US" sz="1000" dirty="0">
              <a:solidFill>
                <a:prstClr val="black"/>
              </a:solidFill>
              <a:latin typeface="Arial" panose="020B0604020202020204" pitchFamily="34" charset="0"/>
              <a:cs typeface="Arial" panose="020B0604020202020204" pitchFamily="34" charset="0"/>
            </a:endParaRPr>
          </a:p>
        </p:txBody>
      </p:sp>
      <p:sp>
        <p:nvSpPr>
          <p:cNvPr id="7" name="テキスト ボックス 6"/>
          <p:cNvSpPr txBox="1"/>
          <p:nvPr/>
        </p:nvSpPr>
        <p:spPr>
          <a:xfrm>
            <a:off x="836712" y="5991309"/>
            <a:ext cx="4896544" cy="246221"/>
          </a:xfrm>
          <a:prstGeom prst="rect">
            <a:avLst/>
          </a:prstGeom>
          <a:noFill/>
        </p:spPr>
        <p:txBody>
          <a:bodyPr wrap="square" rtlCol="0">
            <a:spAutoFit/>
          </a:bodyPr>
          <a:lstStyle/>
          <a:p>
            <a:r>
              <a:rPr lang="en-US" sz="1000" dirty="0" smtClean="0">
                <a:solidFill>
                  <a:prstClr val="black"/>
                </a:solidFill>
                <a:latin typeface="Arial" panose="020B0604020202020204" pitchFamily="34" charset="0"/>
                <a:cs typeface="Arial" panose="020B0604020202020204" pitchFamily="34" charset="0"/>
              </a:rPr>
              <a:t>At risk (n) 27              22              22               20              19              19              19</a:t>
            </a:r>
            <a:endParaRPr lang="en-US" sz="1000" dirty="0">
              <a:solidFill>
                <a:prstClr val="black"/>
              </a:solidFill>
              <a:latin typeface="Arial" panose="020B0604020202020204" pitchFamily="34" charset="0"/>
              <a:cs typeface="Arial" panose="020B0604020202020204" pitchFamily="34" charset="0"/>
            </a:endParaRPr>
          </a:p>
        </p:txBody>
      </p:sp>
      <p:graphicFrame>
        <p:nvGraphicFramePr>
          <p:cNvPr id="8" name="グラフ 7"/>
          <p:cNvGraphicFramePr>
            <a:graphicFrameLocks/>
          </p:cNvGraphicFramePr>
          <p:nvPr>
            <p:extLst>
              <p:ext uri="{D42A27DB-BD31-4B8C-83A1-F6EECF244321}">
                <p14:modId xmlns:p14="http://schemas.microsoft.com/office/powerpoint/2010/main" val="254508557"/>
              </p:ext>
            </p:extLst>
          </p:nvPr>
        </p:nvGraphicFramePr>
        <p:xfrm>
          <a:off x="1206177" y="2864768"/>
          <a:ext cx="4464496" cy="28803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98842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グラフ 1"/>
          <p:cNvGraphicFramePr>
            <a:graphicFrameLocks/>
          </p:cNvGraphicFramePr>
          <p:nvPr>
            <p:extLst>
              <p:ext uri="{D42A27DB-BD31-4B8C-83A1-F6EECF244321}">
                <p14:modId xmlns:p14="http://schemas.microsoft.com/office/powerpoint/2010/main" val="785879808"/>
              </p:ext>
            </p:extLst>
          </p:nvPr>
        </p:nvGraphicFramePr>
        <p:xfrm>
          <a:off x="1499994" y="2384159"/>
          <a:ext cx="3801214" cy="2099265"/>
        </p:xfrm>
        <a:graphic>
          <a:graphicData uri="http://schemas.openxmlformats.org/drawingml/2006/chart">
            <c:chart xmlns:c="http://schemas.openxmlformats.org/drawingml/2006/chart" xmlns:r="http://schemas.openxmlformats.org/officeDocument/2006/relationships" r:id="rId2"/>
          </a:graphicData>
        </a:graphic>
      </p:graphicFrame>
      <p:sp>
        <p:nvSpPr>
          <p:cNvPr id="3" name="正方形/長方形 2"/>
          <p:cNvSpPr/>
          <p:nvPr/>
        </p:nvSpPr>
        <p:spPr>
          <a:xfrm rot="16200000">
            <a:off x="1004230" y="3174645"/>
            <a:ext cx="797013" cy="246221"/>
          </a:xfrm>
          <a:prstGeom prst="rect">
            <a:avLst/>
          </a:prstGeom>
        </p:spPr>
        <p:txBody>
          <a:bodyPr wrap="none">
            <a:spAutoFit/>
          </a:bodyPr>
          <a:lstStyle/>
          <a:p>
            <a:r>
              <a:rPr lang="en-US" altLang="ja-JP" sz="1000" dirty="0" smtClean="0">
                <a:latin typeface="Arial" panose="020B0604020202020204" pitchFamily="34" charset="0"/>
                <a:cs typeface="Arial" panose="020B0604020202020204" pitchFamily="34" charset="0"/>
              </a:rPr>
              <a:t>LDH (IU/L)</a:t>
            </a:r>
            <a:endParaRPr lang="ja-JP" altLang="en-US" sz="1000" dirty="0">
              <a:latin typeface="Arial" panose="020B0604020202020204" pitchFamily="34" charset="0"/>
              <a:cs typeface="Arial" panose="020B0604020202020204" pitchFamily="34" charset="0"/>
            </a:endParaRPr>
          </a:p>
        </p:txBody>
      </p:sp>
      <p:sp>
        <p:nvSpPr>
          <p:cNvPr id="4" name="テキスト ボックス 3"/>
          <p:cNvSpPr txBox="1"/>
          <p:nvPr/>
        </p:nvSpPr>
        <p:spPr>
          <a:xfrm>
            <a:off x="2664165" y="4360368"/>
            <a:ext cx="1988971" cy="246221"/>
          </a:xfrm>
          <a:prstGeom prst="rect">
            <a:avLst/>
          </a:prstGeom>
          <a:noFill/>
        </p:spPr>
        <p:txBody>
          <a:bodyPr wrap="square" rtlCol="0">
            <a:spAutoFit/>
          </a:bodyPr>
          <a:lstStyle/>
          <a:p>
            <a:r>
              <a:rPr kumimoji="1" lang="en-US" sz="1000" dirty="0" smtClean="0">
                <a:latin typeface="Arial" panose="020B0604020202020204" pitchFamily="34" charset="0"/>
                <a:cs typeface="Arial" panose="020B0604020202020204" pitchFamily="34" charset="0"/>
              </a:rPr>
              <a:t>Days of </a:t>
            </a:r>
            <a:r>
              <a:rPr kumimoji="1" lang="en-US" sz="1000" dirty="0" err="1" smtClean="0">
                <a:latin typeface="Arial" panose="020B0604020202020204" pitchFamily="34" charset="0"/>
                <a:cs typeface="Arial" panose="020B0604020202020204" pitchFamily="34" charset="0"/>
              </a:rPr>
              <a:t>eculizumab</a:t>
            </a:r>
            <a:r>
              <a:rPr kumimoji="1" lang="en-US" sz="1000" dirty="0" smtClean="0">
                <a:latin typeface="Arial" panose="020B0604020202020204" pitchFamily="34" charset="0"/>
                <a:cs typeface="Arial" panose="020B0604020202020204" pitchFamily="34" charset="0"/>
              </a:rPr>
              <a:t> treatment </a:t>
            </a:r>
            <a:endParaRPr kumimoji="1" lang="en-US" sz="1000" dirty="0">
              <a:latin typeface="Arial" panose="020B0604020202020204" pitchFamily="34" charset="0"/>
              <a:cs typeface="Arial" panose="020B0604020202020204" pitchFamily="34" charset="0"/>
            </a:endParaRPr>
          </a:p>
        </p:txBody>
      </p:sp>
      <p:sp>
        <p:nvSpPr>
          <p:cNvPr id="5" name="左中かっこ 4"/>
          <p:cNvSpPr/>
          <p:nvPr/>
        </p:nvSpPr>
        <p:spPr>
          <a:xfrm>
            <a:off x="1481882" y="4049333"/>
            <a:ext cx="184666" cy="10801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en-US"/>
          </a:p>
        </p:txBody>
      </p:sp>
      <p:sp>
        <p:nvSpPr>
          <p:cNvPr id="6" name="テキスト ボックス 5"/>
          <p:cNvSpPr txBox="1"/>
          <p:nvPr/>
        </p:nvSpPr>
        <p:spPr>
          <a:xfrm>
            <a:off x="1268760" y="3964839"/>
            <a:ext cx="180020" cy="276999"/>
          </a:xfrm>
          <a:prstGeom prst="rect">
            <a:avLst/>
          </a:prstGeom>
          <a:noFill/>
        </p:spPr>
        <p:txBody>
          <a:bodyPr wrap="square" rtlCol="0">
            <a:spAutoFit/>
          </a:bodyPr>
          <a:lstStyle/>
          <a:p>
            <a:r>
              <a:rPr kumimoji="1" lang="en-US" sz="1200" dirty="0" smtClean="0">
                <a:latin typeface="Arial" panose="020B0604020202020204" pitchFamily="34" charset="0"/>
                <a:cs typeface="Arial" panose="020B0604020202020204" pitchFamily="34" charset="0"/>
              </a:rPr>
              <a:t>b</a:t>
            </a:r>
            <a:endParaRPr kumimoji="1" lang="en-US" sz="1200" dirty="0">
              <a:latin typeface="Arial" panose="020B0604020202020204" pitchFamily="34" charset="0"/>
              <a:cs typeface="Arial" panose="020B0604020202020204" pitchFamily="34" charset="0"/>
            </a:endParaRPr>
          </a:p>
        </p:txBody>
      </p:sp>
      <p:sp>
        <p:nvSpPr>
          <p:cNvPr id="7" name="テキスト ボックス 6"/>
          <p:cNvSpPr txBox="1"/>
          <p:nvPr/>
        </p:nvSpPr>
        <p:spPr>
          <a:xfrm>
            <a:off x="1988840" y="3217699"/>
            <a:ext cx="288032" cy="276999"/>
          </a:xfrm>
          <a:prstGeom prst="rect">
            <a:avLst/>
          </a:prstGeom>
          <a:noFill/>
        </p:spPr>
        <p:txBody>
          <a:bodyPr wrap="square" rtlCol="0">
            <a:spAutoFit/>
          </a:bodyPr>
          <a:lstStyle/>
          <a:p>
            <a:r>
              <a:rPr kumimoji="1" lang="en-US" sz="1200" dirty="0" smtClean="0">
                <a:latin typeface="Arial" panose="020B0604020202020204" pitchFamily="34" charset="0"/>
                <a:cs typeface="Arial" panose="020B0604020202020204" pitchFamily="34" charset="0"/>
              </a:rPr>
              <a:t>*</a:t>
            </a:r>
            <a:endParaRPr kumimoji="1" lang="en-US" sz="1200" dirty="0">
              <a:latin typeface="Arial" panose="020B0604020202020204" pitchFamily="34" charset="0"/>
              <a:cs typeface="Arial" panose="020B0604020202020204" pitchFamily="34" charset="0"/>
            </a:endParaRPr>
          </a:p>
        </p:txBody>
      </p:sp>
      <p:sp>
        <p:nvSpPr>
          <p:cNvPr id="8" name="テキスト ボックス 7"/>
          <p:cNvSpPr txBox="1"/>
          <p:nvPr/>
        </p:nvSpPr>
        <p:spPr>
          <a:xfrm>
            <a:off x="3429000" y="3872880"/>
            <a:ext cx="288032" cy="276999"/>
          </a:xfrm>
          <a:prstGeom prst="rect">
            <a:avLst/>
          </a:prstGeom>
          <a:noFill/>
        </p:spPr>
        <p:txBody>
          <a:bodyPr wrap="square" rtlCol="0">
            <a:spAutoFit/>
          </a:bodyPr>
          <a:lstStyle/>
          <a:p>
            <a:r>
              <a:rPr kumimoji="1" lang="en-US" sz="1200" dirty="0" smtClean="0">
                <a:latin typeface="Arial" panose="020B0604020202020204" pitchFamily="34" charset="0"/>
                <a:cs typeface="Arial" panose="020B0604020202020204" pitchFamily="34" charset="0"/>
              </a:rPr>
              <a:t>*</a:t>
            </a:r>
            <a:endParaRPr kumimoji="1" lang="en-US" sz="1200" dirty="0">
              <a:latin typeface="Arial" panose="020B0604020202020204" pitchFamily="34" charset="0"/>
              <a:cs typeface="Arial" panose="020B0604020202020204" pitchFamily="34" charset="0"/>
            </a:endParaRPr>
          </a:p>
        </p:txBody>
      </p:sp>
      <p:graphicFrame>
        <p:nvGraphicFramePr>
          <p:cNvPr id="9" name="グラフ 8"/>
          <p:cNvGraphicFramePr>
            <a:graphicFrameLocks/>
          </p:cNvGraphicFramePr>
          <p:nvPr>
            <p:extLst>
              <p:ext uri="{D42A27DB-BD31-4B8C-83A1-F6EECF244321}">
                <p14:modId xmlns:p14="http://schemas.microsoft.com/office/powerpoint/2010/main" val="1974287515"/>
              </p:ext>
            </p:extLst>
          </p:nvPr>
        </p:nvGraphicFramePr>
        <p:xfrm>
          <a:off x="1520319" y="4555433"/>
          <a:ext cx="3781631" cy="2099317"/>
        </p:xfrm>
        <a:graphic>
          <a:graphicData uri="http://schemas.openxmlformats.org/drawingml/2006/chart">
            <c:chart xmlns:c="http://schemas.openxmlformats.org/drawingml/2006/chart" xmlns:r="http://schemas.openxmlformats.org/officeDocument/2006/relationships" r:id="rId3"/>
          </a:graphicData>
        </a:graphic>
      </p:graphicFrame>
      <p:sp>
        <p:nvSpPr>
          <p:cNvPr id="10" name="正方形/長方形 9"/>
          <p:cNvSpPr/>
          <p:nvPr/>
        </p:nvSpPr>
        <p:spPr>
          <a:xfrm rot="16200000">
            <a:off x="1004231" y="5363850"/>
            <a:ext cx="797013" cy="246221"/>
          </a:xfrm>
          <a:prstGeom prst="rect">
            <a:avLst/>
          </a:prstGeom>
        </p:spPr>
        <p:txBody>
          <a:bodyPr wrap="none">
            <a:spAutoFit/>
          </a:bodyPr>
          <a:lstStyle/>
          <a:p>
            <a:r>
              <a:rPr lang="en-US" altLang="ja-JP" sz="1000" dirty="0" smtClean="0">
                <a:latin typeface="Arial" panose="020B0604020202020204" pitchFamily="34" charset="0"/>
                <a:cs typeface="Arial" panose="020B0604020202020204" pitchFamily="34" charset="0"/>
              </a:rPr>
              <a:t>LDH (IU/L)</a:t>
            </a:r>
            <a:endParaRPr lang="ja-JP" altLang="en-US" sz="1000" dirty="0">
              <a:latin typeface="Arial" panose="020B0604020202020204" pitchFamily="34" charset="0"/>
              <a:cs typeface="Arial" panose="020B0604020202020204" pitchFamily="34" charset="0"/>
            </a:endParaRPr>
          </a:p>
        </p:txBody>
      </p:sp>
      <p:sp>
        <p:nvSpPr>
          <p:cNvPr id="11" name="テキスト ボックス 10"/>
          <p:cNvSpPr txBox="1"/>
          <p:nvPr/>
        </p:nvSpPr>
        <p:spPr>
          <a:xfrm>
            <a:off x="2592157" y="6545069"/>
            <a:ext cx="1988971" cy="246221"/>
          </a:xfrm>
          <a:prstGeom prst="rect">
            <a:avLst/>
          </a:prstGeom>
          <a:noFill/>
        </p:spPr>
        <p:txBody>
          <a:bodyPr wrap="square" rtlCol="0">
            <a:spAutoFit/>
          </a:bodyPr>
          <a:lstStyle/>
          <a:p>
            <a:r>
              <a:rPr kumimoji="1" lang="en-US" sz="1000" dirty="0" smtClean="0">
                <a:latin typeface="Arial" panose="020B0604020202020204" pitchFamily="34" charset="0"/>
                <a:cs typeface="Arial" panose="020B0604020202020204" pitchFamily="34" charset="0"/>
              </a:rPr>
              <a:t>Days of </a:t>
            </a:r>
            <a:r>
              <a:rPr kumimoji="1" lang="en-US" sz="1000" dirty="0" err="1" smtClean="0">
                <a:latin typeface="Arial" panose="020B0604020202020204" pitchFamily="34" charset="0"/>
                <a:cs typeface="Arial" panose="020B0604020202020204" pitchFamily="34" charset="0"/>
              </a:rPr>
              <a:t>eculizumab</a:t>
            </a:r>
            <a:r>
              <a:rPr kumimoji="1" lang="en-US" sz="1000" dirty="0" smtClean="0">
                <a:latin typeface="Arial" panose="020B0604020202020204" pitchFamily="34" charset="0"/>
                <a:cs typeface="Arial" panose="020B0604020202020204" pitchFamily="34" charset="0"/>
              </a:rPr>
              <a:t> treatment </a:t>
            </a:r>
            <a:endParaRPr kumimoji="1" lang="en-US" sz="1000" dirty="0">
              <a:latin typeface="Arial" panose="020B0604020202020204" pitchFamily="34" charset="0"/>
              <a:cs typeface="Arial" panose="020B0604020202020204" pitchFamily="34" charset="0"/>
            </a:endParaRPr>
          </a:p>
        </p:txBody>
      </p:sp>
      <p:sp>
        <p:nvSpPr>
          <p:cNvPr id="12" name="テキスト ボックス 11"/>
          <p:cNvSpPr txBox="1"/>
          <p:nvPr/>
        </p:nvSpPr>
        <p:spPr>
          <a:xfrm>
            <a:off x="1237815" y="2323185"/>
            <a:ext cx="269626" cy="276999"/>
          </a:xfrm>
          <a:prstGeom prst="rect">
            <a:avLst/>
          </a:prstGeom>
          <a:noFill/>
        </p:spPr>
        <p:txBody>
          <a:bodyPr wrap="none" rtlCol="0">
            <a:spAutoFit/>
          </a:bodyPr>
          <a:lstStyle/>
          <a:p>
            <a:r>
              <a:rPr kumimoji="1" lang="en-US" sz="1200" b="1" dirty="0" smtClean="0">
                <a:latin typeface="Arial" panose="020B0604020202020204" pitchFamily="34" charset="0"/>
                <a:ea typeface="Arial Unicode MS" panose="020B0604020202020204" pitchFamily="50" charset="-128"/>
                <a:cs typeface="Arial" panose="020B0604020202020204" pitchFamily="34" charset="0"/>
              </a:rPr>
              <a:t>a</a:t>
            </a:r>
            <a:endParaRPr kumimoji="1" lang="en-US" sz="12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3" name="テキスト ボックス 12"/>
          <p:cNvSpPr txBox="1"/>
          <p:nvPr/>
        </p:nvSpPr>
        <p:spPr>
          <a:xfrm>
            <a:off x="1228197" y="4520952"/>
            <a:ext cx="279244" cy="276999"/>
          </a:xfrm>
          <a:prstGeom prst="rect">
            <a:avLst/>
          </a:prstGeom>
          <a:noFill/>
        </p:spPr>
        <p:txBody>
          <a:bodyPr wrap="none" rtlCol="0">
            <a:spAutoFit/>
          </a:bodyPr>
          <a:lstStyle/>
          <a:p>
            <a:r>
              <a:rPr kumimoji="1" lang="en-US" sz="1200" b="1" dirty="0" smtClean="0">
                <a:latin typeface="Arial" panose="020B0604020202020204" pitchFamily="34" charset="0"/>
                <a:ea typeface="Arial Unicode MS" panose="020B0604020202020204" pitchFamily="50" charset="-128"/>
                <a:cs typeface="Arial" panose="020B0604020202020204" pitchFamily="34" charset="0"/>
              </a:rPr>
              <a:t>b</a:t>
            </a:r>
            <a:endParaRPr kumimoji="1" lang="en-US" sz="1200" b="1" dirty="0">
              <a:latin typeface="Arial" panose="020B0604020202020204" pitchFamily="34" charset="0"/>
              <a:ea typeface="Arial Unicode MS" panose="020B0604020202020204" pitchFamily="50" charset="-128"/>
              <a:cs typeface="Arial" panose="020B0604020202020204" pitchFamily="34" charset="0"/>
            </a:endParaRPr>
          </a:p>
        </p:txBody>
      </p:sp>
      <p:sp>
        <p:nvSpPr>
          <p:cNvPr id="14" name="テキスト ボックス 13"/>
          <p:cNvSpPr txBox="1"/>
          <p:nvPr/>
        </p:nvSpPr>
        <p:spPr>
          <a:xfrm>
            <a:off x="141836" y="200472"/>
            <a:ext cx="5912644" cy="246221"/>
          </a:xfrm>
          <a:prstGeom prst="rect">
            <a:avLst/>
          </a:prstGeom>
          <a:noFill/>
        </p:spPr>
        <p:txBody>
          <a:bodyPr wrap="square" rtlCol="0">
            <a:spAutoFit/>
          </a:bodyPr>
          <a:lstStyle/>
          <a:p>
            <a:r>
              <a:rPr lang="en-US" altLang="ja-JP" sz="1000" dirty="0" smtClean="0">
                <a:latin typeface="Arial" panose="020B0604020202020204" pitchFamily="34" charset="0"/>
                <a:ea typeface="Arial Unicode MS" panose="020B0604020202020204" pitchFamily="50" charset="-128"/>
                <a:cs typeface="Arial" panose="020B0604020202020204" pitchFamily="34" charset="0"/>
              </a:rPr>
              <a:t>Supplementary Fig 2. (a, b) </a:t>
            </a:r>
            <a:r>
              <a:rPr lang="en-US" altLang="ja-JP" sz="1000" dirty="0">
                <a:latin typeface="Arial" panose="020B0604020202020204" pitchFamily="34" charset="0"/>
                <a:ea typeface="Arial Unicode MS" panose="020B0604020202020204" pitchFamily="50" charset="-128"/>
                <a:cs typeface="Arial" panose="020B0604020202020204" pitchFamily="34" charset="0"/>
              </a:rPr>
              <a:t>LDH levels during </a:t>
            </a:r>
            <a:r>
              <a:rPr lang="en-US" altLang="ja-JP" sz="1000" dirty="0" err="1">
                <a:latin typeface="Arial" panose="020B0604020202020204" pitchFamily="34" charset="0"/>
                <a:ea typeface="Arial Unicode MS" panose="020B0604020202020204" pitchFamily="50" charset="-128"/>
                <a:cs typeface="Arial" panose="020B0604020202020204" pitchFamily="34" charset="0"/>
              </a:rPr>
              <a:t>eculizumab</a:t>
            </a:r>
            <a:r>
              <a:rPr lang="en-US" altLang="ja-JP" sz="1000" dirty="0">
                <a:latin typeface="Arial" panose="020B0604020202020204" pitchFamily="34" charset="0"/>
                <a:ea typeface="Arial Unicode MS" panose="020B0604020202020204" pitchFamily="50" charset="-128"/>
                <a:cs typeface="Arial" panose="020B0604020202020204" pitchFamily="34" charset="0"/>
              </a:rPr>
              <a:t> treatment for individual patients with </a:t>
            </a:r>
            <a:r>
              <a:rPr lang="en-US" altLang="ja-JP" sz="1000" dirty="0" err="1">
                <a:latin typeface="Arial" panose="020B0604020202020204" pitchFamily="34" charset="0"/>
                <a:ea typeface="Arial Unicode MS" panose="020B0604020202020204" pitchFamily="50" charset="-128"/>
                <a:cs typeface="Arial" panose="020B0604020202020204" pitchFamily="34" charset="0"/>
              </a:rPr>
              <a:t>aHUS</a:t>
            </a:r>
            <a:endParaRPr lang="en-US" altLang="ja-JP" sz="1000" dirty="0">
              <a:latin typeface="Arial" panose="020B0604020202020204" pitchFamily="34" charset="0"/>
              <a:ea typeface="Arial Unicode MS" panose="020B0604020202020204" pitchFamily="50" charset="-128"/>
              <a:cs typeface="Arial" panose="020B0604020202020204" pitchFamily="34" charset="0"/>
            </a:endParaRPr>
          </a:p>
        </p:txBody>
      </p:sp>
    </p:spTree>
    <p:extLst>
      <p:ext uri="{BB962C8B-B14F-4D97-AF65-F5344CB8AC3E}">
        <p14:creationId xmlns:p14="http://schemas.microsoft.com/office/powerpoint/2010/main" val="145269868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413</TotalTime>
  <Words>926</Words>
  <Application>Microsoft Office PowerPoint</Application>
  <PresentationFormat>A4 210 x 297 mm</PresentationFormat>
  <Paragraphs>229</Paragraphs>
  <Slides>7</Slides>
  <Notes>0</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Alexion Pharmaceuticals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AS</dc:creator>
  <cp:lastModifiedBy>AS</cp:lastModifiedBy>
  <cp:revision>50</cp:revision>
  <dcterms:created xsi:type="dcterms:W3CDTF">2017-11-16T01:38:25Z</dcterms:created>
  <dcterms:modified xsi:type="dcterms:W3CDTF">2018-03-26T07:27:15Z</dcterms:modified>
</cp:coreProperties>
</file>