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69" r:id="rId2"/>
    <p:sldId id="270" r:id="rId3"/>
    <p:sldId id="274" r:id="rId4"/>
    <p:sldId id="275" r:id="rId5"/>
    <p:sldId id="264" r:id="rId6"/>
    <p:sldId id="266" r:id="rId7"/>
    <p:sldId id="271" r:id="rId8"/>
    <p:sldId id="267" r:id="rId9"/>
    <p:sldId id="272" r:id="rId10"/>
    <p:sldId id="27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58"/>
    <p:restoredTop sz="94682"/>
  </p:normalViewPr>
  <p:slideViewPr>
    <p:cSldViewPr snapToGrid="0" snapToObjects="1">
      <p:cViewPr varScale="1">
        <p:scale>
          <a:sx n="113" d="100"/>
          <a:sy n="113" d="100"/>
        </p:scale>
        <p:origin x="216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197B6D-FA65-E245-99BF-831AB083152A}" type="datetimeFigureOut">
              <a:rPr lang="en-US" smtClean="0"/>
              <a:t>12/12/18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AE8B3D-EC3B-FD40-B946-90270B451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73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2098675" y="685800"/>
            <a:ext cx="2660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55049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10651-4B6F-5B48-BD14-85F0C10771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9D9E83-1FF4-E64A-BF9A-0EFA2E82BC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9A0A0C-39F2-EB43-A464-668F8878A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E7CF3-11FB-C648-8DD0-46D28E2A7C0D}" type="datetimeFigureOut">
              <a:rPr lang="en-US" smtClean="0"/>
              <a:t>12/12/18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420A3A-DCF2-EB49-A5F9-A977092B3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756CFC-2956-364F-82B8-C00095CD9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3864-D778-2B4C-A1AC-33468E500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156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94E1A-2633-8D47-B47E-53765F1A9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CF7CAD-E5DC-3F47-8354-3D150D6948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07F8B-F2CC-AA4C-9852-B54A7DBC8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E7CF3-11FB-C648-8DD0-46D28E2A7C0D}" type="datetimeFigureOut">
              <a:rPr lang="en-US" smtClean="0"/>
              <a:t>12/12/18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7A2330-0DDD-7748-9780-2781E0855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2EA32-54BC-F24F-ACB6-679F4FEF4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3864-D778-2B4C-A1AC-33468E500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116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1C031D-6C8D-ED47-B8B7-A7EE0CFDFF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1717D2-9959-AB47-9478-6AC7EFC177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A157F8-572D-0846-8C7E-A3918A08F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E7CF3-11FB-C648-8DD0-46D28E2A7C0D}" type="datetimeFigureOut">
              <a:rPr lang="en-US" smtClean="0"/>
              <a:t>12/12/18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9F7B47-F8AF-434F-A3DE-F706E7E07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802803-FE27-B141-8B0C-1F3EA1144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3864-D778-2B4C-A1AC-33468E500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558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7789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2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2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1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2259896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7FF8F-F504-9842-AD84-9BE0F6E9F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3ECA05-14EF-3F47-B487-6A60FBB972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D694A0-9698-FD43-9C94-4614D2277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E7CF3-11FB-C648-8DD0-46D28E2A7C0D}" type="datetimeFigureOut">
              <a:rPr lang="en-US" smtClean="0"/>
              <a:t>12/12/18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D30ECF-D401-104C-BB82-FBB05E357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E1A518-558C-F44B-BBC9-BFD6F9234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3864-D778-2B4C-A1AC-33468E500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221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0B9E7-2D96-274A-8F02-4F40D2355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0A327D-7723-5649-B38D-12BB496CEB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D3DF4F-3FCD-1743-9784-BC593BB19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E7CF3-11FB-C648-8DD0-46D28E2A7C0D}" type="datetimeFigureOut">
              <a:rPr lang="en-US" smtClean="0"/>
              <a:t>12/12/18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C38E8F-1FA9-A346-AC1F-730ECC7DB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C840B-42CF-2A4C-B014-3C81BAA9A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3864-D778-2B4C-A1AC-33468E500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487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A8A56-E18B-6A44-ABE8-A20966A95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C00F74-077A-144B-9AF7-9D1FF1D5C6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A81D27-B536-C34C-8A26-335424D11C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68D958-F174-0846-B9D9-10E6C00B7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E7CF3-11FB-C648-8DD0-46D28E2A7C0D}" type="datetimeFigureOut">
              <a:rPr lang="en-US" smtClean="0"/>
              <a:t>12/12/18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271628-F1A3-6147-B87C-8AE61668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BFDE73-BEBD-3443-884F-CA59EFF6D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3864-D778-2B4C-A1AC-33468E500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829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8978B-C5DA-4145-8728-9FD173054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A1495B-9961-9F4A-8E23-5C1AE8A495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264607-16CC-6143-89C8-A24543D832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241BF6-A2CD-D442-BE89-571555EFFD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88F099-D8AB-C245-951F-B14CB6DAB7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7471A4-CC0F-444C-B7FD-70C5B40C8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E7CF3-11FB-C648-8DD0-46D28E2A7C0D}" type="datetimeFigureOut">
              <a:rPr lang="en-US" smtClean="0"/>
              <a:t>12/12/18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C59B4B-5736-DE4C-A03F-9A3132064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ACAFDC-516C-A94F-9B0B-3A209111A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3864-D778-2B4C-A1AC-33468E500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501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25135-2F70-B24F-9CFF-55FC6639A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B678F6-54F1-AE4B-85F7-2ED7B97FA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E7CF3-11FB-C648-8DD0-46D28E2A7C0D}" type="datetimeFigureOut">
              <a:rPr lang="en-US" smtClean="0"/>
              <a:t>12/12/18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27E3ED-E55D-7943-95A5-AAFFF9BDA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564D51-9E31-9B40-ABF4-EB8EAE960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3864-D778-2B4C-A1AC-33468E500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442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189F61-14C4-4447-A3BD-70AD9B11E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E7CF3-11FB-C648-8DD0-46D28E2A7C0D}" type="datetimeFigureOut">
              <a:rPr lang="en-US" smtClean="0"/>
              <a:t>12/12/18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24B4A6-09DB-8845-8D10-4F728B25A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7EFA3B-8C25-0248-93D3-45CABD7CC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3864-D778-2B4C-A1AC-33468E500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629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40D23-180C-4840-A91C-934F9DBFB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03500-A027-B640-94BA-5049CB0B9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8EDC44-226C-5140-B617-0FE6C0852A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E62932-3A54-F540-9765-23EFD94CC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E7CF3-11FB-C648-8DD0-46D28E2A7C0D}" type="datetimeFigureOut">
              <a:rPr lang="en-US" smtClean="0"/>
              <a:t>12/12/18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66F13D-F25E-3D48-AA44-75693B3D4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AC5FFA-41F9-C64A-94EA-A94F26D4B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3864-D778-2B4C-A1AC-33468E500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157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65981-9FA7-6542-BAD6-825957C07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7B97B5-AC0C-354C-9F3A-F974316315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AFBD81-B8ED-594C-9EEE-DEE277FA38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E77E08-920F-3946-9768-F50ED90FD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E7CF3-11FB-C648-8DD0-46D28E2A7C0D}" type="datetimeFigureOut">
              <a:rPr lang="en-US" smtClean="0"/>
              <a:t>12/12/18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524CD3-E0D4-AA4C-97D6-AC3D70E27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74CADC-911B-7041-B044-E8C5B604A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3864-D778-2B4C-A1AC-33468E500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309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816686-3EB1-DE41-89BD-24FBA743C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187FC0-8530-9B46-9E83-D1656DD9F3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90A9B0-08D5-384D-89F1-23EE16D606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E7CF3-11FB-C648-8DD0-46D28E2A7C0D}" type="datetimeFigureOut">
              <a:rPr lang="en-US" smtClean="0"/>
              <a:t>12/12/18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7BB26E-0F87-944F-A074-5240F9DEBC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E3156F-1BC7-ED47-8522-8147A843E1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A3864-D778-2B4C-A1AC-33468E500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683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12" Type="http://schemas.openxmlformats.org/officeDocument/2006/relationships/image" Target="../media/image11.jpe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png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14" descr="https://lh6.googleusercontent.com/swiZKW-QxWvCbdWyVScLHO_DbChyCrn-nHORFubeitr0il4bOXlkhrp5EzqNatCA6OMaMCxAb_-HjD6p7maHqZzhz35BckLwKDAVbIAS0xYh0R969rdWZCwxGZAqS-9lwxhEvGD2-h0">
            <a:extLst>
              <a:ext uri="{FF2B5EF4-FFF2-40B4-BE49-F238E27FC236}">
                <a16:creationId xmlns:a16="http://schemas.microsoft.com/office/drawing/2014/main" id="{350CB887-0628-BD42-BCD6-0F601BC415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098" y="745508"/>
            <a:ext cx="1998414" cy="177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16" descr="https://lh5.googleusercontent.com/wlA8QAWMAxGNVLc-WBMx0CZDFCKwV-cTOs8o3Lg2w9akfoaXNZ6dQKhoNwHXmEKaWofYQCmriGI0QlWpzVS14Ms2EJJ74ooYmPKlM6DZRBHHUQqEFjwjCCSk8NxaVmt6XZBzrWywKfo">
            <a:extLst>
              <a:ext uri="{FF2B5EF4-FFF2-40B4-BE49-F238E27FC236}">
                <a16:creationId xmlns:a16="http://schemas.microsoft.com/office/drawing/2014/main" id="{E7A960AA-FDBE-3D40-ADEB-C0F6BD574B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2904" y="745510"/>
            <a:ext cx="1982658" cy="1749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723228A2-6AC3-7548-82F3-FA8237DA565A}"/>
              </a:ext>
            </a:extLst>
          </p:cNvPr>
          <p:cNvGrpSpPr/>
          <p:nvPr/>
        </p:nvGrpSpPr>
        <p:grpSpPr>
          <a:xfrm>
            <a:off x="3770421" y="174134"/>
            <a:ext cx="4221488" cy="4341036"/>
            <a:chOff x="411271" y="517034"/>
            <a:chExt cx="4221488" cy="4341036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B7FA896C-2F82-9F4B-B2C0-97388394E18A}"/>
                </a:ext>
              </a:extLst>
            </p:cNvPr>
            <p:cNvGrpSpPr/>
            <p:nvPr/>
          </p:nvGrpSpPr>
          <p:grpSpPr>
            <a:xfrm>
              <a:off x="411271" y="517034"/>
              <a:ext cx="3429548" cy="405975"/>
              <a:chOff x="-202381" y="-207364"/>
              <a:chExt cx="4282701" cy="506968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45091DD-823E-4C46-996E-69EC038EBF4C}"/>
                  </a:ext>
                </a:extLst>
              </p:cNvPr>
              <p:cNvSpPr txBox="1"/>
              <p:nvPr/>
            </p:nvSpPr>
            <p:spPr>
              <a:xfrm>
                <a:off x="-202381" y="-207364"/>
                <a:ext cx="404760" cy="4746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70" dirty="0"/>
                  <a:t>A</a:t>
                </a:r>
              </a:p>
            </p:txBody>
          </p:sp>
          <p:sp>
            <p:nvSpPr>
              <p:cNvPr id="4" name="object 74">
                <a:extLst>
                  <a:ext uri="{FF2B5EF4-FFF2-40B4-BE49-F238E27FC236}">
                    <a16:creationId xmlns:a16="http://schemas.microsoft.com/office/drawing/2014/main" id="{104049C0-C789-2947-AE1D-7F40C4E38AC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50130" y="-357"/>
                <a:ext cx="500761" cy="299961"/>
              </a:xfrm>
              <a:prstGeom prst="rect">
                <a:avLst/>
              </a:prstGeom>
            </p:spPr>
            <p:txBody>
              <a:bodyPr vert="horz" wrap="square" lIns="0" tIns="12204" rIns="0" bIns="0" rtlCol="0">
                <a:spAutoFit/>
              </a:bodyPr>
              <a:lstStyle>
                <a:lvl1pPr>
                  <a:defRPr>
                    <a:latin typeface="+mj-lt"/>
                    <a:ea typeface="+mj-ea"/>
                    <a:cs typeface="+mj-cs"/>
                  </a:defRPr>
                </a:lvl1pPr>
              </a:lstStyle>
              <a:p>
                <a:pPr marL="10170">
                  <a:spcBef>
                    <a:spcPts val="96"/>
                  </a:spcBef>
                </a:pPr>
                <a:r>
                  <a:rPr lang="en-US" sz="1481" u="sng" spc="4" dirty="0">
                    <a:solidFill>
                      <a:sysClr val="windowText" lastClr="000000"/>
                    </a:solidFill>
                  </a:rPr>
                  <a:t>ES2</a:t>
                </a:r>
                <a:endParaRPr lang="en-US" sz="1481" u="sng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1" name="object 74">
                <a:extLst>
                  <a:ext uri="{FF2B5EF4-FFF2-40B4-BE49-F238E27FC236}">
                    <a16:creationId xmlns:a16="http://schemas.microsoft.com/office/drawing/2014/main" id="{1936BE4B-88F2-F54C-AE31-D7AB80B6AC8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62094" y="-4843"/>
                <a:ext cx="718226" cy="299961"/>
              </a:xfrm>
              <a:prstGeom prst="rect">
                <a:avLst/>
              </a:prstGeom>
            </p:spPr>
            <p:txBody>
              <a:bodyPr vert="horz" wrap="square" lIns="0" tIns="12204" rIns="0" bIns="0" rtlCol="0">
                <a:spAutoFit/>
              </a:bodyPr>
              <a:lstStyle>
                <a:lvl1pPr>
                  <a:defRPr>
                    <a:latin typeface="+mj-lt"/>
                    <a:ea typeface="+mj-ea"/>
                    <a:cs typeface="+mj-cs"/>
                  </a:defRPr>
                </a:lvl1pPr>
              </a:lstStyle>
              <a:p>
                <a:pPr marL="10170">
                  <a:spcBef>
                    <a:spcPts val="96"/>
                  </a:spcBef>
                </a:pPr>
                <a:r>
                  <a:rPr lang="en-US" sz="1481" u="sng" spc="4" dirty="0">
                    <a:solidFill>
                      <a:sysClr val="windowText" lastClr="000000"/>
                    </a:solidFill>
                  </a:rPr>
                  <a:t>ARK4</a:t>
                </a:r>
                <a:endParaRPr lang="en-US" sz="1481" u="sng" dirty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CE16A89-56BF-8740-9D73-19A8C2ED9186}"/>
                </a:ext>
              </a:extLst>
            </p:cNvPr>
            <p:cNvSpPr txBox="1"/>
            <p:nvPr/>
          </p:nvSpPr>
          <p:spPr>
            <a:xfrm>
              <a:off x="411271" y="2823834"/>
              <a:ext cx="314510" cy="3801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70" dirty="0"/>
                <a:t>B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F9F9365-976E-1C41-A58B-0969621CBFD8}"/>
                </a:ext>
              </a:extLst>
            </p:cNvPr>
            <p:cNvGrpSpPr/>
            <p:nvPr/>
          </p:nvGrpSpPr>
          <p:grpSpPr>
            <a:xfrm>
              <a:off x="635075" y="2954024"/>
              <a:ext cx="3997684" cy="1904046"/>
              <a:chOff x="133302" y="2596185"/>
              <a:chExt cx="4992168" cy="2377705"/>
            </a:xfrm>
          </p:grpSpPr>
          <p:sp>
            <p:nvSpPr>
              <p:cNvPr id="50" name="object 67">
                <a:extLst>
                  <a:ext uri="{FF2B5EF4-FFF2-40B4-BE49-F238E27FC236}">
                    <a16:creationId xmlns:a16="http://schemas.microsoft.com/office/drawing/2014/main" id="{5759CE06-942E-EE42-9A4A-5F335BA7DFF4}"/>
                  </a:ext>
                </a:extLst>
              </p:cNvPr>
              <p:cNvSpPr txBox="1"/>
              <p:nvPr/>
            </p:nvSpPr>
            <p:spPr>
              <a:xfrm>
                <a:off x="133302" y="2596185"/>
                <a:ext cx="790814" cy="881916"/>
              </a:xfrm>
              <a:prstGeom prst="rect">
                <a:avLst/>
              </a:prstGeom>
            </p:spPr>
            <p:txBody>
              <a:bodyPr vert="horz" wrap="square" lIns="0" tIns="12204" rIns="0" bIns="0" rtlCol="0">
                <a:spAutoFit/>
              </a:bodyPr>
              <a:lstStyle/>
              <a:p>
                <a:pPr marL="55936">
                  <a:spcBef>
                    <a:spcPts val="96"/>
                  </a:spcBef>
                </a:pPr>
                <a:endParaRPr sz="1481" dirty="0"/>
              </a:p>
              <a:p>
                <a:pPr marL="13221" marR="4068" indent="-3560">
                  <a:lnSpc>
                    <a:spcPct val="113300"/>
                  </a:lnSpc>
                  <a:spcBef>
                    <a:spcPts val="1061"/>
                  </a:spcBef>
                </a:pPr>
                <a:r>
                  <a:rPr sz="961" dirty="0">
                    <a:solidFill>
                      <a:srgbClr val="0D0D0D"/>
                    </a:solidFill>
                    <a:latin typeface="Calibri"/>
                    <a:cs typeface="Calibri"/>
                  </a:rPr>
                  <a:t>Pa</a:t>
                </a:r>
                <a:r>
                  <a:rPr sz="961" spc="-4" dirty="0">
                    <a:solidFill>
                      <a:srgbClr val="0D0D0D"/>
                    </a:solidFill>
                    <a:latin typeface="Calibri"/>
                    <a:cs typeface="Calibri"/>
                  </a:rPr>
                  <a:t>c</a:t>
                </a:r>
                <a:r>
                  <a:rPr sz="961" dirty="0">
                    <a:solidFill>
                      <a:srgbClr val="0D0D0D"/>
                    </a:solidFill>
                    <a:latin typeface="Calibri"/>
                    <a:cs typeface="Calibri"/>
                  </a:rPr>
                  <a:t>litaxel  </a:t>
                </a:r>
                <a:r>
                  <a:rPr sz="961" spc="-4" dirty="0">
                    <a:solidFill>
                      <a:srgbClr val="0D0D0D"/>
                    </a:solidFill>
                    <a:latin typeface="Calibri"/>
                    <a:cs typeface="Calibri"/>
                  </a:rPr>
                  <a:t>SQ1274</a:t>
                </a:r>
                <a:endParaRPr sz="961" dirty="0">
                  <a:latin typeface="Calibri"/>
                  <a:cs typeface="Calibri"/>
                </a:endParaRPr>
              </a:p>
            </p:txBody>
          </p:sp>
          <p:sp>
            <p:nvSpPr>
              <p:cNvPr id="51" name="object 68">
                <a:extLst>
                  <a:ext uri="{FF2B5EF4-FFF2-40B4-BE49-F238E27FC236}">
                    <a16:creationId xmlns:a16="http://schemas.microsoft.com/office/drawing/2014/main" id="{33642692-00FB-1443-8305-43B857754665}"/>
                  </a:ext>
                </a:extLst>
              </p:cNvPr>
              <p:cNvSpPr txBox="1"/>
              <p:nvPr/>
            </p:nvSpPr>
            <p:spPr>
              <a:xfrm>
                <a:off x="1001847" y="3025274"/>
                <a:ext cx="108585" cy="452573"/>
              </a:xfrm>
              <a:prstGeom prst="rect">
                <a:avLst/>
              </a:prstGeom>
            </p:spPr>
            <p:txBody>
              <a:bodyPr vert="horz" wrap="square" lIns="0" tIns="10170" rIns="0" bIns="0" rtlCol="0">
                <a:spAutoFit/>
              </a:bodyPr>
              <a:lstStyle/>
              <a:p>
                <a:pPr marL="15255">
                  <a:lnSpc>
                    <a:spcPts val="1449"/>
                  </a:lnSpc>
                  <a:spcBef>
                    <a:spcPts val="80"/>
                  </a:spcBef>
                </a:pPr>
                <a:r>
                  <a:rPr sz="1121" spc="-4" dirty="0"/>
                  <a:t>-</a:t>
                </a:r>
                <a:endParaRPr sz="1121" dirty="0"/>
              </a:p>
              <a:p>
                <a:pPr marL="10170">
                  <a:lnSpc>
                    <a:spcPts val="1449"/>
                  </a:lnSpc>
                </a:pPr>
                <a:r>
                  <a:rPr sz="1121" spc="-4" dirty="0"/>
                  <a:t>-</a:t>
                </a:r>
                <a:endParaRPr sz="1121" dirty="0"/>
              </a:p>
            </p:txBody>
          </p:sp>
          <p:sp>
            <p:nvSpPr>
              <p:cNvPr id="52" name="object 69">
                <a:extLst>
                  <a:ext uri="{FF2B5EF4-FFF2-40B4-BE49-F238E27FC236}">
                    <a16:creationId xmlns:a16="http://schemas.microsoft.com/office/drawing/2014/main" id="{3291DB37-5892-2C4F-B670-1B5C01B75CFC}"/>
                  </a:ext>
                </a:extLst>
              </p:cNvPr>
              <p:cNvSpPr txBox="1"/>
              <p:nvPr/>
            </p:nvSpPr>
            <p:spPr>
              <a:xfrm>
                <a:off x="1550536" y="3021209"/>
                <a:ext cx="779598" cy="493250"/>
              </a:xfrm>
              <a:prstGeom prst="rect">
                <a:avLst/>
              </a:prstGeom>
            </p:spPr>
            <p:txBody>
              <a:bodyPr vert="horz" wrap="square" lIns="0" tIns="10170" rIns="0" bIns="0" rtlCol="0">
                <a:spAutoFit/>
              </a:bodyPr>
              <a:lstStyle/>
              <a:p>
                <a:pPr marL="10170">
                  <a:lnSpc>
                    <a:spcPts val="1518"/>
                  </a:lnSpc>
                  <a:spcBef>
                    <a:spcPts val="80"/>
                  </a:spcBef>
                  <a:tabLst>
                    <a:tab pos="467319" algn="l"/>
                  </a:tabLst>
                </a:pPr>
                <a:r>
                  <a:rPr sz="1121" dirty="0"/>
                  <a:t>+	</a:t>
                </a:r>
                <a:r>
                  <a:rPr lang="en-US" sz="1121" dirty="0"/>
                  <a:t> </a:t>
                </a:r>
                <a:r>
                  <a:rPr sz="2162" baseline="1543" dirty="0"/>
                  <a:t>-</a:t>
                </a:r>
              </a:p>
              <a:p>
                <a:pPr marL="37121">
                  <a:lnSpc>
                    <a:spcPts val="1518"/>
                  </a:lnSpc>
                  <a:tabLst>
                    <a:tab pos="446979" algn="l"/>
                  </a:tabLst>
                </a:pPr>
                <a:r>
                  <a:rPr sz="2162" spc="-6" baseline="3086" dirty="0"/>
                  <a:t>-	</a:t>
                </a:r>
                <a:r>
                  <a:rPr lang="en-US" sz="2162" spc="-6" baseline="3086" dirty="0"/>
                  <a:t> </a:t>
                </a:r>
                <a:r>
                  <a:rPr sz="1121" spc="-4" dirty="0"/>
                  <a:t>+</a:t>
                </a:r>
                <a:endParaRPr sz="1121" dirty="0"/>
              </a:p>
            </p:txBody>
          </p: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EA514696-C50B-F147-97A0-23BE3B777A05}"/>
                  </a:ext>
                </a:extLst>
              </p:cNvPr>
              <p:cNvGrpSpPr/>
              <p:nvPr/>
            </p:nvGrpSpPr>
            <p:grpSpPr>
              <a:xfrm>
                <a:off x="3053321" y="3024582"/>
                <a:ext cx="2072149" cy="1949308"/>
                <a:chOff x="3053321" y="3024582"/>
                <a:chExt cx="2072149" cy="1949308"/>
              </a:xfrm>
            </p:grpSpPr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4266D1E8-9A52-E346-B3DC-FB2EE9C56650}"/>
                    </a:ext>
                  </a:extLst>
                </p:cNvPr>
                <p:cNvGrpSpPr/>
                <p:nvPr/>
              </p:nvGrpSpPr>
              <p:grpSpPr>
                <a:xfrm>
                  <a:off x="4494511" y="3626399"/>
                  <a:ext cx="630959" cy="1347491"/>
                  <a:chOff x="4476330" y="3246708"/>
                  <a:chExt cx="734928" cy="1386693"/>
                </a:xfrm>
              </p:grpSpPr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F3F158B4-2BF7-AA49-842E-F4B0909CDBA9}"/>
                      </a:ext>
                    </a:extLst>
                  </p:cNvPr>
                  <p:cNvSpPr txBox="1"/>
                  <p:nvPr/>
                </p:nvSpPr>
                <p:spPr>
                  <a:xfrm>
                    <a:off x="4543697" y="3246708"/>
                    <a:ext cx="588036" cy="34031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121" dirty="0"/>
                      <a:t>AXL</a:t>
                    </a:r>
                  </a:p>
                </p:txBody>
              </p:sp>
              <p:sp>
                <p:nvSpPr>
                  <p:cNvPr id="42" name="TextBox 41">
                    <a:extLst>
                      <a:ext uri="{FF2B5EF4-FFF2-40B4-BE49-F238E27FC236}">
                        <a16:creationId xmlns:a16="http://schemas.microsoft.com/office/drawing/2014/main" id="{5906DEC6-D28F-D546-AD8A-D6E65554404B}"/>
                      </a:ext>
                    </a:extLst>
                  </p:cNvPr>
                  <p:cNvSpPr txBox="1"/>
                  <p:nvPr/>
                </p:nvSpPr>
                <p:spPr>
                  <a:xfrm>
                    <a:off x="4487592" y="3769897"/>
                    <a:ext cx="688294" cy="34031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121" dirty="0"/>
                      <a:t>Gas6</a:t>
                    </a:r>
                  </a:p>
                </p:txBody>
              </p:sp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028895DB-1E74-4B4C-BAE6-64ADCA7EBEB3}"/>
                      </a:ext>
                    </a:extLst>
                  </p:cNvPr>
                  <p:cNvSpPr txBox="1"/>
                  <p:nvPr/>
                </p:nvSpPr>
                <p:spPr>
                  <a:xfrm>
                    <a:off x="4476330" y="4293087"/>
                    <a:ext cx="734928" cy="34031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121" dirty="0"/>
                      <a:t>Actin</a:t>
                    </a:r>
                  </a:p>
                </p:txBody>
              </p:sp>
            </p:grpSp>
            <p:sp>
              <p:nvSpPr>
                <p:cNvPr id="53" name="object 70">
                  <a:extLst>
                    <a:ext uri="{FF2B5EF4-FFF2-40B4-BE49-F238E27FC236}">
                      <a16:creationId xmlns:a16="http://schemas.microsoft.com/office/drawing/2014/main" id="{F0008980-9E6B-3640-8AED-E33AD04D7821}"/>
                    </a:ext>
                  </a:extLst>
                </p:cNvPr>
                <p:cNvSpPr txBox="1"/>
                <p:nvPr/>
              </p:nvSpPr>
              <p:spPr>
                <a:xfrm>
                  <a:off x="3053321" y="3024582"/>
                  <a:ext cx="108585" cy="480598"/>
                </a:xfrm>
                <a:prstGeom prst="rect">
                  <a:avLst/>
                </a:prstGeom>
              </p:spPr>
              <p:txBody>
                <a:bodyPr vert="horz" wrap="square" lIns="0" tIns="10170" rIns="0" bIns="0" rtlCol="0">
                  <a:spAutoFit/>
                </a:bodyPr>
                <a:lstStyle/>
                <a:p>
                  <a:pPr marL="15255">
                    <a:lnSpc>
                      <a:spcPts val="1506"/>
                    </a:lnSpc>
                    <a:spcBef>
                      <a:spcPts val="80"/>
                    </a:spcBef>
                  </a:pPr>
                  <a:r>
                    <a:rPr sz="1121" spc="-4" dirty="0"/>
                    <a:t>-</a:t>
                  </a:r>
                  <a:endParaRPr sz="1121" dirty="0"/>
                </a:p>
                <a:p>
                  <a:pPr marL="10170">
                    <a:lnSpc>
                      <a:spcPts val="1506"/>
                    </a:lnSpc>
                  </a:pPr>
                  <a:r>
                    <a:rPr sz="1121" spc="-4" dirty="0"/>
                    <a:t>-</a:t>
                  </a:r>
                  <a:endParaRPr sz="1121" dirty="0"/>
                </a:p>
              </p:txBody>
            </p:sp>
            <p:sp>
              <p:nvSpPr>
                <p:cNvPr id="54" name="object 71">
                  <a:extLst>
                    <a:ext uri="{FF2B5EF4-FFF2-40B4-BE49-F238E27FC236}">
                      <a16:creationId xmlns:a16="http://schemas.microsoft.com/office/drawing/2014/main" id="{B0681EE3-A5E8-994D-93BE-8F85B2DD6793}"/>
                    </a:ext>
                  </a:extLst>
                </p:cNvPr>
                <p:cNvSpPr txBox="1"/>
                <p:nvPr/>
              </p:nvSpPr>
              <p:spPr>
                <a:xfrm>
                  <a:off x="3618026" y="3039687"/>
                  <a:ext cx="159385" cy="480598"/>
                </a:xfrm>
                <a:prstGeom prst="rect">
                  <a:avLst/>
                </a:prstGeom>
              </p:spPr>
              <p:txBody>
                <a:bodyPr vert="horz" wrap="square" lIns="0" tIns="10170" rIns="0" bIns="0" rtlCol="0">
                  <a:spAutoFit/>
                </a:bodyPr>
                <a:lstStyle/>
                <a:p>
                  <a:pPr marL="10170">
                    <a:lnSpc>
                      <a:spcPts val="1453"/>
                    </a:lnSpc>
                    <a:spcBef>
                      <a:spcPts val="80"/>
                    </a:spcBef>
                  </a:pPr>
                  <a:r>
                    <a:rPr sz="1121" dirty="0"/>
                    <a:t>+</a:t>
                  </a:r>
                </a:p>
                <a:p>
                  <a:pPr marL="37121">
                    <a:lnSpc>
                      <a:spcPts val="1453"/>
                    </a:lnSpc>
                  </a:pPr>
                  <a:r>
                    <a:rPr sz="1121" spc="-4" dirty="0"/>
                    <a:t>-</a:t>
                  </a:r>
                  <a:endParaRPr sz="1121" dirty="0"/>
                </a:p>
              </p:txBody>
            </p:sp>
            <p:sp>
              <p:nvSpPr>
                <p:cNvPr id="55" name="object 72">
                  <a:extLst>
                    <a:ext uri="{FF2B5EF4-FFF2-40B4-BE49-F238E27FC236}">
                      <a16:creationId xmlns:a16="http://schemas.microsoft.com/office/drawing/2014/main" id="{8D6748C5-DC78-2544-A959-E89BDC9F5B48}"/>
                    </a:ext>
                  </a:extLst>
                </p:cNvPr>
                <p:cNvSpPr txBox="1"/>
                <p:nvPr/>
              </p:nvSpPr>
              <p:spPr>
                <a:xfrm>
                  <a:off x="4176376" y="3025274"/>
                  <a:ext cx="159385" cy="480598"/>
                </a:xfrm>
                <a:prstGeom prst="rect">
                  <a:avLst/>
                </a:prstGeom>
              </p:spPr>
              <p:txBody>
                <a:bodyPr vert="horz" wrap="square" lIns="0" tIns="10170" rIns="0" bIns="0" rtlCol="0">
                  <a:spAutoFit/>
                </a:bodyPr>
                <a:lstStyle/>
                <a:p>
                  <a:pPr marL="30002">
                    <a:lnSpc>
                      <a:spcPts val="1533"/>
                    </a:lnSpc>
                    <a:spcBef>
                      <a:spcPts val="80"/>
                    </a:spcBef>
                  </a:pPr>
                  <a:r>
                    <a:rPr sz="1121" spc="-4" dirty="0"/>
                    <a:t>-</a:t>
                  </a:r>
                  <a:endParaRPr sz="1121" dirty="0"/>
                </a:p>
                <a:p>
                  <a:pPr marL="10170">
                    <a:lnSpc>
                      <a:spcPts val="1533"/>
                    </a:lnSpc>
                  </a:pPr>
                  <a:r>
                    <a:rPr sz="1121" dirty="0"/>
                    <a:t>+</a:t>
                  </a:r>
                </a:p>
              </p:txBody>
            </p:sp>
          </p:grpSp>
        </p:grpSp>
        <p:sp>
          <p:nvSpPr>
            <p:cNvPr id="63" name="object 74">
              <a:extLst>
                <a:ext uri="{FF2B5EF4-FFF2-40B4-BE49-F238E27FC236}">
                  <a16:creationId xmlns:a16="http://schemas.microsoft.com/office/drawing/2014/main" id="{98D0078F-C896-7545-8459-01AFEAE4073D}"/>
                </a:ext>
              </a:extLst>
            </p:cNvPr>
            <p:cNvSpPr txBox="1">
              <a:spLocks/>
            </p:cNvSpPr>
            <p:nvPr/>
          </p:nvSpPr>
          <p:spPr>
            <a:xfrm>
              <a:off x="3309611" y="2994817"/>
              <a:ext cx="563122" cy="240206"/>
            </a:xfrm>
            <a:prstGeom prst="rect">
              <a:avLst/>
            </a:prstGeom>
          </p:spPr>
          <p:txBody>
            <a:bodyPr vert="horz" wrap="square" lIns="0" tIns="12204" rIns="0" bIns="0" rtlCol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</a:lstStyle>
            <a:p>
              <a:pPr marL="10170">
                <a:spcBef>
                  <a:spcPts val="96"/>
                </a:spcBef>
              </a:pPr>
              <a:r>
                <a:rPr lang="en-US" sz="1481" u="sng" spc="4" dirty="0">
                  <a:solidFill>
                    <a:sysClr val="windowText" lastClr="000000"/>
                  </a:solidFill>
                </a:rPr>
                <a:t>ARK4</a:t>
              </a:r>
              <a:endParaRPr lang="en-US" sz="1481" u="sng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8" name="object 74">
              <a:extLst>
                <a:ext uri="{FF2B5EF4-FFF2-40B4-BE49-F238E27FC236}">
                  <a16:creationId xmlns:a16="http://schemas.microsoft.com/office/drawing/2014/main" id="{7C71E2D6-D224-A14D-BA4F-6EB1AEF8D6DF}"/>
                </a:ext>
              </a:extLst>
            </p:cNvPr>
            <p:cNvSpPr txBox="1">
              <a:spLocks/>
            </p:cNvSpPr>
            <p:nvPr/>
          </p:nvSpPr>
          <p:spPr>
            <a:xfrm>
              <a:off x="1553531" y="2994794"/>
              <a:ext cx="413225" cy="240206"/>
            </a:xfrm>
            <a:prstGeom prst="rect">
              <a:avLst/>
            </a:prstGeom>
          </p:spPr>
          <p:txBody>
            <a:bodyPr vert="horz" wrap="square" lIns="0" tIns="12204" rIns="0" bIns="0" rtlCol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</a:lstStyle>
            <a:p>
              <a:pPr marL="10170">
                <a:spcBef>
                  <a:spcPts val="96"/>
                </a:spcBef>
              </a:pPr>
              <a:r>
                <a:rPr lang="en-US" sz="1481" u="sng" spc="4" dirty="0">
                  <a:solidFill>
                    <a:sysClr val="windowText" lastClr="000000"/>
                  </a:solidFill>
                </a:rPr>
                <a:t>ES2</a:t>
              </a:r>
              <a:endParaRPr lang="en-US" sz="1481" u="sng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8CA8D8F-CABB-7F4D-8826-00AD418AAE2C}"/>
              </a:ext>
            </a:extLst>
          </p:cNvPr>
          <p:cNvGrpSpPr/>
          <p:nvPr/>
        </p:nvGrpSpPr>
        <p:grpSpPr>
          <a:xfrm>
            <a:off x="4441042" y="1009574"/>
            <a:ext cx="634284" cy="249090"/>
            <a:chOff x="3285534" y="776878"/>
            <a:chExt cx="634284" cy="24909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1399F0D-3FCA-DF4F-A630-A75EF206A557}"/>
                </a:ext>
              </a:extLst>
            </p:cNvPr>
            <p:cNvSpPr/>
            <p:nvPr/>
          </p:nvSpPr>
          <p:spPr>
            <a:xfrm>
              <a:off x="3355041" y="847427"/>
              <a:ext cx="564777" cy="1785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8C1C984-0275-484C-BBF7-0E1D70BD8436}"/>
                </a:ext>
              </a:extLst>
            </p:cNvPr>
            <p:cNvSpPr txBox="1"/>
            <p:nvPr/>
          </p:nvSpPr>
          <p:spPr>
            <a:xfrm>
              <a:off x="3285534" y="776878"/>
              <a:ext cx="548640" cy="182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SQ1274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D2A2AAB-3AAB-AD46-AE2C-DD362676267E}"/>
              </a:ext>
            </a:extLst>
          </p:cNvPr>
          <p:cNvGrpSpPr/>
          <p:nvPr/>
        </p:nvGrpSpPr>
        <p:grpSpPr>
          <a:xfrm>
            <a:off x="6368939" y="992924"/>
            <a:ext cx="643382" cy="238555"/>
            <a:chOff x="3276436" y="787413"/>
            <a:chExt cx="643382" cy="238555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0C0EB20-6A58-774E-ABC2-76EFE88ABF60}"/>
                </a:ext>
              </a:extLst>
            </p:cNvPr>
            <p:cNvSpPr/>
            <p:nvPr/>
          </p:nvSpPr>
          <p:spPr>
            <a:xfrm>
              <a:off x="3355041" y="847427"/>
              <a:ext cx="564777" cy="1785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32D482F-5966-1E4D-97BE-05C16CF6D433}"/>
                </a:ext>
              </a:extLst>
            </p:cNvPr>
            <p:cNvSpPr txBox="1"/>
            <p:nvPr/>
          </p:nvSpPr>
          <p:spPr>
            <a:xfrm>
              <a:off x="3276436" y="787413"/>
              <a:ext cx="548640" cy="182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SQ1274</a:t>
              </a:r>
            </a:p>
          </p:txBody>
        </p:sp>
      </p:grpSp>
      <p:pic>
        <p:nvPicPr>
          <p:cNvPr id="77" name="Picture 76">
            <a:extLst>
              <a:ext uri="{FF2B5EF4-FFF2-40B4-BE49-F238E27FC236}">
                <a16:creationId xmlns:a16="http://schemas.microsoft.com/office/drawing/2014/main" id="{C0E205BB-FF92-9149-A56D-AC6AF322F4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465" t="15780" r="46867" b="79658"/>
          <a:stretch/>
        </p:blipFill>
        <p:spPr>
          <a:xfrm>
            <a:off x="4893555" y="1321832"/>
            <a:ext cx="127630" cy="85657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746DA1B6-A615-2C4F-9DF5-21C8ABB053E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8465" t="15780" r="46867" b="79658"/>
          <a:stretch/>
        </p:blipFill>
        <p:spPr>
          <a:xfrm>
            <a:off x="5004423" y="1381227"/>
            <a:ext cx="127630" cy="85657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30248D40-FFB8-A143-9EE8-83287890A6B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8465" t="15780" r="46867" b="79658"/>
          <a:stretch/>
        </p:blipFill>
        <p:spPr>
          <a:xfrm>
            <a:off x="5089424" y="1463251"/>
            <a:ext cx="127630" cy="85657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5C01B524-4A7B-8C46-9127-AC659A061A5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8465" t="15780" r="46867" b="79658"/>
          <a:stretch/>
        </p:blipFill>
        <p:spPr>
          <a:xfrm>
            <a:off x="5174425" y="1502447"/>
            <a:ext cx="127630" cy="85657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87469F70-EBF6-DF4E-9C3E-6616264F8A6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8465" t="15780" r="46867" b="79658"/>
          <a:stretch/>
        </p:blipFill>
        <p:spPr>
          <a:xfrm>
            <a:off x="5254697" y="1593815"/>
            <a:ext cx="127630" cy="85657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B4CE217A-0A31-5E41-9937-C39690F7CEE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8465" t="15780" r="46867" b="79658"/>
          <a:stretch/>
        </p:blipFill>
        <p:spPr>
          <a:xfrm>
            <a:off x="5352631" y="1647598"/>
            <a:ext cx="127630" cy="85657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7EC9E28D-0299-CC4C-B921-F2D1CFDA200B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48465" t="15780" r="46867" b="79658"/>
          <a:stretch/>
        </p:blipFill>
        <p:spPr>
          <a:xfrm>
            <a:off x="5484235" y="1846378"/>
            <a:ext cx="127630" cy="85657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A8B6BF6-7117-FE47-B62A-4737ECCC3EE8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48465" t="15780" r="46867" b="79658"/>
          <a:stretch/>
        </p:blipFill>
        <p:spPr>
          <a:xfrm>
            <a:off x="5625799" y="1889206"/>
            <a:ext cx="127630" cy="85657"/>
          </a:xfrm>
          <a:prstGeom prst="rect">
            <a:avLst/>
          </a:prstGeom>
        </p:spPr>
      </p:pic>
      <p:pic>
        <p:nvPicPr>
          <p:cNvPr id="85" name="Picture 18" descr="https://lh6.googleusercontent.com/AH8Mx56cL9XNXkr9IYMwYGo3td6h16JsoczzV5noU07NSjQUbW458HqXoYhfm5ELHb1UhkXlyqbjimTvhSX40rjRs-TtW7xlAN4xm9j7rpO5VTlapvVbUXZAwNoveW98X0Xttg3dD00">
            <a:extLst>
              <a:ext uri="{FF2B5EF4-FFF2-40B4-BE49-F238E27FC236}">
                <a16:creationId xmlns:a16="http://schemas.microsoft.com/office/drawing/2014/main" id="{F9EE591D-E9A7-CD4B-9910-6C5EC7A14E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3" t="16614" r="44074" b="16835"/>
          <a:stretch/>
        </p:blipFill>
        <p:spPr bwMode="auto">
          <a:xfrm>
            <a:off x="6129973" y="3405391"/>
            <a:ext cx="1381086" cy="35946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86" name="Picture 20" descr="https://lh6.googleusercontent.com/sdJM_CYI57t6LQSm_AuewYmqpjAfZLDd5L32i7Y8Rk18Ep0SV1GNPxZIz53mzDKOIyfkBw5UEJXTo8C1s69etdssUZt5jRylDmjhAyUo7g2cOJVRjJuRnMf8LIn74FqAcGhE8GyyJjU">
            <a:extLst>
              <a:ext uri="{FF2B5EF4-FFF2-40B4-BE49-F238E27FC236}">
                <a16:creationId xmlns:a16="http://schemas.microsoft.com/office/drawing/2014/main" id="{A651279F-1AAE-8145-9D62-D6F2D6F40F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5" r="44074" b="16469"/>
          <a:stretch/>
        </p:blipFill>
        <p:spPr bwMode="auto">
          <a:xfrm>
            <a:off x="6129973" y="3820160"/>
            <a:ext cx="1381086" cy="35702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22" descr="https://lh4.googleusercontent.com/Vz6Q5apX75hUrgL099Y4P2oL6Ai9ag6zosUvR6SEJxeRVTLhxM1FOYBNybkA21L04CAvY4nLLPPKA4mmawdWF3quD9_ARKWsfCbdlLee8GRrb96PL3t1B29QoRb2v_nVHalKmgYYoNY">
            <a:extLst>
              <a:ext uri="{FF2B5EF4-FFF2-40B4-BE49-F238E27FC236}">
                <a16:creationId xmlns:a16="http://schemas.microsoft.com/office/drawing/2014/main" id="{D5FA49F0-E789-344B-ACD6-EE2A0E2ACC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6" t="7431" r="42593" b="14957"/>
          <a:stretch/>
        </p:blipFill>
        <p:spPr bwMode="auto">
          <a:xfrm>
            <a:off x="6129973" y="4232480"/>
            <a:ext cx="1381086" cy="35508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A38D630D-F181-1248-B834-F610B103220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582" y="3413554"/>
            <a:ext cx="1381086" cy="3504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E27437C8-3165-B144-BD69-8F46DD6F593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9464" y="4226405"/>
            <a:ext cx="1381086" cy="3611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6E631D1F-8F98-AF4C-B5C6-DF11F283690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892" y="3814439"/>
            <a:ext cx="1378698" cy="35528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461805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2DB9BF65-5B38-A84C-8699-D2DA906B0282}"/>
              </a:ext>
            </a:extLst>
          </p:cNvPr>
          <p:cNvSpPr txBox="1"/>
          <p:nvPr/>
        </p:nvSpPr>
        <p:spPr>
          <a:xfrm>
            <a:off x="3710891" y="171705"/>
            <a:ext cx="4618355" cy="222817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S5. Detection of apoptosis by flow cytometry.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Representative dot plots of DMSO, paclitaxel, and SQ1274 treated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A)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ARK1 and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B)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OVCAR8 cells double stained with Annexin V/7-AAD. The percentages of viable cells (Annexin V-/7-AAD-, lower left quadrant), early apoptotic cells (Annexin V+/7-AAD-, lower right quadrant), late apoptotic/necrotic cells (Annexin V+/7-AAD+, upper right quadrant) and late necrotic (Annexin V-/7-AAD+, upper left quadrant) are indicated.</a:t>
            </a:r>
          </a:p>
        </p:txBody>
      </p:sp>
    </p:spTree>
    <p:extLst>
      <p:ext uri="{BB962C8B-B14F-4D97-AF65-F5344CB8AC3E}">
        <p14:creationId xmlns:p14="http://schemas.microsoft.com/office/powerpoint/2010/main" val="740350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479DB56-0C72-D544-8D8D-784A23338E6E}"/>
              </a:ext>
            </a:extLst>
          </p:cNvPr>
          <p:cNvSpPr/>
          <p:nvPr/>
        </p:nvSpPr>
        <p:spPr>
          <a:xfrm>
            <a:off x="3598678" y="138056"/>
            <a:ext cx="5069072" cy="2731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170"/>
            <a:r>
              <a:rPr lang="en-US" sz="1600" b="1" spc="-4" dirty="0">
                <a:latin typeface="Calibri" panose="020F0502020204030204" pitchFamily="34" charset="0"/>
                <a:cs typeface="Calibri" panose="020F0502020204030204" pitchFamily="34" charset="0"/>
              </a:rPr>
              <a:t>S1. ES2 and ARK4 cells are more effectively treated with SQ1274 than paclitaxel. A) </a:t>
            </a:r>
            <a:r>
              <a:rPr lang="en-US" sz="1600" spc="-4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Results of XTT assay of relative cell viability in</a:t>
            </a:r>
            <a:r>
              <a:rPr lang="en-US" sz="1600" spc="24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-4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ES2 and </a:t>
            </a:r>
            <a:r>
              <a:rPr lang="en-US" sz="1600" spc="-8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ARK4 </a:t>
            </a:r>
            <a:r>
              <a:rPr lang="en-US" sz="1600" spc="-4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cells treated with increasing  concentrations of paclitaxel and SQ1274 .</a:t>
            </a:r>
            <a:r>
              <a:rPr lang="en-US" sz="1600" spc="-8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Cell </a:t>
            </a:r>
            <a:r>
              <a:rPr lang="en-US" sz="1600" spc="-4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viability is reported relative to  controls treated with vehicle. These assays were </a:t>
            </a:r>
            <a:r>
              <a:rPr lang="en-US" sz="1600" spc="-8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performed </a:t>
            </a:r>
            <a:r>
              <a:rPr lang="en-US" sz="1600" spc="-4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triplicate and graphed with mean ±</a:t>
            </a:r>
            <a:r>
              <a:rPr lang="en-US" sz="1600" spc="52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-8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SD.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-4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*, </a:t>
            </a:r>
            <a:r>
              <a:rPr lang="en-US" sz="1600" i="1" spc="-4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 </a:t>
            </a:r>
            <a:r>
              <a:rPr lang="en-US" sz="1600" spc="-4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 0.05 compared to controls. </a:t>
            </a:r>
            <a:r>
              <a:rPr lang="en-US" sz="1600" b="1" spc="-4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B) </a:t>
            </a:r>
            <a:r>
              <a:rPr lang="en-US" sz="1600" spc="-4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Western </a:t>
            </a:r>
            <a:r>
              <a:rPr lang="en-US" sz="1600" spc="-8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blot </a:t>
            </a:r>
            <a:r>
              <a:rPr lang="en-US" sz="1600" spc="-4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analysis of AXL and Gas6 expression in ES2 and </a:t>
            </a:r>
            <a:r>
              <a:rPr lang="en-US" sz="1600" spc="-8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ARK4 </a:t>
            </a:r>
            <a:r>
              <a:rPr lang="en-US" sz="1600" spc="-4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cell  lines treated with vehicle </a:t>
            </a:r>
            <a:r>
              <a:rPr lang="en-US" sz="1600" spc="-8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(DMSO), </a:t>
            </a:r>
            <a:r>
              <a:rPr lang="en-US" sz="1600" spc="-4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sz="1600" spc="-8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nM </a:t>
            </a:r>
            <a:r>
              <a:rPr lang="en-US" sz="1600" spc="-4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paclitaxel, </a:t>
            </a:r>
            <a:r>
              <a:rPr lang="en-US" sz="1600" spc="-8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 </a:t>
            </a:r>
            <a:r>
              <a:rPr lang="en-US" sz="1600" spc="-4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sz="1600" spc="-8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nM </a:t>
            </a:r>
            <a:r>
              <a:rPr lang="en-US" sz="1600" spc="-4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SQ1274. B-Actin is </a:t>
            </a:r>
            <a:r>
              <a:rPr lang="en-US" sz="1600" spc="-8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shown </a:t>
            </a:r>
            <a:r>
              <a:rPr lang="en-US" sz="1600" spc="-4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 a loading</a:t>
            </a:r>
            <a:r>
              <a:rPr lang="en-US" sz="1600" spc="52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-4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control.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170">
              <a:lnSpc>
                <a:spcPts val="1489"/>
              </a:lnSpc>
            </a:pPr>
            <a:endParaRPr lang="en-US" sz="1121" dirty="0"/>
          </a:p>
        </p:txBody>
      </p:sp>
    </p:spTree>
    <p:extLst>
      <p:ext uri="{BB962C8B-B14F-4D97-AF65-F5344CB8AC3E}">
        <p14:creationId xmlns:p14="http://schemas.microsoft.com/office/powerpoint/2010/main" val="2764900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89B9941-E682-4749-8B44-6DE6CF428EF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156869" y="376554"/>
            <a:ext cx="3683000" cy="197294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5ED053A-A94A-0B46-BEDA-7BCD00253685}"/>
              </a:ext>
            </a:extLst>
          </p:cNvPr>
          <p:cNvSpPr/>
          <p:nvPr/>
        </p:nvSpPr>
        <p:spPr>
          <a:xfrm>
            <a:off x="4156869" y="376554"/>
            <a:ext cx="342900" cy="258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D90FA9-E818-6D44-82DA-A0BB74842215}"/>
              </a:ext>
            </a:extLst>
          </p:cNvPr>
          <p:cNvSpPr txBox="1"/>
          <p:nvPr/>
        </p:nvSpPr>
        <p:spPr>
          <a:xfrm>
            <a:off x="3983353" y="186502"/>
            <a:ext cx="344966" cy="380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70" b="1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469613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524250" y="0"/>
            <a:ext cx="5143500" cy="5302794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600" b="1" dirty="0">
                <a:solidFill>
                  <a:schemeClr val="dk1"/>
                </a:solidFill>
                <a:latin typeface="Calibri" charset="0"/>
                <a:ea typeface="Calibri" charset="0"/>
                <a:cs typeface="Calibri" charset="0"/>
              </a:rPr>
              <a:t>S2. Paclitaxel decreases AXL expression at higher concentrations. A) </a:t>
            </a:r>
            <a:r>
              <a:rPr lang="en-US" sz="1600" dirty="0">
                <a:solidFill>
                  <a:schemeClr val="dk1"/>
                </a:solidFill>
                <a:latin typeface="Calibri" charset="0"/>
                <a:ea typeface="Calibri" charset="0"/>
                <a:cs typeface="Calibri" charset="0"/>
              </a:rPr>
              <a:t>Western blot detection of AXL in ARK1 cells treated with increasing concentrations of paclitaxel. B-actin is shown as a loading control.</a:t>
            </a:r>
            <a:endParaRPr sz="16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455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3565079" y="619125"/>
            <a:ext cx="4845798" cy="1722330"/>
            <a:chOff x="212278" y="609600"/>
            <a:chExt cx="4845798" cy="1722330"/>
          </a:xfrm>
        </p:grpSpPr>
        <p:grpSp>
          <p:nvGrpSpPr>
            <p:cNvPr id="12" name="Group 11"/>
            <p:cNvGrpSpPr/>
            <p:nvPr/>
          </p:nvGrpSpPr>
          <p:grpSpPr>
            <a:xfrm>
              <a:off x="563141" y="609600"/>
              <a:ext cx="4494935" cy="1722330"/>
              <a:chOff x="353757" y="593650"/>
              <a:chExt cx="4590020" cy="1738280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353757" y="901427"/>
                <a:ext cx="4590020" cy="1430503"/>
                <a:chOff x="581426" y="241984"/>
                <a:chExt cx="9421571" cy="3131574"/>
              </a:xfrm>
            </p:grpSpPr>
            <p:pic>
              <p:nvPicPr>
                <p:cNvPr id="5" name="Picture 4"/>
                <p:cNvPicPr>
                  <a:picLocks noChangeAspect="1"/>
                </p:cNvPicPr>
                <p:nvPr/>
              </p:nvPicPr>
              <p:blipFill rotWithShape="1">
                <a:blip r:embed="rId2"/>
                <a:srcRect b="20586"/>
                <a:stretch/>
              </p:blipFill>
              <p:spPr>
                <a:xfrm>
                  <a:off x="3721974" y="241984"/>
                  <a:ext cx="3114676" cy="3131574"/>
                </a:xfrm>
                <a:prstGeom prst="rect">
                  <a:avLst/>
                </a:prstGeom>
              </p:spPr>
            </p:pic>
            <p:grpSp>
              <p:nvGrpSpPr>
                <p:cNvPr id="7" name="Group 6"/>
                <p:cNvGrpSpPr/>
                <p:nvPr/>
              </p:nvGrpSpPr>
              <p:grpSpPr>
                <a:xfrm>
                  <a:off x="581426" y="241984"/>
                  <a:ext cx="9421571" cy="3131574"/>
                  <a:chOff x="659044" y="241984"/>
                  <a:chExt cx="9343952" cy="3131574"/>
                </a:xfrm>
              </p:grpSpPr>
              <p:pic>
                <p:nvPicPr>
                  <p:cNvPr id="4" name="Picture 3"/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b="21188"/>
                  <a:stretch/>
                </p:blipFill>
                <p:spPr>
                  <a:xfrm>
                    <a:off x="659044" y="241984"/>
                    <a:ext cx="3114674" cy="3107854"/>
                  </a:xfrm>
                  <a:prstGeom prst="rect">
                    <a:avLst/>
                  </a:prstGeom>
                </p:spPr>
              </p:pic>
              <p:pic>
                <p:nvPicPr>
                  <p:cNvPr id="6" name="Picture 5"/>
                  <p:cNvPicPr>
                    <a:picLocks noChangeAspect="1"/>
                  </p:cNvPicPr>
                  <p:nvPr/>
                </p:nvPicPr>
                <p:blipFill rotWithShape="1">
                  <a:blip r:embed="rId4"/>
                  <a:srcRect b="20586"/>
                  <a:stretch/>
                </p:blipFill>
                <p:spPr>
                  <a:xfrm>
                    <a:off x="6888321" y="241984"/>
                    <a:ext cx="3114675" cy="3131574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9" name="TextBox 8"/>
              <p:cNvSpPr txBox="1"/>
              <p:nvPr/>
            </p:nvSpPr>
            <p:spPr>
              <a:xfrm>
                <a:off x="896946" y="603263"/>
                <a:ext cx="799142" cy="372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DMSO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304291" y="593650"/>
                <a:ext cx="1079119" cy="372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Paclitaxel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940866" y="593650"/>
                <a:ext cx="933368" cy="372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SQ1274</a:t>
                </a: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 rot="16200000">
              <a:off x="56947" y="1329921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ARK1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3575142" y="647701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889652" y="2341455"/>
            <a:ext cx="4521224" cy="1555438"/>
            <a:chOff x="325781" y="1745930"/>
            <a:chExt cx="11710168" cy="3712335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5781" y="1745930"/>
              <a:ext cx="3853754" cy="371233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29170" y="1745932"/>
              <a:ext cx="3853755" cy="3712333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182194" y="1745930"/>
              <a:ext cx="3853755" cy="3712333"/>
            </a:xfrm>
            <a:prstGeom prst="rect">
              <a:avLst/>
            </a:prstGeom>
          </p:spPr>
        </p:pic>
      </p:grpSp>
      <p:sp>
        <p:nvSpPr>
          <p:cNvPr id="23" name="TextBox 22"/>
          <p:cNvSpPr txBox="1"/>
          <p:nvPr/>
        </p:nvSpPr>
        <p:spPr>
          <a:xfrm rot="16200000">
            <a:off x="3281024" y="2892507"/>
            <a:ext cx="962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OVCAR8</a:t>
            </a:r>
          </a:p>
        </p:txBody>
      </p:sp>
    </p:spTree>
    <p:extLst>
      <p:ext uri="{BB962C8B-B14F-4D97-AF65-F5344CB8AC3E}">
        <p14:creationId xmlns:p14="http://schemas.microsoft.com/office/powerpoint/2010/main" val="236521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99581" y="184083"/>
            <a:ext cx="4792838" cy="4555200"/>
          </a:xfrm>
        </p:spPr>
        <p:txBody>
          <a:bodyPr/>
          <a:lstStyle/>
          <a:p>
            <a:pPr marL="152396" indent="0">
              <a:lnSpc>
                <a:spcPct val="100000"/>
              </a:lnSpc>
              <a:buNone/>
            </a:pPr>
            <a:r>
              <a:rPr lang="en-US" sz="1600" b="1" dirty="0">
                <a:latin typeface="Calibri" charset="0"/>
                <a:ea typeface="Calibri" charset="0"/>
                <a:cs typeface="Calibri" charset="0"/>
              </a:rPr>
              <a:t>S3. Cell-cycle flow dot plots. </a:t>
            </a:r>
            <a:r>
              <a:rPr lang="en-US" sz="1600" dirty="0">
                <a:latin typeface="Calibri" charset="0"/>
                <a:ea typeface="Calibri" charset="0"/>
                <a:cs typeface="Calibri" charset="0"/>
              </a:rPr>
              <a:t>Representative cell-  cycle flow dot plots of DMSO, paclitaxel, and SQ1274  treated </a:t>
            </a:r>
            <a:r>
              <a:rPr lang="en-US" sz="1600" b="1" dirty="0">
                <a:latin typeface="Calibri" charset="0"/>
                <a:ea typeface="Calibri" charset="0"/>
                <a:cs typeface="Calibri" charset="0"/>
              </a:rPr>
              <a:t>A)</a:t>
            </a:r>
            <a:r>
              <a:rPr lang="en-US" sz="1600" dirty="0">
                <a:latin typeface="Calibri" charset="0"/>
                <a:ea typeface="Calibri" charset="0"/>
                <a:cs typeface="Calibri" charset="0"/>
              </a:rPr>
              <a:t> ARK1 and </a:t>
            </a:r>
            <a:r>
              <a:rPr lang="en-US" sz="1600" b="1" dirty="0">
                <a:latin typeface="Calibri" charset="0"/>
                <a:ea typeface="Calibri" charset="0"/>
                <a:cs typeface="Calibri" charset="0"/>
              </a:rPr>
              <a:t>B)</a:t>
            </a:r>
            <a:r>
              <a:rPr lang="en-US" sz="1600" dirty="0">
                <a:latin typeface="Calibri" charset="0"/>
                <a:ea typeface="Calibri" charset="0"/>
                <a:cs typeface="Calibri" charset="0"/>
              </a:rPr>
              <a:t> OVCAR8 cells stained with PI.  Along the Y-axis is the side scatter and along the X-  axis is the forward scatter parameter.</a:t>
            </a:r>
          </a:p>
        </p:txBody>
      </p:sp>
    </p:spTree>
    <p:extLst>
      <p:ext uri="{BB962C8B-B14F-4D97-AF65-F5344CB8AC3E}">
        <p14:creationId xmlns:p14="http://schemas.microsoft.com/office/powerpoint/2010/main" val="1193257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9ABCE953-64F5-4946-BA85-3D24DA63CEDE}"/>
              </a:ext>
            </a:extLst>
          </p:cNvPr>
          <p:cNvGrpSpPr/>
          <p:nvPr/>
        </p:nvGrpSpPr>
        <p:grpSpPr>
          <a:xfrm>
            <a:off x="3741609" y="219777"/>
            <a:ext cx="4759377" cy="1676481"/>
            <a:chOff x="652258" y="233676"/>
            <a:chExt cx="3652874" cy="1205657"/>
          </a:xfrm>
        </p:grpSpPr>
        <p:sp>
          <p:nvSpPr>
            <p:cNvPr id="2" name="object 2"/>
            <p:cNvSpPr txBox="1"/>
            <p:nvPr/>
          </p:nvSpPr>
          <p:spPr>
            <a:xfrm>
              <a:off x="802368" y="515794"/>
              <a:ext cx="1032768" cy="131797"/>
            </a:xfrm>
            <a:prstGeom prst="rect">
              <a:avLst/>
            </a:prstGeom>
          </p:spPr>
          <p:txBody>
            <a:bodyPr vert="horz" wrap="square" lIns="0" tIns="10679" rIns="0" bIns="0" rtlCol="0">
              <a:spAutoFit/>
            </a:bodyPr>
            <a:lstStyle/>
            <a:p>
              <a:pPr marL="10170">
                <a:spcBef>
                  <a:spcPts val="84"/>
                </a:spcBef>
              </a:pPr>
              <a:r>
                <a:rPr sz="1121" spc="-4" dirty="0">
                  <a:solidFill>
                    <a:srgbClr val="0D0D0D"/>
                  </a:solidFill>
                </a:rPr>
                <a:t>Normal</a:t>
              </a:r>
              <a:r>
                <a:rPr sz="1121" spc="-64" dirty="0">
                  <a:solidFill>
                    <a:srgbClr val="0D0D0D"/>
                  </a:solidFill>
                </a:rPr>
                <a:t> </a:t>
              </a:r>
              <a:r>
                <a:rPr sz="1121" dirty="0">
                  <a:solidFill>
                    <a:srgbClr val="0D0D0D"/>
                  </a:solidFill>
                </a:rPr>
                <a:t>Nucleus</a:t>
              </a:r>
              <a:endParaRPr sz="1121" dirty="0"/>
            </a:p>
          </p:txBody>
        </p:sp>
        <p:sp>
          <p:nvSpPr>
            <p:cNvPr id="3" name="object 3"/>
            <p:cNvSpPr txBox="1"/>
            <p:nvPr/>
          </p:nvSpPr>
          <p:spPr>
            <a:xfrm>
              <a:off x="2015652" y="435246"/>
              <a:ext cx="969205" cy="255471"/>
            </a:xfrm>
            <a:prstGeom prst="rect">
              <a:avLst/>
            </a:prstGeom>
          </p:spPr>
          <p:txBody>
            <a:bodyPr vert="horz" wrap="square" lIns="0" tIns="10170" rIns="0" bIns="0" rtlCol="0">
              <a:spAutoFit/>
            </a:bodyPr>
            <a:lstStyle/>
            <a:p>
              <a:pPr marL="64072" marR="4068" indent="-54410">
                <a:spcBef>
                  <a:spcPts val="80"/>
                </a:spcBef>
              </a:pPr>
              <a:r>
                <a:rPr sz="1121" dirty="0">
                  <a:solidFill>
                    <a:srgbClr val="0D0D0D"/>
                  </a:solidFill>
                </a:rPr>
                <a:t>Abnormal</a:t>
              </a:r>
              <a:r>
                <a:rPr sz="1121" spc="-80" dirty="0">
                  <a:solidFill>
                    <a:srgbClr val="0D0D0D"/>
                  </a:solidFill>
                </a:rPr>
                <a:t> </a:t>
              </a:r>
              <a:r>
                <a:rPr sz="1121" spc="-4" dirty="0">
                  <a:solidFill>
                    <a:srgbClr val="0D0D0D"/>
                  </a:solidFill>
                </a:rPr>
                <a:t>DNA  </a:t>
              </a:r>
              <a:r>
                <a:rPr sz="1121" dirty="0">
                  <a:solidFill>
                    <a:srgbClr val="0D0D0D"/>
                  </a:solidFill>
                </a:rPr>
                <a:t>Condensation</a:t>
              </a:r>
              <a:endParaRPr sz="1121" dirty="0"/>
            </a:p>
          </p:txBody>
        </p:sp>
        <p:sp>
          <p:nvSpPr>
            <p:cNvPr id="4" name="object 4"/>
            <p:cNvSpPr txBox="1"/>
            <p:nvPr/>
          </p:nvSpPr>
          <p:spPr>
            <a:xfrm>
              <a:off x="3200665" y="520167"/>
              <a:ext cx="1104467" cy="131797"/>
            </a:xfrm>
            <a:prstGeom prst="rect">
              <a:avLst/>
            </a:prstGeom>
          </p:spPr>
          <p:txBody>
            <a:bodyPr vert="horz" wrap="square" lIns="0" tIns="10679" rIns="0" bIns="0" rtlCol="0">
              <a:spAutoFit/>
            </a:bodyPr>
            <a:lstStyle/>
            <a:p>
              <a:pPr marL="10170">
                <a:spcBef>
                  <a:spcPts val="84"/>
                </a:spcBef>
              </a:pPr>
              <a:r>
                <a:rPr sz="1121" dirty="0">
                  <a:solidFill>
                    <a:srgbClr val="0D0D0D"/>
                  </a:solidFill>
                </a:rPr>
                <a:t>Nuclear</a:t>
              </a:r>
              <a:r>
                <a:rPr sz="1121" spc="-72" dirty="0">
                  <a:solidFill>
                    <a:srgbClr val="0D0D0D"/>
                  </a:solidFill>
                </a:rPr>
                <a:t> </a:t>
              </a:r>
              <a:r>
                <a:rPr sz="1121" spc="-4" dirty="0">
                  <a:solidFill>
                    <a:srgbClr val="0D0D0D"/>
                  </a:solidFill>
                </a:rPr>
                <a:t>Blebbing</a:t>
              </a:r>
              <a:endParaRPr sz="1121"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3411998" y="835232"/>
              <a:ext cx="678545" cy="59433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121" dirty="0"/>
            </a:p>
          </p:txBody>
        </p:sp>
        <p:sp>
          <p:nvSpPr>
            <p:cNvPr id="6" name="object 6"/>
            <p:cNvSpPr/>
            <p:nvPr/>
          </p:nvSpPr>
          <p:spPr>
            <a:xfrm>
              <a:off x="921152" y="841334"/>
              <a:ext cx="678545" cy="5979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121" dirty="0"/>
            </a:p>
          </p:txBody>
        </p:sp>
        <p:sp>
          <p:nvSpPr>
            <p:cNvPr id="7" name="object 7"/>
            <p:cNvSpPr/>
            <p:nvPr/>
          </p:nvSpPr>
          <p:spPr>
            <a:xfrm>
              <a:off x="2176950" y="823029"/>
              <a:ext cx="684647" cy="59677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121" dirty="0"/>
            </a:p>
          </p:txBody>
        </p:sp>
        <p:sp>
          <p:nvSpPr>
            <p:cNvPr id="8" name="object 8"/>
            <p:cNvSpPr txBox="1"/>
            <p:nvPr/>
          </p:nvSpPr>
          <p:spPr>
            <a:xfrm>
              <a:off x="652258" y="253100"/>
              <a:ext cx="123566" cy="214338"/>
            </a:xfrm>
            <a:prstGeom prst="rect">
              <a:avLst/>
            </a:prstGeom>
          </p:spPr>
          <p:txBody>
            <a:bodyPr vert="horz" wrap="square" lIns="0" tIns="10170" rIns="0" bIns="0" rtlCol="0">
              <a:spAutoFit/>
            </a:bodyPr>
            <a:lstStyle/>
            <a:p>
              <a:pPr marL="10170">
                <a:spcBef>
                  <a:spcPts val="80"/>
                </a:spcBef>
              </a:pPr>
              <a:r>
                <a:rPr sz="1870" b="1" dirty="0"/>
                <a:t>A</a:t>
              </a:r>
              <a:endParaRPr sz="1870" dirty="0"/>
            </a:p>
          </p:txBody>
        </p:sp>
        <p:sp>
          <p:nvSpPr>
            <p:cNvPr id="9" name="object 9"/>
            <p:cNvSpPr txBox="1"/>
            <p:nvPr/>
          </p:nvSpPr>
          <p:spPr>
            <a:xfrm>
              <a:off x="1864629" y="233676"/>
              <a:ext cx="123566" cy="214338"/>
            </a:xfrm>
            <a:prstGeom prst="rect">
              <a:avLst/>
            </a:prstGeom>
          </p:spPr>
          <p:txBody>
            <a:bodyPr vert="horz" wrap="square" lIns="0" tIns="10170" rIns="0" bIns="0" rtlCol="0">
              <a:spAutoFit/>
            </a:bodyPr>
            <a:lstStyle/>
            <a:p>
              <a:pPr marL="10170">
                <a:spcBef>
                  <a:spcPts val="80"/>
                </a:spcBef>
              </a:pPr>
              <a:r>
                <a:rPr sz="1870" b="1" dirty="0"/>
                <a:t>B</a:t>
              </a:r>
              <a:endParaRPr sz="1870" dirty="0"/>
            </a:p>
          </p:txBody>
        </p:sp>
        <p:sp>
          <p:nvSpPr>
            <p:cNvPr id="10" name="object 10"/>
            <p:cNvSpPr txBox="1"/>
            <p:nvPr/>
          </p:nvSpPr>
          <p:spPr>
            <a:xfrm>
              <a:off x="3076999" y="249846"/>
              <a:ext cx="123566" cy="214338"/>
            </a:xfrm>
            <a:prstGeom prst="rect">
              <a:avLst/>
            </a:prstGeom>
          </p:spPr>
          <p:txBody>
            <a:bodyPr vert="horz" wrap="square" lIns="0" tIns="10170" rIns="0" bIns="0" rtlCol="0">
              <a:spAutoFit/>
            </a:bodyPr>
            <a:lstStyle/>
            <a:p>
              <a:pPr marL="10170">
                <a:spcBef>
                  <a:spcPts val="80"/>
                </a:spcBef>
              </a:pPr>
              <a:r>
                <a:rPr sz="1870" b="1" dirty="0"/>
                <a:t>C</a:t>
              </a:r>
              <a:endParaRPr sz="1870" dirty="0"/>
            </a:p>
          </p:txBody>
        </p:sp>
      </p:grpSp>
    </p:spTree>
    <p:extLst>
      <p:ext uri="{BB962C8B-B14F-4D97-AF65-F5344CB8AC3E}">
        <p14:creationId xmlns:p14="http://schemas.microsoft.com/office/powerpoint/2010/main" val="2553107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23895" y="63584"/>
            <a:ext cx="4967030" cy="748420"/>
          </a:xfrm>
          <a:prstGeom prst="rect">
            <a:avLst/>
          </a:prstGeom>
        </p:spPr>
        <p:txBody>
          <a:bodyPr vert="horz" wrap="square" lIns="0" tIns="9662" rIns="0" bIns="0" rtlCol="0">
            <a:spAutoFit/>
          </a:bodyPr>
          <a:lstStyle/>
          <a:p>
            <a:pPr marL="10170" marR="4068">
              <a:spcBef>
                <a:spcPts val="76"/>
              </a:spcBef>
            </a:pPr>
            <a:r>
              <a:rPr sz="1600" b="1" spc="-4" dirty="0">
                <a:latin typeface="Calibri"/>
                <a:cs typeface="Calibri"/>
              </a:rPr>
              <a:t>S</a:t>
            </a:r>
            <a:r>
              <a:rPr lang="en-US" sz="1600" b="1" spc="-4" dirty="0">
                <a:latin typeface="Calibri"/>
                <a:cs typeface="Calibri"/>
              </a:rPr>
              <a:t>4</a:t>
            </a:r>
            <a:r>
              <a:rPr sz="1600" b="1" spc="-4" dirty="0">
                <a:latin typeface="Calibri"/>
                <a:cs typeface="Calibri"/>
              </a:rPr>
              <a:t>. </a:t>
            </a:r>
            <a:r>
              <a:rPr sz="1600" b="1" spc="-8" dirty="0">
                <a:latin typeface="Calibri"/>
                <a:cs typeface="Calibri"/>
              </a:rPr>
              <a:t>Images </a:t>
            </a:r>
            <a:r>
              <a:rPr sz="1600" b="1" spc="-4" dirty="0">
                <a:latin typeface="Calibri"/>
                <a:cs typeface="Calibri"/>
              </a:rPr>
              <a:t>of DAPI stained cells. </a:t>
            </a:r>
            <a:r>
              <a:rPr sz="1600" spc="-4" dirty="0">
                <a:latin typeface="Calibri"/>
                <a:cs typeface="Calibri"/>
              </a:rPr>
              <a:t>Examples of a </a:t>
            </a:r>
            <a:r>
              <a:rPr sz="1600" b="1" spc="-4" dirty="0">
                <a:latin typeface="Calibri"/>
                <a:cs typeface="Calibri"/>
              </a:rPr>
              <a:t>A)  </a:t>
            </a:r>
            <a:r>
              <a:rPr sz="1600" spc="-8" dirty="0">
                <a:latin typeface="Calibri"/>
                <a:cs typeface="Calibri"/>
              </a:rPr>
              <a:t>normal </a:t>
            </a:r>
            <a:r>
              <a:rPr sz="1600" spc="-4" dirty="0">
                <a:latin typeface="Calibri"/>
                <a:cs typeface="Calibri"/>
              </a:rPr>
              <a:t>nucleus, </a:t>
            </a:r>
            <a:r>
              <a:rPr sz="1600" b="1" spc="-4" dirty="0">
                <a:latin typeface="Calibri"/>
                <a:cs typeface="Calibri"/>
              </a:rPr>
              <a:t>B) </a:t>
            </a:r>
            <a:r>
              <a:rPr sz="1600" spc="-8" dirty="0">
                <a:latin typeface="Calibri"/>
                <a:cs typeface="Calibri"/>
              </a:rPr>
              <a:t>abnormal </a:t>
            </a:r>
            <a:r>
              <a:rPr sz="1600" spc="-4" dirty="0">
                <a:latin typeface="Calibri"/>
                <a:cs typeface="Calibri"/>
              </a:rPr>
              <a:t>DNA condensation, and </a:t>
            </a:r>
            <a:r>
              <a:rPr sz="1600" b="1" spc="-8" dirty="0">
                <a:latin typeface="Calibri"/>
                <a:cs typeface="Calibri"/>
              </a:rPr>
              <a:t>C) </a:t>
            </a:r>
            <a:r>
              <a:rPr sz="1600" spc="-4" dirty="0">
                <a:latin typeface="Calibri"/>
                <a:cs typeface="Calibri"/>
              </a:rPr>
              <a:t>nuclear blebbing visualized by DAPI</a:t>
            </a:r>
            <a:r>
              <a:rPr sz="1600" spc="-32" dirty="0">
                <a:latin typeface="Calibri"/>
                <a:cs typeface="Calibri"/>
              </a:rPr>
              <a:t> </a:t>
            </a:r>
            <a:r>
              <a:rPr sz="1600" spc="-4" dirty="0">
                <a:latin typeface="Calibri"/>
                <a:cs typeface="Calibri"/>
              </a:rPr>
              <a:t>staining.</a:t>
            </a:r>
            <a:endParaRPr sz="1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7927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E372C714-F387-BC46-9B0F-8CF7671E67DC}"/>
              </a:ext>
            </a:extLst>
          </p:cNvPr>
          <p:cNvGrpSpPr/>
          <p:nvPr/>
        </p:nvGrpSpPr>
        <p:grpSpPr>
          <a:xfrm>
            <a:off x="3733800" y="-503"/>
            <a:ext cx="3540756" cy="6711408"/>
            <a:chOff x="666750" y="6360"/>
            <a:chExt cx="3540756" cy="671140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F658520F-B0AA-684A-ACDC-79E8984B0509}"/>
                </a:ext>
              </a:extLst>
            </p:cNvPr>
            <p:cNvGrpSpPr/>
            <p:nvPr/>
          </p:nvGrpSpPr>
          <p:grpSpPr>
            <a:xfrm>
              <a:off x="666750" y="457200"/>
              <a:ext cx="3540756" cy="6260568"/>
              <a:chOff x="239925" y="459364"/>
              <a:chExt cx="3540756" cy="6260568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E8B619D5-7451-2A4D-80F9-B1E1C84E2C8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99"/>
              <a:stretch/>
            </p:blipFill>
            <p:spPr>
              <a:xfrm>
                <a:off x="292031" y="459364"/>
                <a:ext cx="1678517" cy="1508760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79B6FFB3-DE72-FD4D-87CE-B3848C5F4E2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24"/>
              <a:stretch/>
            </p:blipFill>
            <p:spPr>
              <a:xfrm>
                <a:off x="309769" y="1937637"/>
                <a:ext cx="1619249" cy="1543421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B2646003-9874-194E-BADE-6F813DD54BE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68"/>
              <a:stretch/>
            </p:blipFill>
            <p:spPr>
              <a:xfrm>
                <a:off x="239925" y="5086578"/>
                <a:ext cx="1689093" cy="1633354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955B03C2-899A-D54D-A1A7-C90C999F7C3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92" r="-1"/>
              <a:stretch/>
            </p:blipFill>
            <p:spPr>
              <a:xfrm>
                <a:off x="292031" y="3490728"/>
                <a:ext cx="1619250" cy="1599211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42BF71A0-64D8-EA43-B5CA-FA334CB1F58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555"/>
              <a:stretch/>
            </p:blipFill>
            <p:spPr>
              <a:xfrm>
                <a:off x="2134405" y="470250"/>
                <a:ext cx="1600200" cy="1517300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87764652-6019-9A4B-9808-D858AED6AA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01564" y="1941410"/>
                <a:ext cx="1665882" cy="1554823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2FB46E6E-8E08-3744-AB33-AF1EFAB4CE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880"/>
              <a:stretch/>
            </p:blipFill>
            <p:spPr>
              <a:xfrm>
                <a:off x="2036574" y="5116710"/>
                <a:ext cx="1698031" cy="1573089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CEA2BE2A-7363-6D44-AD54-A31470BA83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83827" y="3490727"/>
                <a:ext cx="1696854" cy="1595851"/>
              </a:xfrm>
              <a:prstGeom prst="rect">
                <a:avLst/>
              </a:prstGeom>
            </p:spPr>
          </p:pic>
        </p:grpSp>
        <p:sp>
          <p:nvSpPr>
            <p:cNvPr id="24" name="object 6">
              <a:extLst>
                <a:ext uri="{FF2B5EF4-FFF2-40B4-BE49-F238E27FC236}">
                  <a16:creationId xmlns:a16="http://schemas.microsoft.com/office/drawing/2014/main" id="{A273F712-16FE-FB47-AC4D-0F2A300C0305}"/>
                </a:ext>
              </a:extLst>
            </p:cNvPr>
            <p:cNvSpPr txBox="1"/>
            <p:nvPr/>
          </p:nvSpPr>
          <p:spPr>
            <a:xfrm rot="5400000">
              <a:off x="1452963" y="-17853"/>
              <a:ext cx="442429" cy="490855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650"/>
                </a:lnSpc>
              </a:pPr>
              <a:r>
                <a:rPr u="sng" dirty="0"/>
                <a:t>A</a:t>
              </a:r>
              <a:r>
                <a:rPr u="sng" spc="-10" dirty="0"/>
                <a:t>R</a:t>
              </a:r>
              <a:r>
                <a:rPr u="sng" dirty="0"/>
                <a:t>K1</a:t>
              </a:r>
            </a:p>
          </p:txBody>
        </p:sp>
        <p:sp>
          <p:nvSpPr>
            <p:cNvPr id="25" name="object 11">
              <a:extLst>
                <a:ext uri="{FF2B5EF4-FFF2-40B4-BE49-F238E27FC236}">
                  <a16:creationId xmlns:a16="http://schemas.microsoft.com/office/drawing/2014/main" id="{A14C4B3F-2724-BC4D-8F2C-B64107C960AE}"/>
                </a:ext>
              </a:extLst>
            </p:cNvPr>
            <p:cNvSpPr txBox="1"/>
            <p:nvPr/>
          </p:nvSpPr>
          <p:spPr>
            <a:xfrm rot="5400000">
              <a:off x="3262713" y="-135705"/>
              <a:ext cx="442429" cy="757555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650"/>
                </a:lnSpc>
              </a:pPr>
              <a:r>
                <a:rPr u="sng" spc="-5" dirty="0"/>
                <a:t>OVCAR8</a:t>
              </a:r>
              <a:endParaRPr u="sng" dirty="0"/>
            </a:p>
          </p:txBody>
        </p:sp>
      </p:grpSp>
      <p:sp>
        <p:nvSpPr>
          <p:cNvPr id="27" name="object 11">
            <a:extLst>
              <a:ext uri="{FF2B5EF4-FFF2-40B4-BE49-F238E27FC236}">
                <a16:creationId xmlns:a16="http://schemas.microsoft.com/office/drawing/2014/main" id="{EAF7EA72-3B88-BB4F-93D3-10BFEB186650}"/>
              </a:ext>
            </a:extLst>
          </p:cNvPr>
          <p:cNvSpPr txBox="1"/>
          <p:nvPr/>
        </p:nvSpPr>
        <p:spPr>
          <a:xfrm rot="5400000">
            <a:off x="7854923" y="528300"/>
            <a:ext cx="224420" cy="99906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650"/>
              </a:lnSpc>
            </a:pPr>
            <a:r>
              <a:rPr lang="en-US" spc="-5" dirty="0"/>
              <a:t>Untreated</a:t>
            </a:r>
            <a:endParaRPr dirty="0"/>
          </a:p>
        </p:txBody>
      </p:sp>
      <p:sp>
        <p:nvSpPr>
          <p:cNvPr id="28" name="object 11">
            <a:extLst>
              <a:ext uri="{FF2B5EF4-FFF2-40B4-BE49-F238E27FC236}">
                <a16:creationId xmlns:a16="http://schemas.microsoft.com/office/drawing/2014/main" id="{2EFCE3B7-ECCA-7D4D-8ECE-9F1D1F9EC0C9}"/>
              </a:ext>
            </a:extLst>
          </p:cNvPr>
          <p:cNvSpPr txBox="1"/>
          <p:nvPr/>
        </p:nvSpPr>
        <p:spPr>
          <a:xfrm rot="5400000">
            <a:off x="7774491" y="2136711"/>
            <a:ext cx="224420" cy="838199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650"/>
              </a:lnSpc>
            </a:pPr>
            <a:r>
              <a:rPr lang="en-US" spc="-5" dirty="0"/>
              <a:t>DMSO</a:t>
            </a:r>
            <a:endParaRPr dirty="0"/>
          </a:p>
        </p:txBody>
      </p:sp>
      <p:sp>
        <p:nvSpPr>
          <p:cNvPr id="29" name="object 11">
            <a:extLst>
              <a:ext uri="{FF2B5EF4-FFF2-40B4-BE49-F238E27FC236}">
                <a16:creationId xmlns:a16="http://schemas.microsoft.com/office/drawing/2014/main" id="{BE8FB94A-2E4D-9B4A-920B-A23C15C8026E}"/>
              </a:ext>
            </a:extLst>
          </p:cNvPr>
          <p:cNvSpPr txBox="1"/>
          <p:nvPr/>
        </p:nvSpPr>
        <p:spPr>
          <a:xfrm rot="5400000">
            <a:off x="7854922" y="3635583"/>
            <a:ext cx="224420" cy="99906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650"/>
              </a:lnSpc>
            </a:pPr>
            <a:r>
              <a:rPr lang="en-US" spc="-5" dirty="0"/>
              <a:t>Paclitaxel</a:t>
            </a:r>
            <a:endParaRPr dirty="0"/>
          </a:p>
        </p:txBody>
      </p:sp>
      <p:sp>
        <p:nvSpPr>
          <p:cNvPr id="30" name="object 11">
            <a:extLst>
              <a:ext uri="{FF2B5EF4-FFF2-40B4-BE49-F238E27FC236}">
                <a16:creationId xmlns:a16="http://schemas.microsoft.com/office/drawing/2014/main" id="{456E0BB2-5D5B-A640-9342-4EFAB1CC2B2E}"/>
              </a:ext>
            </a:extLst>
          </p:cNvPr>
          <p:cNvSpPr txBox="1"/>
          <p:nvPr/>
        </p:nvSpPr>
        <p:spPr>
          <a:xfrm rot="5400000">
            <a:off x="7774489" y="5330618"/>
            <a:ext cx="224420" cy="838199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650"/>
              </a:lnSpc>
            </a:pPr>
            <a:r>
              <a:rPr lang="en-US" spc="-5" dirty="0"/>
              <a:t>SQ1274</a:t>
            </a:r>
            <a:endParaRPr dirty="0"/>
          </a:p>
        </p:txBody>
      </p:sp>
      <p:sp>
        <p:nvSpPr>
          <p:cNvPr id="18" name="object 8">
            <a:extLst>
              <a:ext uri="{FF2B5EF4-FFF2-40B4-BE49-F238E27FC236}">
                <a16:creationId xmlns:a16="http://schemas.microsoft.com/office/drawing/2014/main" id="{5DA31960-6D49-2442-933A-33B52DA61EA0}"/>
              </a:ext>
            </a:extLst>
          </p:cNvPr>
          <p:cNvSpPr txBox="1"/>
          <p:nvPr/>
        </p:nvSpPr>
        <p:spPr>
          <a:xfrm>
            <a:off x="3539187" y="-9905"/>
            <a:ext cx="160996" cy="298040"/>
          </a:xfrm>
          <a:prstGeom prst="rect">
            <a:avLst/>
          </a:prstGeom>
        </p:spPr>
        <p:txBody>
          <a:bodyPr vert="horz" wrap="square" lIns="0" tIns="10170" rIns="0" bIns="0" rtlCol="0">
            <a:spAutoFit/>
          </a:bodyPr>
          <a:lstStyle/>
          <a:p>
            <a:pPr marL="10170">
              <a:spcBef>
                <a:spcPts val="80"/>
              </a:spcBef>
            </a:pPr>
            <a:r>
              <a:rPr sz="1870" b="1" dirty="0"/>
              <a:t>A</a:t>
            </a:r>
            <a:endParaRPr sz="1870" dirty="0"/>
          </a:p>
        </p:txBody>
      </p:sp>
      <p:sp>
        <p:nvSpPr>
          <p:cNvPr id="20" name="object 8">
            <a:extLst>
              <a:ext uri="{FF2B5EF4-FFF2-40B4-BE49-F238E27FC236}">
                <a16:creationId xmlns:a16="http://schemas.microsoft.com/office/drawing/2014/main" id="{6496409A-E3EA-9D4D-B118-20DDC5B74D92}"/>
              </a:ext>
            </a:extLst>
          </p:cNvPr>
          <p:cNvSpPr txBox="1"/>
          <p:nvPr/>
        </p:nvSpPr>
        <p:spPr>
          <a:xfrm>
            <a:off x="5454246" y="-9905"/>
            <a:ext cx="160996" cy="298040"/>
          </a:xfrm>
          <a:prstGeom prst="rect">
            <a:avLst/>
          </a:prstGeom>
        </p:spPr>
        <p:txBody>
          <a:bodyPr vert="horz" wrap="square" lIns="0" tIns="10170" rIns="0" bIns="0" rtlCol="0">
            <a:spAutoFit/>
          </a:bodyPr>
          <a:lstStyle/>
          <a:p>
            <a:pPr marL="10170">
              <a:spcBef>
                <a:spcPts val="80"/>
              </a:spcBef>
            </a:pPr>
            <a:r>
              <a:rPr lang="en-US" sz="1870" b="1" dirty="0"/>
              <a:t>B</a:t>
            </a:r>
            <a:endParaRPr sz="1870" dirty="0"/>
          </a:p>
        </p:txBody>
      </p:sp>
    </p:spTree>
    <p:extLst>
      <p:ext uri="{BB962C8B-B14F-4D97-AF65-F5344CB8AC3E}">
        <p14:creationId xmlns:p14="http://schemas.microsoft.com/office/powerpoint/2010/main" val="915740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371</Words>
  <Application>Microsoft Macintosh PowerPoint</Application>
  <PresentationFormat>Widescreen</PresentationFormat>
  <Paragraphs>49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Fuh, Katherine</dc:creator>
  <cp:lastModifiedBy>Fuh, Katherine</cp:lastModifiedBy>
  <cp:revision>1</cp:revision>
  <dcterms:created xsi:type="dcterms:W3CDTF">2018-12-12T17:02:26Z</dcterms:created>
  <dcterms:modified xsi:type="dcterms:W3CDTF">2018-12-12T17:04:35Z</dcterms:modified>
</cp:coreProperties>
</file>