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72" r:id="rId2"/>
    <p:sldId id="278" r:id="rId3"/>
    <p:sldId id="273" r:id="rId4"/>
    <p:sldId id="274" r:id="rId5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ep Dhall" initials="SD" lastIdx="1" clrIdx="0">
    <p:extLst>
      <p:ext uri="{19B8F6BF-5375-455C-9EA6-DF929625EA0E}">
        <p15:presenceInfo xmlns:p15="http://schemas.microsoft.com/office/powerpoint/2012/main" userId="S-1-5-21-2047304932-1638933262-2079600828-111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6473" autoAdjust="0"/>
  </p:normalViewPr>
  <p:slideViewPr>
    <p:cSldViewPr snapToGrid="0">
      <p:cViewPr>
        <p:scale>
          <a:sx n="60" d="100"/>
          <a:sy n="60" d="100"/>
        </p:scale>
        <p:origin x="2981" y="2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D20A0E-4824-40A2-B7BF-0FF503787BDA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7D7A1C4-49DB-4A2A-9DFC-4F492725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6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4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8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7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8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6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2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1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9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4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3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7AE76-60D2-4E26-84C8-A00D447AA1F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B6AEC-033B-4000-A360-D47A1F770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7.wdp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11.png"/><Relationship Id="rId17" Type="http://schemas.microsoft.com/office/2007/relationships/hdphoto" Target="../media/hdphoto9.wdp"/><Relationship Id="rId2" Type="http://schemas.openxmlformats.org/officeDocument/2006/relationships/image" Target="../media/image6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5.wdp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900271B-77C9-4DDC-9589-51A79F1BB036}"/>
              </a:ext>
            </a:extLst>
          </p:cNvPr>
          <p:cNvGrpSpPr/>
          <p:nvPr/>
        </p:nvGrpSpPr>
        <p:grpSpPr>
          <a:xfrm>
            <a:off x="1073306" y="612387"/>
            <a:ext cx="5885892" cy="8531613"/>
            <a:chOff x="1073306" y="612387"/>
            <a:chExt cx="5885892" cy="853161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DB71E7A-77B1-42FB-BA0D-48C6CC0812F7}"/>
                </a:ext>
              </a:extLst>
            </p:cNvPr>
            <p:cNvGrpSpPr/>
            <p:nvPr/>
          </p:nvGrpSpPr>
          <p:grpSpPr>
            <a:xfrm>
              <a:off x="1385159" y="4507670"/>
              <a:ext cx="2096451" cy="2896273"/>
              <a:chOff x="2652039" y="205738"/>
              <a:chExt cx="3973953" cy="5551424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E6DC3BE8-6886-4758-AE76-DF0A79E4F8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68" r="7944"/>
              <a:stretch/>
            </p:blipFill>
            <p:spPr>
              <a:xfrm rot="10800000">
                <a:off x="2652040" y="205738"/>
                <a:ext cx="3973952" cy="5551424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9227AD98-DD97-4EAF-B3AC-063A1E5234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68" t="68190" r="7944"/>
              <a:stretch/>
            </p:blipFill>
            <p:spPr>
              <a:xfrm rot="10800000">
                <a:off x="2652039" y="205739"/>
                <a:ext cx="3973952" cy="1765936"/>
              </a:xfrm>
              <a:prstGeom prst="rect">
                <a:avLst/>
              </a:prstGeom>
            </p:spPr>
          </p:pic>
        </p:grp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4" t="16664" r="37515" b="25749"/>
            <a:stretch/>
          </p:blipFill>
          <p:spPr>
            <a:xfrm>
              <a:off x="3549574" y="902817"/>
              <a:ext cx="2103120" cy="353534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8" r="17086"/>
            <a:stretch/>
          </p:blipFill>
          <p:spPr>
            <a:xfrm>
              <a:off x="1385160" y="902817"/>
              <a:ext cx="2104222" cy="3536907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1276127" y="4070573"/>
              <a:ext cx="860383" cy="305977"/>
              <a:chOff x="1854834" y="5240978"/>
              <a:chExt cx="645287" cy="229483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006028" y="5437187"/>
                <a:ext cx="3429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2006473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2356058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854834" y="5240978"/>
                <a:ext cx="645287" cy="196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500µm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472101" y="4034360"/>
              <a:ext cx="860383" cy="305977"/>
              <a:chOff x="1854834" y="5240978"/>
              <a:chExt cx="645287" cy="229483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2006028" y="5437187"/>
                <a:ext cx="3429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2006473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2356058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854834" y="5240978"/>
                <a:ext cx="645287" cy="196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500µm</a:t>
                </a:r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3" r="8831"/>
            <a:stretch/>
          </p:blipFill>
          <p:spPr>
            <a:xfrm rot="10800000">
              <a:off x="3543215" y="4513216"/>
              <a:ext cx="2103120" cy="2890726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1276127" y="7024248"/>
              <a:ext cx="860383" cy="305977"/>
              <a:chOff x="1854834" y="5240978"/>
              <a:chExt cx="645287" cy="229483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2006028" y="5437187"/>
                <a:ext cx="3429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2006473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356058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1854834" y="5240978"/>
                <a:ext cx="645287" cy="196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500µm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472101" y="6988035"/>
              <a:ext cx="860383" cy="305977"/>
              <a:chOff x="1854834" y="5240978"/>
              <a:chExt cx="645287" cy="229483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2006028" y="5437187"/>
                <a:ext cx="3429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2006473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2356058" y="5403913"/>
                <a:ext cx="0" cy="665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854834" y="5240978"/>
                <a:ext cx="645287" cy="196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500µm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 rot="16200000">
              <a:off x="837570" y="5818810"/>
              <a:ext cx="779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Day 28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862489" y="2516600"/>
              <a:ext cx="7294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Day 7</a:t>
              </a:r>
            </a:p>
          </p:txBody>
        </p:sp>
        <p:sp>
          <p:nvSpPr>
            <p:cNvPr id="48" name="Text Box 13"/>
            <p:cNvSpPr txBox="1">
              <a:spLocks noChangeArrowheads="1"/>
            </p:cNvSpPr>
            <p:nvPr/>
          </p:nvSpPr>
          <p:spPr bwMode="auto">
            <a:xfrm>
              <a:off x="1352505" y="858842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9" name="Text Box 13"/>
            <p:cNvSpPr txBox="1">
              <a:spLocks noChangeArrowheads="1"/>
            </p:cNvSpPr>
            <p:nvPr/>
          </p:nvSpPr>
          <p:spPr bwMode="auto">
            <a:xfrm>
              <a:off x="3549574" y="876207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1385159" y="4507670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51" name="Text Box 13"/>
            <p:cNvSpPr txBox="1">
              <a:spLocks noChangeArrowheads="1"/>
            </p:cNvSpPr>
            <p:nvPr/>
          </p:nvSpPr>
          <p:spPr bwMode="auto">
            <a:xfrm>
              <a:off x="3535060" y="4507670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52" name="Text Box 62"/>
            <p:cNvSpPr txBox="1">
              <a:spLocks noChangeArrowheads="1"/>
            </p:cNvSpPr>
            <p:nvPr/>
          </p:nvSpPr>
          <p:spPr bwMode="auto">
            <a:xfrm>
              <a:off x="5763810" y="8836223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S1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93B6602-1856-4113-BC6C-BA6C56F9C018}"/>
                </a:ext>
              </a:extLst>
            </p:cNvPr>
            <p:cNvSpPr txBox="1"/>
            <p:nvPr/>
          </p:nvSpPr>
          <p:spPr>
            <a:xfrm>
              <a:off x="4416681" y="612387"/>
              <a:ext cx="507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DE52CDD-F945-4407-819B-361FE5243A4D}"/>
                </a:ext>
              </a:extLst>
            </p:cNvPr>
            <p:cNvSpPr txBox="1"/>
            <p:nvPr/>
          </p:nvSpPr>
          <p:spPr>
            <a:xfrm>
              <a:off x="2299879" y="612389"/>
              <a:ext cx="671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H&amp;E</a:t>
              </a:r>
            </a:p>
          </p:txBody>
        </p:sp>
        <p:sp>
          <p:nvSpPr>
            <p:cNvPr id="45" name="Text Box 62">
              <a:extLst>
                <a:ext uri="{FF2B5EF4-FFF2-40B4-BE49-F238E27FC236}">
                  <a16:creationId xmlns:a16="http://schemas.microsoft.com/office/drawing/2014/main" id="{0883B9C7-B6FD-4257-9CFC-41F3A7868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6510" y="5288591"/>
              <a:ext cx="6800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 Box 62">
              <a:extLst>
                <a:ext uri="{FF2B5EF4-FFF2-40B4-BE49-F238E27FC236}">
                  <a16:creationId xmlns:a16="http://schemas.microsoft.com/office/drawing/2014/main" id="{C914C1AA-A149-4FC6-A9F2-D826F30AC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2484" y="5298381"/>
              <a:ext cx="6800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 Box 62">
              <a:extLst>
                <a:ext uri="{FF2B5EF4-FFF2-40B4-BE49-F238E27FC236}">
                  <a16:creationId xmlns:a16="http://schemas.microsoft.com/office/drawing/2014/main" id="{C1E01DD7-3C08-48C7-A317-703CE2325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4653" y="6747249"/>
              <a:ext cx="6800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AW</a:t>
              </a:r>
            </a:p>
          </p:txBody>
        </p:sp>
        <p:sp>
          <p:nvSpPr>
            <p:cNvPr id="53" name="Text Box 62">
              <a:extLst>
                <a:ext uri="{FF2B5EF4-FFF2-40B4-BE49-F238E27FC236}">
                  <a16:creationId xmlns:a16="http://schemas.microsoft.com/office/drawing/2014/main" id="{E57CB275-8888-4A4B-B746-CA5640A1E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697" y="4165165"/>
              <a:ext cx="6800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 Box 62">
              <a:extLst>
                <a:ext uri="{FF2B5EF4-FFF2-40B4-BE49-F238E27FC236}">
                  <a16:creationId xmlns:a16="http://schemas.microsoft.com/office/drawing/2014/main" id="{F3727A6D-BF9D-4FBA-9B49-69CCD062B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2554" y="1265993"/>
              <a:ext cx="75001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55" name="Text Box 62">
              <a:extLst>
                <a:ext uri="{FF2B5EF4-FFF2-40B4-BE49-F238E27FC236}">
                  <a16:creationId xmlns:a16="http://schemas.microsoft.com/office/drawing/2014/main" id="{9A7BF15E-0C7D-43B9-A110-11EB5AB0E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5412" y="1418542"/>
              <a:ext cx="75001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59" name="Text Box 13">
              <a:extLst>
                <a:ext uri="{FF2B5EF4-FFF2-40B4-BE49-F238E27FC236}">
                  <a16:creationId xmlns:a16="http://schemas.microsoft.com/office/drawing/2014/main" id="{A97DE26E-0301-4E2A-9C80-7C77E01009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2683" y="5858970"/>
              <a:ext cx="1877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0" name="Text Box 13">
              <a:extLst>
                <a:ext uri="{FF2B5EF4-FFF2-40B4-BE49-F238E27FC236}">
                  <a16:creationId xmlns:a16="http://schemas.microsoft.com/office/drawing/2014/main" id="{F6231DD5-2DB6-446D-8AEB-CFEB98D80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607" y="5818809"/>
              <a:ext cx="1877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1" name="Text Box 13">
              <a:extLst>
                <a:ext uri="{FF2B5EF4-FFF2-40B4-BE49-F238E27FC236}">
                  <a16:creationId xmlns:a16="http://schemas.microsoft.com/office/drawing/2014/main" id="{589A68A3-6E59-4D17-AEAB-DE6DABE511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8532" y="5804734"/>
              <a:ext cx="1877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2" name="Text Box 13">
              <a:extLst>
                <a:ext uri="{FF2B5EF4-FFF2-40B4-BE49-F238E27FC236}">
                  <a16:creationId xmlns:a16="http://schemas.microsoft.com/office/drawing/2014/main" id="{4AD87853-82B3-4CFD-8BDB-8B7ADDC601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0264" y="5436880"/>
              <a:ext cx="1877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3" name="Text Box 13">
              <a:extLst>
                <a:ext uri="{FF2B5EF4-FFF2-40B4-BE49-F238E27FC236}">
                  <a16:creationId xmlns:a16="http://schemas.microsoft.com/office/drawing/2014/main" id="{7DE78AC1-01D9-4DFC-B7E3-CAA64E19F0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4286" y="6050133"/>
              <a:ext cx="1877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4" name="Text Box 62">
              <a:extLst>
                <a:ext uri="{FF2B5EF4-FFF2-40B4-BE49-F238E27FC236}">
                  <a16:creationId xmlns:a16="http://schemas.microsoft.com/office/drawing/2014/main" id="{854B4959-984F-409E-8EAB-DDBCEF543D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6508" y="6639708"/>
              <a:ext cx="68008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620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C141519-5E77-4ABB-B16C-B29C9B953DF8}"/>
              </a:ext>
            </a:extLst>
          </p:cNvPr>
          <p:cNvGrpSpPr/>
          <p:nvPr/>
        </p:nvGrpSpPr>
        <p:grpSpPr>
          <a:xfrm>
            <a:off x="-40180" y="0"/>
            <a:ext cx="6864451" cy="9084406"/>
            <a:chOff x="-40180" y="0"/>
            <a:chExt cx="6864451" cy="9084406"/>
          </a:xfrm>
        </p:grpSpPr>
        <p:sp>
          <p:nvSpPr>
            <p:cNvPr id="12" name="Text Box 62"/>
            <p:cNvSpPr txBox="1">
              <a:spLocks noChangeArrowheads="1"/>
            </p:cNvSpPr>
            <p:nvPr/>
          </p:nvSpPr>
          <p:spPr bwMode="auto">
            <a:xfrm>
              <a:off x="2895880" y="0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Day 7</a:t>
              </a:r>
            </a:p>
          </p:txBody>
        </p:sp>
        <p:sp>
          <p:nvSpPr>
            <p:cNvPr id="10" name="Text Box 62"/>
            <p:cNvSpPr txBox="1">
              <a:spLocks noChangeArrowheads="1"/>
            </p:cNvSpPr>
            <p:nvPr/>
          </p:nvSpPr>
          <p:spPr bwMode="auto">
            <a:xfrm>
              <a:off x="1203527" y="64462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1" name="Text Box 62"/>
            <p:cNvSpPr txBox="1">
              <a:spLocks noChangeArrowheads="1"/>
            </p:cNvSpPr>
            <p:nvPr/>
          </p:nvSpPr>
          <p:spPr bwMode="auto">
            <a:xfrm>
              <a:off x="4524021" y="53777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 Box 62"/>
            <p:cNvSpPr txBox="1">
              <a:spLocks noChangeArrowheads="1"/>
            </p:cNvSpPr>
            <p:nvPr/>
          </p:nvSpPr>
          <p:spPr bwMode="auto">
            <a:xfrm>
              <a:off x="5628883" y="8776629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S2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6D175C5-A170-46B4-891C-8FA3474E6464}"/>
                </a:ext>
              </a:extLst>
            </p:cNvPr>
            <p:cNvSpPr txBox="1"/>
            <p:nvPr/>
          </p:nvSpPr>
          <p:spPr>
            <a:xfrm rot="16200000">
              <a:off x="-345941" y="5130664"/>
              <a:ext cx="1022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2A92B7C-2BF5-4FFD-A8D1-A219C836130A}"/>
                </a:ext>
              </a:extLst>
            </p:cNvPr>
            <p:cNvSpPr txBox="1"/>
            <p:nvPr/>
          </p:nvSpPr>
          <p:spPr>
            <a:xfrm rot="16200000">
              <a:off x="-279515" y="3106589"/>
              <a:ext cx="8287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iNOS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B42C466-C05F-4F59-99E6-586FC1EFCA8E}"/>
                </a:ext>
              </a:extLst>
            </p:cNvPr>
            <p:cNvSpPr txBox="1"/>
            <p:nvPr/>
          </p:nvSpPr>
          <p:spPr>
            <a:xfrm rot="16200000">
              <a:off x="-279516" y="1086611"/>
              <a:ext cx="8287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CD68</a:t>
              </a:r>
            </a:p>
          </p:txBody>
        </p:sp>
        <p:pic>
          <p:nvPicPr>
            <p:cNvPr id="7" name="Picture 6" descr="A close up of a beach&#10;&#10;Description generated with high confidence">
              <a:extLst>
                <a:ext uri="{FF2B5EF4-FFF2-40B4-BE49-F238E27FC236}">
                  <a16:creationId xmlns:a16="http://schemas.microsoft.com/office/drawing/2014/main" id="{12B8FD55-6EBD-4326-8664-F465C1E691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52"/>
            <a:stretch/>
          </p:blipFill>
          <p:spPr>
            <a:xfrm>
              <a:off x="257847" y="319407"/>
              <a:ext cx="3188487" cy="196555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93FD377-44AF-4320-B4F9-3AF6FED28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88"/>
            <a:stretch/>
          </p:blipFill>
          <p:spPr>
            <a:xfrm>
              <a:off x="3516778" y="328655"/>
              <a:ext cx="3173254" cy="1965550"/>
            </a:xfrm>
            <a:prstGeom prst="rect">
              <a:avLst/>
            </a:prstGeom>
          </p:spPr>
        </p:pic>
        <p:sp>
          <p:nvSpPr>
            <p:cNvPr id="5" name="Text Box 13"/>
            <p:cNvSpPr txBox="1">
              <a:spLocks noChangeArrowheads="1"/>
            </p:cNvSpPr>
            <p:nvPr/>
          </p:nvSpPr>
          <p:spPr bwMode="auto">
            <a:xfrm>
              <a:off x="254145" y="314754"/>
              <a:ext cx="316965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70" name="Text Box 62">
              <a:extLst>
                <a:ext uri="{FF2B5EF4-FFF2-40B4-BE49-F238E27FC236}">
                  <a16:creationId xmlns:a16="http://schemas.microsoft.com/office/drawing/2014/main" id="{68B55EA5-075C-4BB5-A2BA-9F8B2CCD4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1177" y="1969923"/>
              <a:ext cx="72799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 Box 62">
              <a:extLst>
                <a:ext uri="{FF2B5EF4-FFF2-40B4-BE49-F238E27FC236}">
                  <a16:creationId xmlns:a16="http://schemas.microsoft.com/office/drawing/2014/main" id="{666DC074-A147-4DA0-9911-AE1E3AB715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5207" y="835097"/>
              <a:ext cx="57690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57" name="Text Box 62">
              <a:extLst>
                <a:ext uri="{FF2B5EF4-FFF2-40B4-BE49-F238E27FC236}">
                  <a16:creationId xmlns:a16="http://schemas.microsoft.com/office/drawing/2014/main" id="{841C8092-559E-40FC-906D-A5B4027A28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4116" y="1649193"/>
              <a:ext cx="5523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AW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7991E0D-5C29-4A6E-83F6-5CD3D141CC17}"/>
                </a:ext>
              </a:extLst>
            </p:cNvPr>
            <p:cNvCxnSpPr>
              <a:cxnSpLocks/>
            </p:cNvCxnSpPr>
            <p:nvPr/>
          </p:nvCxnSpPr>
          <p:spPr>
            <a:xfrm>
              <a:off x="1024689" y="973596"/>
              <a:ext cx="0" cy="25946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06FF51E-F510-4EC7-AC26-655031BE85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2996" y="1504010"/>
              <a:ext cx="0" cy="34759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 Box 62">
              <a:extLst>
                <a:ext uri="{FF2B5EF4-FFF2-40B4-BE49-F238E27FC236}">
                  <a16:creationId xmlns:a16="http://schemas.microsoft.com/office/drawing/2014/main" id="{E679A353-19B6-4734-A442-FB518BC3DB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1433" y="854466"/>
              <a:ext cx="5523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pic>
          <p:nvPicPr>
            <p:cNvPr id="28" name="Picture 27" descr="A close up of a beach&#10;&#10;Description generated with high confidence">
              <a:extLst>
                <a:ext uri="{FF2B5EF4-FFF2-40B4-BE49-F238E27FC236}">
                  <a16:creationId xmlns:a16="http://schemas.microsoft.com/office/drawing/2014/main" id="{B03C806B-9399-4203-B992-0BB00DC53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41"/>
            <a:stretch/>
          </p:blipFill>
          <p:spPr>
            <a:xfrm>
              <a:off x="257846" y="4432314"/>
              <a:ext cx="3188487" cy="1964884"/>
            </a:xfrm>
            <a:prstGeom prst="rect">
              <a:avLst/>
            </a:prstGeom>
          </p:spPr>
        </p:pic>
        <p:pic>
          <p:nvPicPr>
            <p:cNvPr id="34" name="Picture 33" descr="A close up of a desert&#10;&#10;Description generated with very high confidence">
              <a:extLst>
                <a:ext uri="{FF2B5EF4-FFF2-40B4-BE49-F238E27FC236}">
                  <a16:creationId xmlns:a16="http://schemas.microsoft.com/office/drawing/2014/main" id="{E90C1FAA-8F15-421D-9536-1373F5E578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33"/>
            <a:stretch/>
          </p:blipFill>
          <p:spPr>
            <a:xfrm>
              <a:off x="265461" y="2370588"/>
              <a:ext cx="3173255" cy="1962193"/>
            </a:xfrm>
            <a:prstGeom prst="rect">
              <a:avLst/>
            </a:prstGeom>
          </p:spPr>
        </p:pic>
        <p:pic>
          <p:nvPicPr>
            <p:cNvPr id="38" name="Picture 37" descr="A piece of bread&#10;&#10;Description generated with high confidence">
              <a:extLst>
                <a:ext uri="{FF2B5EF4-FFF2-40B4-BE49-F238E27FC236}">
                  <a16:creationId xmlns:a16="http://schemas.microsoft.com/office/drawing/2014/main" id="{A8752FFE-7BC5-4900-BCF7-3B4F0234BA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12"/>
            <a:stretch/>
          </p:blipFill>
          <p:spPr>
            <a:xfrm>
              <a:off x="3515846" y="2375851"/>
              <a:ext cx="3173253" cy="1962193"/>
            </a:xfrm>
            <a:prstGeom prst="rect">
              <a:avLst/>
            </a:prstGeom>
          </p:spPr>
        </p:pic>
        <p:sp>
          <p:nvSpPr>
            <p:cNvPr id="97" name="Text Box 13"/>
            <p:cNvSpPr txBox="1">
              <a:spLocks noChangeArrowheads="1"/>
            </p:cNvSpPr>
            <p:nvPr/>
          </p:nvSpPr>
          <p:spPr bwMode="auto">
            <a:xfrm>
              <a:off x="3508948" y="327536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8" name="Text Box 13"/>
            <p:cNvSpPr txBox="1">
              <a:spLocks noChangeArrowheads="1"/>
            </p:cNvSpPr>
            <p:nvPr/>
          </p:nvSpPr>
          <p:spPr bwMode="auto">
            <a:xfrm>
              <a:off x="258857" y="2368371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75" name="Text Box 13">
              <a:extLst>
                <a:ext uri="{FF2B5EF4-FFF2-40B4-BE49-F238E27FC236}">
                  <a16:creationId xmlns:a16="http://schemas.microsoft.com/office/drawing/2014/main" id="{B6EE1047-EDD8-423F-94F0-5E19F1A475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2593" y="2379317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73" name="Text Box 13">
              <a:extLst>
                <a:ext uri="{FF2B5EF4-FFF2-40B4-BE49-F238E27FC236}">
                  <a16:creationId xmlns:a16="http://schemas.microsoft.com/office/drawing/2014/main" id="{625D0FE2-5444-4773-AB70-2C6C2BEA6A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705" y="4425871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3F747E8F-1789-4EB7-87AD-86784B48F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1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44"/>
            <a:stretch/>
          </p:blipFill>
          <p:spPr>
            <a:xfrm>
              <a:off x="3512593" y="4431098"/>
              <a:ext cx="3173253" cy="1962193"/>
            </a:xfrm>
            <a:prstGeom prst="rect">
              <a:avLst/>
            </a:prstGeom>
          </p:spPr>
        </p:pic>
        <p:sp>
          <p:nvSpPr>
            <p:cNvPr id="103" name="Text Box 13">
              <a:extLst>
                <a:ext uri="{FF2B5EF4-FFF2-40B4-BE49-F238E27FC236}">
                  <a16:creationId xmlns:a16="http://schemas.microsoft.com/office/drawing/2014/main" id="{7D21455B-A669-468F-B2F8-675E66FB5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3365" y="4431098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317173F-9E87-4C33-BD5E-7E032E438F51}"/>
                </a:ext>
              </a:extLst>
            </p:cNvPr>
            <p:cNvGrpSpPr/>
            <p:nvPr/>
          </p:nvGrpSpPr>
          <p:grpSpPr>
            <a:xfrm>
              <a:off x="3474510" y="1926192"/>
              <a:ext cx="860383" cy="246221"/>
              <a:chOff x="6956564" y="4139748"/>
              <a:chExt cx="860383" cy="246221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FC47B1F7-A1AE-4BA5-ADE5-1D0E2DDA91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E968DC71-BAD4-41EA-AFD8-A8BF6F2D6C90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17327BA-4867-458E-9944-19DB91D446C0}"/>
                </a:ext>
              </a:extLst>
            </p:cNvPr>
            <p:cNvGrpSpPr/>
            <p:nvPr/>
          </p:nvGrpSpPr>
          <p:grpSpPr>
            <a:xfrm>
              <a:off x="250673" y="1914475"/>
              <a:ext cx="860383" cy="246221"/>
              <a:chOff x="6956564" y="4139748"/>
              <a:chExt cx="860383" cy="246221"/>
            </a:xfrm>
          </p:grpSpPr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FE980345-2A23-484E-83AD-5F45BE8C6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B54D99F5-5105-4274-915D-3CC5B9A64240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018C83D4-78CD-4450-A84F-8DA03CD27B7F}"/>
                </a:ext>
              </a:extLst>
            </p:cNvPr>
            <p:cNvGrpSpPr/>
            <p:nvPr/>
          </p:nvGrpSpPr>
          <p:grpSpPr>
            <a:xfrm>
              <a:off x="3457737" y="6062590"/>
              <a:ext cx="860383" cy="246221"/>
              <a:chOff x="6956564" y="4139748"/>
              <a:chExt cx="860383" cy="246221"/>
            </a:xfrm>
          </p:grpSpPr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45CABFE-E01B-4FE1-A983-F0C9B8588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A0ED2FE5-611E-4D6E-8019-2A7AB452D3B5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B1283B68-B71E-400B-B578-04877BF75C74}"/>
                </a:ext>
              </a:extLst>
            </p:cNvPr>
            <p:cNvGrpSpPr/>
            <p:nvPr/>
          </p:nvGrpSpPr>
          <p:grpSpPr>
            <a:xfrm>
              <a:off x="232057" y="3999913"/>
              <a:ext cx="860383" cy="246221"/>
              <a:chOff x="6956564" y="4139748"/>
              <a:chExt cx="860383" cy="246221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0450331-ABD8-4F40-9DF7-DDF9434873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46E69B6-B570-4236-86F0-5BA3609BE4F8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FE549AD-8AA3-4A1A-B4D8-E1395935458B}"/>
                </a:ext>
              </a:extLst>
            </p:cNvPr>
            <p:cNvGrpSpPr/>
            <p:nvPr/>
          </p:nvGrpSpPr>
          <p:grpSpPr>
            <a:xfrm>
              <a:off x="3479308" y="3989777"/>
              <a:ext cx="860383" cy="246221"/>
              <a:chOff x="6956564" y="4139748"/>
              <a:chExt cx="860383" cy="246221"/>
            </a:xfrm>
          </p:grpSpPr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703698B-322D-4B6F-A421-0BA2B624F4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276DD72C-1DA3-49FA-B856-6C6789599B92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E8C48E00-64BF-41CF-8073-2BE0ACBE1584}"/>
                </a:ext>
              </a:extLst>
            </p:cNvPr>
            <p:cNvGrpSpPr/>
            <p:nvPr/>
          </p:nvGrpSpPr>
          <p:grpSpPr>
            <a:xfrm>
              <a:off x="233900" y="6050873"/>
              <a:ext cx="860383" cy="246221"/>
              <a:chOff x="6956564" y="4139748"/>
              <a:chExt cx="860383" cy="246221"/>
            </a:xfrm>
          </p:grpSpPr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5BA927D1-438E-4575-8F0A-8BD3124245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4282" y="4375833"/>
                <a:ext cx="5849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3EF4B093-ADF0-4E1A-AA49-724A0DB3F2C0}"/>
                  </a:ext>
                </a:extLst>
              </p:cNvPr>
              <p:cNvSpPr txBox="1"/>
              <p:nvPr/>
            </p:nvSpPr>
            <p:spPr>
              <a:xfrm>
                <a:off x="6956564" y="4139748"/>
                <a:ext cx="860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500µm</a:t>
                </a:r>
                <a:endParaRPr lang="en-US" sz="1600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56D578-6BEF-C743-8737-2C44D208C4B8}"/>
                </a:ext>
              </a:extLst>
            </p:cNvPr>
            <p:cNvGrpSpPr/>
            <p:nvPr/>
          </p:nvGrpSpPr>
          <p:grpSpPr>
            <a:xfrm>
              <a:off x="-40180" y="6763513"/>
              <a:ext cx="6726026" cy="1964329"/>
              <a:chOff x="41325" y="324746"/>
              <a:chExt cx="6726026" cy="1964329"/>
            </a:xfrm>
          </p:grpSpPr>
          <p:pic>
            <p:nvPicPr>
              <p:cNvPr id="56" name="Picture 55" descr="A close up of a beach&#10;&#10;Description generated with high confidence">
                <a:extLst>
                  <a:ext uri="{FF2B5EF4-FFF2-40B4-BE49-F238E27FC236}">
                    <a16:creationId xmlns:a16="http://schemas.microsoft.com/office/drawing/2014/main" id="{631405BB-E157-415C-A4DB-70214802C8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11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722"/>
              <a:stretch/>
            </p:blipFill>
            <p:spPr>
              <a:xfrm>
                <a:off x="319389" y="332400"/>
                <a:ext cx="3174185" cy="1946703"/>
              </a:xfrm>
              <a:prstGeom prst="rect">
                <a:avLst/>
              </a:prstGeom>
            </p:spPr>
          </p:pic>
          <p:sp>
            <p:nvSpPr>
              <p:cNvPr id="69" name="Text Box 62">
                <a:extLst>
                  <a:ext uri="{FF2B5EF4-FFF2-40B4-BE49-F238E27FC236}">
                    <a16:creationId xmlns:a16="http://schemas.microsoft.com/office/drawing/2014/main" id="{5DD275FD-783F-4089-B968-2E6ED73370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733859" y="1099930"/>
                <a:ext cx="18581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Negative control 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" name="Picture 29" descr="A close up of a desert&#10;&#10;Description generated with very high confidence">
                <a:extLst>
                  <a:ext uri="{FF2B5EF4-FFF2-40B4-BE49-F238E27FC236}">
                    <a16:creationId xmlns:a16="http://schemas.microsoft.com/office/drawing/2014/main" id="{A50A3DFC-7AC0-43AC-97A0-967D3610B2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10000" contrast="1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0079"/>
              <a:stretch/>
            </p:blipFill>
            <p:spPr>
              <a:xfrm>
                <a:off x="3581090" y="326646"/>
                <a:ext cx="3174185" cy="1953392"/>
              </a:xfrm>
              <a:prstGeom prst="rect">
                <a:avLst/>
              </a:prstGeom>
            </p:spPr>
          </p:pic>
          <p:sp>
            <p:nvSpPr>
              <p:cNvPr id="68" name="Text Box 13">
                <a:extLst>
                  <a:ext uri="{FF2B5EF4-FFF2-40B4-BE49-F238E27FC236}">
                    <a16:creationId xmlns:a16="http://schemas.microsoft.com/office/drawing/2014/main" id="{A5AFD08E-117C-4072-A76F-764A89887D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7837" y="324747"/>
                <a:ext cx="285240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4" name="Text Box 13"/>
              <p:cNvSpPr txBox="1">
                <a:spLocks noChangeArrowheads="1"/>
              </p:cNvSpPr>
              <p:nvPr/>
            </p:nvSpPr>
            <p:spPr bwMode="auto">
              <a:xfrm>
                <a:off x="319389" y="327768"/>
                <a:ext cx="262139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</a:p>
            </p:txBody>
          </p: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27E85302-3611-4817-B0D8-C08E11183788}"/>
                  </a:ext>
                </a:extLst>
              </p:cNvPr>
              <p:cNvGrpSpPr/>
              <p:nvPr/>
            </p:nvGrpSpPr>
            <p:grpSpPr>
              <a:xfrm>
                <a:off x="284142" y="1936674"/>
                <a:ext cx="860383" cy="246221"/>
                <a:chOff x="6956564" y="4139748"/>
                <a:chExt cx="860383" cy="246221"/>
              </a:xfrm>
            </p:grpSpPr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C9864C74-2194-43A4-AE56-1112D7A9D6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4282" y="4375833"/>
                  <a:ext cx="58494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CC41E7AB-F57A-4BF7-AB8E-00133D034315}"/>
                    </a:ext>
                  </a:extLst>
                </p:cNvPr>
                <p:cNvSpPr txBox="1"/>
                <p:nvPr/>
              </p:nvSpPr>
              <p:spPr>
                <a:xfrm>
                  <a:off x="6956564" y="4139748"/>
                  <a:ext cx="86038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500µm</a:t>
                  </a:r>
                  <a:endParaRPr lang="en-US" sz="1600" dirty="0"/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B7E7FA6-1811-4762-BD57-1CD404622DB5}"/>
                  </a:ext>
                </a:extLst>
              </p:cNvPr>
              <p:cNvGrpSpPr/>
              <p:nvPr/>
            </p:nvGrpSpPr>
            <p:grpSpPr>
              <a:xfrm>
                <a:off x="3596045" y="1926538"/>
                <a:ext cx="860383" cy="246221"/>
                <a:chOff x="6956564" y="4139748"/>
                <a:chExt cx="860383" cy="246221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531F9B82-8B06-4F79-B33F-3EB28AF4F6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4282" y="4375833"/>
                  <a:ext cx="58494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007A0CEA-C31D-4F4A-A6EB-D0CC9B00D88D}"/>
                    </a:ext>
                  </a:extLst>
                </p:cNvPr>
                <p:cNvSpPr txBox="1"/>
                <p:nvPr/>
              </p:nvSpPr>
              <p:spPr>
                <a:xfrm>
                  <a:off x="6956564" y="4139748"/>
                  <a:ext cx="86038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500µm</a:t>
                  </a:r>
                  <a:endParaRPr lang="en-US" sz="1600" dirty="0"/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EAC49A8-5EF1-364A-92F2-BBD9CE232094}"/>
                  </a:ext>
                </a:extLst>
              </p:cNvPr>
              <p:cNvSpPr txBox="1"/>
              <p:nvPr/>
            </p:nvSpPr>
            <p:spPr>
              <a:xfrm>
                <a:off x="1714712" y="1848764"/>
                <a:ext cx="17524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CD68 &amp; CD163</a:t>
                </a:r>
              </a:p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non-specific background 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4EACDE8-2235-0149-B7E1-719BB9509788}"/>
                  </a:ext>
                </a:extLst>
              </p:cNvPr>
              <p:cNvSpPr/>
              <p:nvPr/>
            </p:nvSpPr>
            <p:spPr>
              <a:xfrm>
                <a:off x="5006834" y="1858188"/>
                <a:ext cx="176051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iNOS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non-specific background </a:t>
                </a:r>
                <a:endParaRPr lang="en-US" sz="1100" dirty="0"/>
              </a:p>
            </p:txBody>
          </p:sp>
        </p:grp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6E0D026-6B62-2E44-834A-F8B1DDD914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02398" y="3867587"/>
              <a:ext cx="58537" cy="57579"/>
            </a:xfrm>
            <a:prstGeom prst="straightConnector1">
              <a:avLst/>
            </a:prstGeom>
            <a:ln w="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9CA8D09-C493-8E40-84B6-AE92CFCD8F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7892" y="3857826"/>
              <a:ext cx="58537" cy="19522"/>
            </a:xfrm>
            <a:prstGeom prst="straightConnector1">
              <a:avLst/>
            </a:prstGeom>
            <a:ln w="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92F53A9A-4A15-4B43-A408-D29E708B55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00246" y="3675717"/>
              <a:ext cx="58537" cy="19522"/>
            </a:xfrm>
            <a:prstGeom prst="straightConnector1">
              <a:avLst/>
            </a:prstGeom>
            <a:ln w="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C0E938B-B24F-4B47-8DE2-9F4BDFD87EA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778" y="2843571"/>
              <a:ext cx="0" cy="493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25EC4182-C1CF-B34D-A07C-1974AB0BFF3A}"/>
                </a:ext>
              </a:extLst>
            </p:cNvPr>
            <p:cNvCxnSpPr>
              <a:cxnSpLocks/>
            </p:cNvCxnSpPr>
            <p:nvPr/>
          </p:nvCxnSpPr>
          <p:spPr>
            <a:xfrm>
              <a:off x="4772178" y="2995971"/>
              <a:ext cx="0" cy="493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F2FE14DD-7E01-844C-8A5C-83696EFB318D}"/>
                </a:ext>
              </a:extLst>
            </p:cNvPr>
            <p:cNvCxnSpPr>
              <a:cxnSpLocks/>
            </p:cNvCxnSpPr>
            <p:nvPr/>
          </p:nvCxnSpPr>
          <p:spPr>
            <a:xfrm>
              <a:off x="5121715" y="2868263"/>
              <a:ext cx="1" cy="762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432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>
            <a:extLst>
              <a:ext uri="{FF2B5EF4-FFF2-40B4-BE49-F238E27FC236}">
                <a16:creationId xmlns:a16="http://schemas.microsoft.com/office/drawing/2014/main" id="{AA163FB6-8221-564F-967C-36E859BC87BF}"/>
              </a:ext>
            </a:extLst>
          </p:cNvPr>
          <p:cNvSpPr/>
          <p:nvPr/>
        </p:nvSpPr>
        <p:spPr>
          <a:xfrm>
            <a:off x="2122387" y="167925"/>
            <a:ext cx="2046714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Table S1: Study Design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CC6AA398-3F0D-1F4F-A383-8F55BA998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758726"/>
              </p:ext>
            </p:extLst>
          </p:nvPr>
        </p:nvGraphicFramePr>
        <p:xfrm>
          <a:off x="95493" y="520389"/>
          <a:ext cx="6651523" cy="10971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8172">
                  <a:extLst>
                    <a:ext uri="{9D8B030D-6E8A-4147-A177-3AD203B41FA5}">
                      <a16:colId xmlns:a16="http://schemas.microsoft.com/office/drawing/2014/main" val="3493208664"/>
                    </a:ext>
                  </a:extLst>
                </a:gridCol>
                <a:gridCol w="1130709">
                  <a:extLst>
                    <a:ext uri="{9D8B030D-6E8A-4147-A177-3AD203B41FA5}">
                      <a16:colId xmlns:a16="http://schemas.microsoft.com/office/drawing/2014/main" val="207352649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159973668"/>
                    </a:ext>
                  </a:extLst>
                </a:gridCol>
                <a:gridCol w="1199536">
                  <a:extLst>
                    <a:ext uri="{9D8B030D-6E8A-4147-A177-3AD203B41FA5}">
                      <a16:colId xmlns:a16="http://schemas.microsoft.com/office/drawing/2014/main" val="3374615885"/>
                    </a:ext>
                  </a:extLst>
                </a:gridCol>
                <a:gridCol w="1653906">
                  <a:extLst>
                    <a:ext uri="{9D8B030D-6E8A-4147-A177-3AD203B41FA5}">
                      <a16:colId xmlns:a16="http://schemas.microsoft.com/office/drawing/2014/main" val="1980336566"/>
                    </a:ext>
                  </a:extLst>
                </a:gridCol>
              </a:tblGrid>
              <a:tr h="353103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Experimental Group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points &amp; number of animals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 type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(only one injury site per animal due to severity of the model) 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698791"/>
                  </a:ext>
                </a:extLst>
              </a:tr>
              <a:tr h="262792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7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28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67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30239"/>
                  </a:ext>
                </a:extLst>
              </a:tr>
              <a:tr h="2243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Control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683351"/>
                  </a:ext>
                </a:extLst>
              </a:tr>
              <a:tr h="248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vCUT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78" marR="639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5280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043D3E0F-F02A-47B0-B6C2-FE3BADE9A057}"/>
              </a:ext>
            </a:extLst>
          </p:cNvPr>
          <p:cNvGrpSpPr/>
          <p:nvPr/>
        </p:nvGrpSpPr>
        <p:grpSpPr>
          <a:xfrm>
            <a:off x="1098585" y="2129768"/>
            <a:ext cx="5566712" cy="6973200"/>
            <a:chOff x="1098585" y="2129768"/>
            <a:chExt cx="5566712" cy="6973200"/>
          </a:xfrm>
        </p:grpSpPr>
        <p:sp>
          <p:nvSpPr>
            <p:cNvPr id="10" name="Text Box 13">
              <a:extLst>
                <a:ext uri="{FF2B5EF4-FFF2-40B4-BE49-F238E27FC236}">
                  <a16:creationId xmlns:a16="http://schemas.microsoft.com/office/drawing/2014/main" id="{49171ADB-7BEB-4FB8-9F22-18A3303B7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9619" y="8795191"/>
              <a:ext cx="108567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Figure S3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892FD41-B366-8A4D-BE93-2CD522833285}"/>
                </a:ext>
              </a:extLst>
            </p:cNvPr>
            <p:cNvGrpSpPr/>
            <p:nvPr/>
          </p:nvGrpSpPr>
          <p:grpSpPr>
            <a:xfrm>
              <a:off x="3713770" y="2524666"/>
              <a:ext cx="2408688" cy="6176879"/>
              <a:chOff x="3380738" y="1777414"/>
              <a:chExt cx="2408688" cy="6176879"/>
            </a:xfrm>
          </p:grpSpPr>
          <p:pic>
            <p:nvPicPr>
              <p:cNvPr id="5" name="Picture 4" descr="P:\YI\15Jun2016 Animal Study\Injury 16Jun2016\9.JPG">
                <a:extLst>
                  <a:ext uri="{FF2B5EF4-FFF2-40B4-BE49-F238E27FC236}">
                    <a16:creationId xmlns:a16="http://schemas.microsoft.com/office/drawing/2014/main" id="{353EFFDA-C121-4A3C-88F7-DFE67BEC53A3}"/>
                  </a:ext>
                </a:extLst>
              </p:cNvPr>
              <p:cNvPicPr/>
              <p:nvPr/>
            </p:nvPicPr>
            <p:blipFill rotWithShape="1">
              <a:blip r:embed="rId2" cstate="print"/>
              <a:srcRect l="20119" t="52713" r="9797" b="1"/>
              <a:stretch/>
            </p:blipFill>
            <p:spPr bwMode="auto">
              <a:xfrm>
                <a:off x="3438041" y="6534797"/>
                <a:ext cx="2351385" cy="14194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Text Box 62">
                <a:extLst>
                  <a:ext uri="{FF2B5EF4-FFF2-40B4-BE49-F238E27FC236}">
                    <a16:creationId xmlns:a16="http://schemas.microsoft.com/office/drawing/2014/main" id="{A29517F7-CBC3-4661-BC83-E73E2BC972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807" y="6799803"/>
                <a:ext cx="680479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Suture</a:t>
                </a:r>
              </a:p>
            </p:txBody>
          </p:sp>
          <p:sp>
            <p:nvSpPr>
              <p:cNvPr id="7" name="Text Box 62">
                <a:extLst>
                  <a:ext uri="{FF2B5EF4-FFF2-40B4-BE49-F238E27FC236}">
                    <a16:creationId xmlns:a16="http://schemas.microsoft.com/office/drawing/2014/main" id="{BE7EF7B2-C8CE-496B-B0FD-596099B24F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21726" y="7615805"/>
                <a:ext cx="739146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Cecum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6842E543-A46C-440F-96E9-D35A0367D7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3957" y="7388672"/>
                <a:ext cx="476808" cy="24136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52A399D6-1CAD-461F-8EF6-5517234641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77786" y="6906734"/>
                <a:ext cx="396648" cy="11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6" name="Picture 35" descr="P:\YI\15Jun2016 Animal Study\Injury 15Jun2016\20160615_095825.jpg">
                <a:extLst>
                  <a:ext uri="{FF2B5EF4-FFF2-40B4-BE49-F238E27FC236}">
                    <a16:creationId xmlns:a16="http://schemas.microsoft.com/office/drawing/2014/main" id="{3C1D5FA1-2A44-4BFE-8B13-B5F9A5D31AED}"/>
                  </a:ext>
                </a:extLst>
              </p:cNvPr>
              <p:cNvPicPr/>
              <p:nvPr/>
            </p:nvPicPr>
            <p:blipFill>
              <a:blip r:embed="rId3" cstate="print">
                <a:lum bright="6000"/>
              </a:blip>
              <a:srcRect/>
              <a:stretch>
                <a:fillRect/>
              </a:stretch>
            </p:blipFill>
            <p:spPr bwMode="auto">
              <a:xfrm>
                <a:off x="3420551" y="1803725"/>
                <a:ext cx="2337276" cy="14825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36" descr="P:\YI\15Jun2016 Animal Study\Injury 15Jun2016\20160615_102242.jpg">
                <a:extLst>
                  <a:ext uri="{FF2B5EF4-FFF2-40B4-BE49-F238E27FC236}">
                    <a16:creationId xmlns:a16="http://schemas.microsoft.com/office/drawing/2014/main" id="{5724D57D-0509-4B45-8276-CD84BB6A70DC}"/>
                  </a:ext>
                </a:extLst>
              </p:cNvPr>
              <p:cNvPicPr/>
              <p:nvPr/>
            </p:nvPicPr>
            <p:blipFill>
              <a:blip r:embed="rId4" cstate="print"/>
              <a:srcRect l="14055" t="30634" r="22175"/>
              <a:stretch>
                <a:fillRect/>
              </a:stretch>
            </p:blipFill>
            <p:spPr bwMode="auto">
              <a:xfrm>
                <a:off x="3426435" y="3464523"/>
                <a:ext cx="2331392" cy="1417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37" descr="P:\YI\15Jun2016 Animal Study\Injury 17Jun2016\20160617_121828.jpg">
                <a:extLst>
                  <a:ext uri="{FF2B5EF4-FFF2-40B4-BE49-F238E27FC236}">
                    <a16:creationId xmlns:a16="http://schemas.microsoft.com/office/drawing/2014/main" id="{061A851C-21A6-44FF-9D50-98C99FBEC5BA}"/>
                  </a:ext>
                </a:extLst>
              </p:cNvPr>
              <p:cNvPicPr/>
              <p:nvPr/>
            </p:nvPicPr>
            <p:blipFill rotWithShape="1">
              <a:blip r:embed="rId5" cstate="print"/>
              <a:srcRect l="381" t="19050" r="9014" b="-141"/>
              <a:stretch/>
            </p:blipFill>
            <p:spPr bwMode="auto">
              <a:xfrm>
                <a:off x="3438042" y="4999396"/>
                <a:ext cx="2319786" cy="1402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Text Box 62">
                <a:extLst>
                  <a:ext uri="{FF2B5EF4-FFF2-40B4-BE49-F238E27FC236}">
                    <a16:creationId xmlns:a16="http://schemas.microsoft.com/office/drawing/2014/main" id="{926BEC63-1073-4E00-A671-88825CC78F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1848" y="5966409"/>
                <a:ext cx="8606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Cecum</a:t>
                </a:r>
              </a:p>
            </p:txBody>
          </p:sp>
          <p:sp>
            <p:nvSpPr>
              <p:cNvPr id="40" name="Text Box 62">
                <a:extLst>
                  <a:ext uri="{FF2B5EF4-FFF2-40B4-BE49-F238E27FC236}">
                    <a16:creationId xmlns:a16="http://schemas.microsoft.com/office/drawing/2014/main" id="{2629F8AC-C27E-4CA5-8DA3-51E3E5D0DA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23120" y="5125664"/>
                <a:ext cx="73817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vCUT</a:t>
                </a:r>
                <a:endPara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 Box 62">
                <a:extLst>
                  <a:ext uri="{FF2B5EF4-FFF2-40B4-BE49-F238E27FC236}">
                    <a16:creationId xmlns:a16="http://schemas.microsoft.com/office/drawing/2014/main" id="{D5BE3800-D948-4936-89CF-B76AFA275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0738" y="2214035"/>
                <a:ext cx="734026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Cecum</a:t>
                </a:r>
              </a:p>
            </p:txBody>
          </p:sp>
          <p:sp>
            <p:nvSpPr>
              <p:cNvPr id="42" name="Text Box 62">
                <a:extLst>
                  <a:ext uri="{FF2B5EF4-FFF2-40B4-BE49-F238E27FC236}">
                    <a16:creationId xmlns:a16="http://schemas.microsoft.com/office/drawing/2014/main" id="{A7E3A552-CC74-4596-BE24-0DB4D10424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84758" y="4044794"/>
                <a:ext cx="99910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Abdominal wall</a:t>
                </a: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90A77875-DBE5-4427-AF82-D5745EF41F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8974" y="2411335"/>
                <a:ext cx="357210" cy="20638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AD434ABC-547C-4EBD-97AA-485FE65A5CC6}"/>
                  </a:ext>
                </a:extLst>
              </p:cNvPr>
              <p:cNvCxnSpPr>
                <a:cxnSpLocks/>
                <a:stCxn id="42" idx="0"/>
              </p:cNvCxnSpPr>
              <p:nvPr/>
            </p:nvCxnSpPr>
            <p:spPr>
              <a:xfrm flipV="1">
                <a:off x="3984311" y="3794756"/>
                <a:ext cx="350416" cy="2500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47B2655-1C9F-49BF-A391-3C6574A568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0777" y="5325066"/>
                <a:ext cx="480870" cy="2388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Text Box 62">
                <a:extLst>
                  <a:ext uri="{FF2B5EF4-FFF2-40B4-BE49-F238E27FC236}">
                    <a16:creationId xmlns:a16="http://schemas.microsoft.com/office/drawing/2014/main" id="{BBB5C7DF-220B-49F1-8897-369C914E26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54471" y="5880066"/>
                <a:ext cx="1065065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Abdominal wall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DF62F8E0-B206-4744-8B1D-1498F0A708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0278" y="5534462"/>
                <a:ext cx="1" cy="3803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62561212-0FD4-4F52-82ED-A7E27977C6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39888" y="6099761"/>
                <a:ext cx="402796" cy="16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Text Box 13">
                <a:extLst>
                  <a:ext uri="{FF2B5EF4-FFF2-40B4-BE49-F238E27FC236}">
                    <a16:creationId xmlns:a16="http://schemas.microsoft.com/office/drawing/2014/main" id="{011414D9-1620-4908-A5E0-A44A80AC27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2238" y="1777414"/>
                <a:ext cx="30696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50" name="Text Box 13">
                <a:extLst>
                  <a:ext uri="{FF2B5EF4-FFF2-40B4-BE49-F238E27FC236}">
                    <a16:creationId xmlns:a16="http://schemas.microsoft.com/office/drawing/2014/main" id="{B6F9531F-868B-41D3-9357-D80B9DD1CF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6435" y="3458110"/>
                <a:ext cx="29928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51" name="Text Box 13">
                <a:extLst>
                  <a:ext uri="{FF2B5EF4-FFF2-40B4-BE49-F238E27FC236}">
                    <a16:creationId xmlns:a16="http://schemas.microsoft.com/office/drawing/2014/main" id="{279BBC2F-F75F-47F3-96EA-CC0BA17282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6435" y="4999396"/>
                <a:ext cx="29928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52" name="Text Box 13">
                <a:extLst>
                  <a:ext uri="{FF2B5EF4-FFF2-40B4-BE49-F238E27FC236}">
                    <a16:creationId xmlns:a16="http://schemas.microsoft.com/office/drawing/2014/main" id="{3448179E-667D-4340-8DAD-564EDB5022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6435" y="6531410"/>
                <a:ext cx="29928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63734E0-D105-C24C-98FC-6B4CD5DBE3C9}"/>
                </a:ext>
              </a:extLst>
            </p:cNvPr>
            <p:cNvSpPr/>
            <p:nvPr/>
          </p:nvSpPr>
          <p:spPr>
            <a:xfrm>
              <a:off x="2373264" y="2129768"/>
              <a:ext cx="1707519" cy="318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US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Surgical Procedure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3C36A2A0-DD48-42D2-821C-7BA049727CA6}"/>
                </a:ext>
              </a:extLst>
            </p:cNvPr>
            <p:cNvCxnSpPr>
              <a:cxnSpLocks/>
            </p:cNvCxnSpPr>
            <p:nvPr/>
          </p:nvCxnSpPr>
          <p:spPr>
            <a:xfrm>
              <a:off x="1852817" y="7501436"/>
              <a:ext cx="0" cy="4572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6820AD7-88FD-41CF-93B4-53FC1C6863A1}"/>
                </a:ext>
              </a:extLst>
            </p:cNvPr>
            <p:cNvSpPr/>
            <p:nvPr/>
          </p:nvSpPr>
          <p:spPr>
            <a:xfrm>
              <a:off x="1126377" y="6905335"/>
              <a:ext cx="1482194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Cecum was sutured to the abdominal wall; only one injury site per animal was created 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lang="en-US" sz="80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3250524-AF29-9744-BE01-6B9CC3579172}"/>
                </a:ext>
              </a:extLst>
            </p:cNvPr>
            <p:cNvSpPr/>
            <p:nvPr/>
          </p:nvSpPr>
          <p:spPr>
            <a:xfrm>
              <a:off x="1109023" y="3844241"/>
              <a:ext cx="1471756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Petechial hemorrhage on cecum was induced by abrasion </a:t>
              </a:r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6D42770-FD50-4B41-AD9D-58BBF14C92BA}"/>
                </a:ext>
              </a:extLst>
            </p:cNvPr>
            <p:cNvSpPr/>
            <p:nvPr/>
          </p:nvSpPr>
          <p:spPr>
            <a:xfrm>
              <a:off x="1158359" y="7977008"/>
              <a:ext cx="1471756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Gross examination and sample collection for histological analysis at days 7, 28, and 67 post surgery </a:t>
              </a:r>
              <a:endParaRPr lang="en-US" sz="800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328BF5C-AF87-524D-A774-ED5D45944DAA}"/>
                </a:ext>
              </a:extLst>
            </p:cNvPr>
            <p:cNvSpPr/>
            <p:nvPr/>
          </p:nvSpPr>
          <p:spPr>
            <a:xfrm>
              <a:off x="1098585" y="4785145"/>
              <a:ext cx="1482194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Peritoneum and the abdominal transverse muscle were removed from the abdominal cavity </a:t>
              </a:r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en-US" sz="800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B416FB3-1B13-4A4C-9693-BE9D0F6BF52D}"/>
                </a:ext>
              </a:extLst>
            </p:cNvPr>
            <p:cNvSpPr/>
            <p:nvPr/>
          </p:nvSpPr>
          <p:spPr>
            <a:xfrm>
              <a:off x="1098585" y="2807368"/>
              <a:ext cx="1482194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Midline laparotomy was performed leading to exposure of the bowel and cecum 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EB1F0B0-A1B5-2B45-AC61-447B397CC254}"/>
                </a:ext>
              </a:extLst>
            </p:cNvPr>
            <p:cNvCxnSpPr>
              <a:cxnSpLocks/>
            </p:cNvCxnSpPr>
            <p:nvPr/>
          </p:nvCxnSpPr>
          <p:spPr>
            <a:xfrm>
              <a:off x="1836001" y="4316794"/>
              <a:ext cx="0" cy="4572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2CE1113-FBB3-3743-B5A3-7F24048CDF31}"/>
                </a:ext>
              </a:extLst>
            </p:cNvPr>
            <p:cNvSpPr/>
            <p:nvPr/>
          </p:nvSpPr>
          <p:spPr>
            <a:xfrm>
              <a:off x="1126378" y="5837575"/>
              <a:ext cx="1454402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Control (no barrier grafts) or </a:t>
              </a:r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sutured  to the abdominal wall </a:t>
              </a:r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en-US" sz="800" dirty="0"/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B1DAD42A-443D-AB44-A138-87D25CDB0C2B}"/>
                </a:ext>
              </a:extLst>
            </p:cNvPr>
            <p:cNvCxnSpPr>
              <a:cxnSpLocks/>
            </p:cNvCxnSpPr>
            <p:nvPr/>
          </p:nvCxnSpPr>
          <p:spPr>
            <a:xfrm>
              <a:off x="1836001" y="3387041"/>
              <a:ext cx="0" cy="4572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5E872449-4CBE-3945-84C2-C895B7BEFCC2}"/>
                </a:ext>
              </a:extLst>
            </p:cNvPr>
            <p:cNvCxnSpPr>
              <a:cxnSpLocks/>
            </p:cNvCxnSpPr>
            <p:nvPr/>
          </p:nvCxnSpPr>
          <p:spPr>
            <a:xfrm>
              <a:off x="1836001" y="6422350"/>
              <a:ext cx="0" cy="4572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13B5A9AC-EE89-154F-8408-4854B0CD2603}"/>
                </a:ext>
              </a:extLst>
            </p:cNvPr>
            <p:cNvCxnSpPr>
              <a:cxnSpLocks/>
            </p:cNvCxnSpPr>
            <p:nvPr/>
          </p:nvCxnSpPr>
          <p:spPr>
            <a:xfrm>
              <a:off x="1852817" y="5369920"/>
              <a:ext cx="0" cy="4572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706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13">
            <a:extLst>
              <a:ext uri="{FF2B5EF4-FFF2-40B4-BE49-F238E27FC236}">
                <a16:creationId xmlns:a16="http://schemas.microsoft.com/office/drawing/2014/main" id="{6522D6B4-1129-4C48-9E59-11A3D326D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866" y="8836223"/>
            <a:ext cx="1085678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13A457-5B66-46FA-B7EB-18C5330841AC}"/>
              </a:ext>
            </a:extLst>
          </p:cNvPr>
          <p:cNvGrpSpPr/>
          <p:nvPr/>
        </p:nvGrpSpPr>
        <p:grpSpPr>
          <a:xfrm>
            <a:off x="40093" y="25400"/>
            <a:ext cx="6817907" cy="6010337"/>
            <a:chOff x="40093" y="25400"/>
            <a:chExt cx="6817907" cy="6010337"/>
          </a:xfrm>
        </p:grpSpPr>
        <p:pic>
          <p:nvPicPr>
            <p:cNvPr id="4" name="Picture 3" descr="P:\YI\15Jun2016 Animal Study\Necropsy day 7 22Jun2016\20160622_160011.jpg">
              <a:extLst>
                <a:ext uri="{FF2B5EF4-FFF2-40B4-BE49-F238E27FC236}">
                  <a16:creationId xmlns:a16="http://schemas.microsoft.com/office/drawing/2014/main" id="{1616A8B8-4E52-499B-A6F2-9459C859EA78}"/>
                </a:ext>
              </a:extLst>
            </p:cNvPr>
            <p:cNvPicPr/>
            <p:nvPr/>
          </p:nvPicPr>
          <p:blipFill rotWithShape="1">
            <a:blip r:embed="rId2" cstate="print">
              <a:lum bright="4000" contrast="1000"/>
            </a:blip>
            <a:srcRect l="8695" t="16057" r="5676" b="5689"/>
            <a:stretch/>
          </p:blipFill>
          <p:spPr bwMode="auto">
            <a:xfrm>
              <a:off x="302591" y="319693"/>
              <a:ext cx="3133382" cy="176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 descr="P:\YI\15Jun2016 Animal Study\Necropsy day 7 22Jun2016\20160622_152213.jpg">
              <a:extLst>
                <a:ext uri="{FF2B5EF4-FFF2-40B4-BE49-F238E27FC236}">
                  <a16:creationId xmlns:a16="http://schemas.microsoft.com/office/drawing/2014/main" id="{976A26FF-5C07-4DD2-A2E7-EDEECD41E516}"/>
                </a:ext>
              </a:extLst>
            </p:cNvPr>
            <p:cNvPicPr/>
            <p:nvPr/>
          </p:nvPicPr>
          <p:blipFill rotWithShape="1">
            <a:blip r:embed="rId3" cstate="print"/>
            <a:srcRect l="3082" t="14715" r="12497"/>
            <a:stretch/>
          </p:blipFill>
          <p:spPr bwMode="auto">
            <a:xfrm>
              <a:off x="3532283" y="319693"/>
              <a:ext cx="3139050" cy="1763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65B6F283-CBA8-4E0C-8FA8-1CDF421B18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591" y="276149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7" name="Text Box 13">
              <a:extLst>
                <a:ext uri="{FF2B5EF4-FFF2-40B4-BE49-F238E27FC236}">
                  <a16:creationId xmlns:a16="http://schemas.microsoft.com/office/drawing/2014/main" id="{358DE30B-09D2-42B8-B051-4ACF68995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2283" y="276149"/>
              <a:ext cx="28524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8" name="Text Box 62">
              <a:extLst>
                <a:ext uri="{FF2B5EF4-FFF2-40B4-BE49-F238E27FC236}">
                  <a16:creationId xmlns:a16="http://schemas.microsoft.com/office/drawing/2014/main" id="{0F0618CE-B9DA-4A4B-8252-319044CC6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4531" y="924436"/>
              <a:ext cx="65627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 Box 62">
              <a:extLst>
                <a:ext uri="{FF2B5EF4-FFF2-40B4-BE49-F238E27FC236}">
                  <a16:creationId xmlns:a16="http://schemas.microsoft.com/office/drawing/2014/main" id="{4BEBD195-4DE3-4AC3-8F6C-CA5CD01AD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8987" y="472901"/>
              <a:ext cx="87973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Cecum</a:t>
              </a:r>
            </a:p>
          </p:txBody>
        </p:sp>
        <p:sp>
          <p:nvSpPr>
            <p:cNvPr id="10" name="Text Box 62">
              <a:extLst>
                <a:ext uri="{FF2B5EF4-FFF2-40B4-BE49-F238E27FC236}">
                  <a16:creationId xmlns:a16="http://schemas.microsoft.com/office/drawing/2014/main" id="{FAE782C5-C388-430E-983B-368FCB2556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4167" y="1812099"/>
              <a:ext cx="138468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sp>
          <p:nvSpPr>
            <p:cNvPr id="11" name="Text Box 62">
              <a:extLst>
                <a:ext uri="{FF2B5EF4-FFF2-40B4-BE49-F238E27FC236}">
                  <a16:creationId xmlns:a16="http://schemas.microsoft.com/office/drawing/2014/main" id="{5DB8AD05-DE82-46EF-8634-DE80879EFD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1150" y="1473220"/>
              <a:ext cx="92951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Adhesion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0206553-F209-44FA-A5D0-34911CCDAA3E}"/>
                </a:ext>
              </a:extLst>
            </p:cNvPr>
            <p:cNvCxnSpPr/>
            <p:nvPr/>
          </p:nvCxnSpPr>
          <p:spPr>
            <a:xfrm flipV="1">
              <a:off x="1553985" y="1181650"/>
              <a:ext cx="134652" cy="33855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 Box 62">
              <a:extLst>
                <a:ext uri="{FF2B5EF4-FFF2-40B4-BE49-F238E27FC236}">
                  <a16:creationId xmlns:a16="http://schemas.microsoft.com/office/drawing/2014/main" id="{160E647C-14D4-4FA8-9F59-D056AAAAD9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2023" y="1257344"/>
              <a:ext cx="7316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Suture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73ECC08-3E51-443B-8A76-E658E00FEB21}"/>
                </a:ext>
              </a:extLst>
            </p:cNvPr>
            <p:cNvCxnSpPr>
              <a:stCxn id="13" idx="1"/>
            </p:cNvCxnSpPr>
            <p:nvPr/>
          </p:nvCxnSpPr>
          <p:spPr>
            <a:xfrm flipH="1" flipV="1">
              <a:off x="2054383" y="1257346"/>
              <a:ext cx="447640" cy="13849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 Box 62">
              <a:extLst>
                <a:ext uri="{FF2B5EF4-FFF2-40B4-BE49-F238E27FC236}">
                  <a16:creationId xmlns:a16="http://schemas.microsoft.com/office/drawing/2014/main" id="{53338639-F765-44A0-B37D-830A5217F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0966" y="409723"/>
              <a:ext cx="138468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D8EFD48-6E4A-41D2-91E8-CD244D04E2EE}"/>
                </a:ext>
              </a:extLst>
            </p:cNvPr>
            <p:cNvCxnSpPr/>
            <p:nvPr/>
          </p:nvCxnSpPr>
          <p:spPr>
            <a:xfrm>
              <a:off x="4018808" y="1081955"/>
              <a:ext cx="668559" cy="43825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 Box 62">
              <a:extLst>
                <a:ext uri="{FF2B5EF4-FFF2-40B4-BE49-F238E27FC236}">
                  <a16:creationId xmlns:a16="http://schemas.microsoft.com/office/drawing/2014/main" id="{5F080B35-2DF1-44CB-8C06-4EA78BB47F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5869" y="1457015"/>
              <a:ext cx="87973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Cecum</a:t>
              </a:r>
            </a:p>
          </p:txBody>
        </p:sp>
        <p:pic>
          <p:nvPicPr>
            <p:cNvPr id="18" name="Picture 17" descr="P:\YI\Adhesion Barrier Animal Study\Necropsy day 28 13Jul2016\adhesion 14mar2016 (1)\20160713_182002.jpg">
              <a:extLst>
                <a:ext uri="{FF2B5EF4-FFF2-40B4-BE49-F238E27FC236}">
                  <a16:creationId xmlns:a16="http://schemas.microsoft.com/office/drawing/2014/main" id="{A28E2FC0-62EC-4EA7-B91C-1BB194AB96E6}"/>
                </a:ext>
              </a:extLst>
            </p:cNvPr>
            <p:cNvPicPr/>
            <p:nvPr/>
          </p:nvPicPr>
          <p:blipFill rotWithShape="1">
            <a:blip r:embed="rId4" cstate="print"/>
            <a:srcRect l="13527" t="18702" r="16986" b="-42"/>
            <a:stretch/>
          </p:blipFill>
          <p:spPr bwMode="auto">
            <a:xfrm>
              <a:off x="3536482" y="2282470"/>
              <a:ext cx="3136392" cy="1764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 descr="P:\YI\Adhesion Barrier Animal Study\Necropsy day 28 13Jul2016\adhesion 14mar2016 (1)\20160713_190213.jpg">
              <a:extLst>
                <a:ext uri="{FF2B5EF4-FFF2-40B4-BE49-F238E27FC236}">
                  <a16:creationId xmlns:a16="http://schemas.microsoft.com/office/drawing/2014/main" id="{60C04C37-0CBB-4C79-A959-4D116972110E}"/>
                </a:ext>
              </a:extLst>
            </p:cNvPr>
            <p:cNvPicPr/>
            <p:nvPr/>
          </p:nvPicPr>
          <p:blipFill rotWithShape="1">
            <a:blip r:embed="rId5" cstate="print">
              <a:lum bright="4000" contrast="1000"/>
            </a:blip>
            <a:srcRect l="3504" t="6593" r="1049" b="2750"/>
            <a:stretch/>
          </p:blipFill>
          <p:spPr bwMode="auto">
            <a:xfrm>
              <a:off x="302591" y="2282470"/>
              <a:ext cx="3136392" cy="1764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13">
              <a:extLst>
                <a:ext uri="{FF2B5EF4-FFF2-40B4-BE49-F238E27FC236}">
                  <a16:creationId xmlns:a16="http://schemas.microsoft.com/office/drawing/2014/main" id="{330D2107-23BA-43A7-AACB-2CBEDDF45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560" y="2282470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1" name="Text Box 13">
              <a:extLst>
                <a:ext uri="{FF2B5EF4-FFF2-40B4-BE49-F238E27FC236}">
                  <a16:creationId xmlns:a16="http://schemas.microsoft.com/office/drawing/2014/main" id="{B99F360B-828C-4C08-A98F-DD8CC3EDE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188" y="2282470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2" name="Text Box 62">
              <a:extLst>
                <a:ext uri="{FF2B5EF4-FFF2-40B4-BE49-F238E27FC236}">
                  <a16:creationId xmlns:a16="http://schemas.microsoft.com/office/drawing/2014/main" id="{C3E774EA-C4DD-48E8-A124-F975DCC73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988" y="3044395"/>
              <a:ext cx="68859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 Box 62">
              <a:extLst>
                <a:ext uri="{FF2B5EF4-FFF2-40B4-BE49-F238E27FC236}">
                  <a16:creationId xmlns:a16="http://schemas.microsoft.com/office/drawing/2014/main" id="{61945C14-874F-4F6E-A23A-DF039639F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7972" y="3769396"/>
              <a:ext cx="14528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sp>
          <p:nvSpPr>
            <p:cNvPr id="24" name="Text Box 62">
              <a:extLst>
                <a:ext uri="{FF2B5EF4-FFF2-40B4-BE49-F238E27FC236}">
                  <a16:creationId xmlns:a16="http://schemas.microsoft.com/office/drawing/2014/main" id="{6F0BE529-42BE-474D-803A-57C50EA255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9118" y="2789191"/>
              <a:ext cx="97529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Adhesion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1AAE8D8-6DB5-4635-AA2E-3CF2D73C2897}"/>
                </a:ext>
              </a:extLst>
            </p:cNvPr>
            <p:cNvCxnSpPr/>
            <p:nvPr/>
          </p:nvCxnSpPr>
          <p:spPr>
            <a:xfrm flipH="1">
              <a:off x="1317670" y="3044683"/>
              <a:ext cx="401633" cy="19658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9E7AE79-56F8-43DD-8009-E326EF18A57F}"/>
                </a:ext>
              </a:extLst>
            </p:cNvPr>
            <p:cNvCxnSpPr/>
            <p:nvPr/>
          </p:nvCxnSpPr>
          <p:spPr>
            <a:xfrm>
              <a:off x="2181641" y="3038172"/>
              <a:ext cx="173934" cy="3955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 Box 62">
              <a:extLst>
                <a:ext uri="{FF2B5EF4-FFF2-40B4-BE49-F238E27FC236}">
                  <a16:creationId xmlns:a16="http://schemas.microsoft.com/office/drawing/2014/main" id="{6BF7C96C-A9F0-4B9B-A9F9-945CE81D00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5120" y="2697801"/>
              <a:ext cx="14528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AC91C5C-881D-4CC9-88C1-51904D6610D9}"/>
                </a:ext>
              </a:extLst>
            </p:cNvPr>
            <p:cNvCxnSpPr/>
            <p:nvPr/>
          </p:nvCxnSpPr>
          <p:spPr>
            <a:xfrm>
              <a:off x="4058116" y="3232021"/>
              <a:ext cx="520654" cy="2607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 Box 62">
              <a:extLst>
                <a:ext uri="{FF2B5EF4-FFF2-40B4-BE49-F238E27FC236}">
                  <a16:creationId xmlns:a16="http://schemas.microsoft.com/office/drawing/2014/main" id="{F249A286-36D5-4B27-BFA0-38FD157971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9809" y="3277365"/>
              <a:ext cx="9230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Cecum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0B7E88-07E9-4D2F-8B94-BAC7C743702A}"/>
                </a:ext>
              </a:extLst>
            </p:cNvPr>
            <p:cNvCxnSpPr/>
            <p:nvPr/>
          </p:nvCxnSpPr>
          <p:spPr>
            <a:xfrm>
              <a:off x="1934413" y="3044683"/>
              <a:ext cx="28221" cy="33388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3BAAA61-1F83-451B-8749-DE18AD5D860B}"/>
                </a:ext>
              </a:extLst>
            </p:cNvPr>
            <p:cNvCxnSpPr/>
            <p:nvPr/>
          </p:nvCxnSpPr>
          <p:spPr>
            <a:xfrm flipH="1" flipV="1">
              <a:off x="5535785" y="2656344"/>
              <a:ext cx="208854" cy="7937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A63798D-9EBE-488A-BA70-DEAA7765C067}"/>
                </a:ext>
              </a:extLst>
            </p:cNvPr>
            <p:cNvCxnSpPr/>
            <p:nvPr/>
          </p:nvCxnSpPr>
          <p:spPr>
            <a:xfrm flipH="1" flipV="1">
              <a:off x="4968876" y="3415100"/>
              <a:ext cx="817398" cy="1467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3" name="Picture 32" descr="P:\Development\Sandeep\Adhesion Barrier Animal Study\Necropsy 22Aug2016\20160822_153548.jpg">
              <a:extLst>
                <a:ext uri="{FF2B5EF4-FFF2-40B4-BE49-F238E27FC236}">
                  <a16:creationId xmlns:a16="http://schemas.microsoft.com/office/drawing/2014/main" id="{4533CE60-8D99-41FB-93D6-052E1AC5EE9E}"/>
                </a:ext>
              </a:extLst>
            </p:cNvPr>
            <p:cNvPicPr/>
            <p:nvPr/>
          </p:nvPicPr>
          <p:blipFill rotWithShape="1">
            <a:blip r:embed="rId6" cstate="print">
              <a:lum bright="3000" contrast="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0" t="2405" r="1897" b="1924"/>
            <a:stretch/>
          </p:blipFill>
          <p:spPr bwMode="auto">
            <a:xfrm>
              <a:off x="3524440" y="4269773"/>
              <a:ext cx="3136392" cy="17647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 descr="P:\Development\Sandeep\Adhesion Barrier Animal Study\Necropsy 22Aug2016\20160822_152507.jpg">
              <a:extLst>
                <a:ext uri="{FF2B5EF4-FFF2-40B4-BE49-F238E27FC236}">
                  <a16:creationId xmlns:a16="http://schemas.microsoft.com/office/drawing/2014/main" id="{48FA8DEF-B416-455D-9BDB-3934C4251331}"/>
                </a:ext>
              </a:extLst>
            </p:cNvPr>
            <p:cNvPicPr/>
            <p:nvPr/>
          </p:nvPicPr>
          <p:blipFill rotWithShape="1">
            <a:blip r:embed="rId7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" t="8675" r="25669" b="8128"/>
            <a:stretch/>
          </p:blipFill>
          <p:spPr bwMode="auto">
            <a:xfrm>
              <a:off x="290560" y="4270945"/>
              <a:ext cx="3136392" cy="17647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Text Box 62">
              <a:extLst>
                <a:ext uri="{FF2B5EF4-FFF2-40B4-BE49-F238E27FC236}">
                  <a16:creationId xmlns:a16="http://schemas.microsoft.com/office/drawing/2014/main" id="{74CA143C-79C6-4774-B7E9-ACF38A4B8B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137" y="4370832"/>
              <a:ext cx="14528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sp>
          <p:nvSpPr>
            <p:cNvPr id="36" name="Text Box 62">
              <a:extLst>
                <a:ext uri="{FF2B5EF4-FFF2-40B4-BE49-F238E27FC236}">
                  <a16:creationId xmlns:a16="http://schemas.microsoft.com/office/drawing/2014/main" id="{89E683B1-03D5-4F7E-AE89-7E2952014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3059" y="5591540"/>
              <a:ext cx="9230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Cecum</a:t>
              </a:r>
            </a:p>
          </p:txBody>
        </p:sp>
        <p:sp>
          <p:nvSpPr>
            <p:cNvPr id="37" name="Text Box 62">
              <a:extLst>
                <a:ext uri="{FF2B5EF4-FFF2-40B4-BE49-F238E27FC236}">
                  <a16:creationId xmlns:a16="http://schemas.microsoft.com/office/drawing/2014/main" id="{FD35808F-79F5-40B7-9ECB-4ED4A0F1A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9687" y="4597543"/>
              <a:ext cx="97529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Adhesion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153E364-BFB2-43A3-B6CF-03BB38203126}"/>
                </a:ext>
              </a:extLst>
            </p:cNvPr>
            <p:cNvCxnSpPr/>
            <p:nvPr/>
          </p:nvCxnSpPr>
          <p:spPr>
            <a:xfrm flipH="1">
              <a:off x="1445856" y="4840040"/>
              <a:ext cx="137732" cy="40319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2BE44C5-847E-4A53-8313-EFCCA68EF42B}"/>
                </a:ext>
              </a:extLst>
            </p:cNvPr>
            <p:cNvCxnSpPr/>
            <p:nvPr/>
          </p:nvCxnSpPr>
          <p:spPr>
            <a:xfrm>
              <a:off x="2122069" y="4854503"/>
              <a:ext cx="351972" cy="38873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106F803-697E-4E0E-AB56-95A08C30A4D5}"/>
                </a:ext>
              </a:extLst>
            </p:cNvPr>
            <p:cNvCxnSpPr/>
            <p:nvPr/>
          </p:nvCxnSpPr>
          <p:spPr>
            <a:xfrm>
              <a:off x="1866917" y="4820362"/>
              <a:ext cx="8755" cy="20890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4771B3F-47BD-4F9E-B175-B8AF064F5C0D}"/>
                </a:ext>
              </a:extLst>
            </p:cNvPr>
            <p:cNvCxnSpPr/>
            <p:nvPr/>
          </p:nvCxnSpPr>
          <p:spPr>
            <a:xfrm>
              <a:off x="5247834" y="4687507"/>
              <a:ext cx="74155" cy="24742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 Box 62">
              <a:extLst>
                <a:ext uri="{FF2B5EF4-FFF2-40B4-BE49-F238E27FC236}">
                  <a16:creationId xmlns:a16="http://schemas.microsoft.com/office/drawing/2014/main" id="{812A9B14-4D4B-4595-A83F-54ECD97B4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5770" y="4742311"/>
              <a:ext cx="7046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0F1927C9-4AF9-436F-BBAD-E985B303B61A}"/>
                </a:ext>
              </a:extLst>
            </p:cNvPr>
            <p:cNvCxnSpPr/>
            <p:nvPr/>
          </p:nvCxnSpPr>
          <p:spPr>
            <a:xfrm>
              <a:off x="4049168" y="5014801"/>
              <a:ext cx="301287" cy="25468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 Box 62">
              <a:extLst>
                <a:ext uri="{FF2B5EF4-FFF2-40B4-BE49-F238E27FC236}">
                  <a16:creationId xmlns:a16="http://schemas.microsoft.com/office/drawing/2014/main" id="{E55BF0FA-992D-4DCE-89CA-6F25AE33D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3364" y="5217887"/>
              <a:ext cx="106574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Abdominal wall</a:t>
              </a:r>
            </a:p>
          </p:txBody>
        </p:sp>
        <p:sp>
          <p:nvSpPr>
            <p:cNvPr id="45" name="Text Box 62">
              <a:extLst>
                <a:ext uri="{FF2B5EF4-FFF2-40B4-BE49-F238E27FC236}">
                  <a16:creationId xmlns:a16="http://schemas.microsoft.com/office/drawing/2014/main" id="{AECA450F-A141-485A-A64E-F1F5FD27F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8813" y="4456564"/>
              <a:ext cx="7676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Suture</a:t>
              </a:r>
            </a:p>
          </p:txBody>
        </p:sp>
        <p:sp>
          <p:nvSpPr>
            <p:cNvPr id="46" name="Text Box 13">
              <a:extLst>
                <a:ext uri="{FF2B5EF4-FFF2-40B4-BE49-F238E27FC236}">
                  <a16:creationId xmlns:a16="http://schemas.microsoft.com/office/drawing/2014/main" id="{B95762FA-83F1-44B2-9D0C-3EB3CCE22C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352" y="4257604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47" name="Text Box 13">
              <a:extLst>
                <a:ext uri="{FF2B5EF4-FFF2-40B4-BE49-F238E27FC236}">
                  <a16:creationId xmlns:a16="http://schemas.microsoft.com/office/drawing/2014/main" id="{7D76D715-21C2-4E63-A530-B0E20C666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5980" y="4257604"/>
              <a:ext cx="2992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49" name="Text Box 62">
              <a:extLst>
                <a:ext uri="{FF2B5EF4-FFF2-40B4-BE49-F238E27FC236}">
                  <a16:creationId xmlns:a16="http://schemas.microsoft.com/office/drawing/2014/main" id="{1DE2323D-D238-464B-9688-3B5910119F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2970" y="25400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50" name="Text Box 62">
              <a:extLst>
                <a:ext uri="{FF2B5EF4-FFF2-40B4-BE49-F238E27FC236}">
                  <a16:creationId xmlns:a16="http://schemas.microsoft.com/office/drawing/2014/main" id="{95C124A5-EA50-46AA-897B-4D9EB80A6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3478" y="27331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vCUT</a:t>
              </a:r>
              <a:endPara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 Box 62">
              <a:extLst>
                <a:ext uri="{FF2B5EF4-FFF2-40B4-BE49-F238E27FC236}">
                  <a16:creationId xmlns:a16="http://schemas.microsoft.com/office/drawing/2014/main" id="{E5904666-CF95-4614-B856-7F4601C12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401251" y="1056987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Day 7</a:t>
              </a:r>
            </a:p>
          </p:txBody>
        </p:sp>
        <p:sp>
          <p:nvSpPr>
            <p:cNvPr id="52" name="Text Box 62">
              <a:extLst>
                <a:ext uri="{FF2B5EF4-FFF2-40B4-BE49-F238E27FC236}">
                  <a16:creationId xmlns:a16="http://schemas.microsoft.com/office/drawing/2014/main" id="{71ED3F2A-6690-40FB-9DBA-60B9E3821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403712" y="3017813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Day 28</a:t>
              </a:r>
            </a:p>
          </p:txBody>
        </p:sp>
        <p:sp>
          <p:nvSpPr>
            <p:cNvPr id="53" name="Text Box 62">
              <a:extLst>
                <a:ext uri="{FF2B5EF4-FFF2-40B4-BE49-F238E27FC236}">
                  <a16:creationId xmlns:a16="http://schemas.microsoft.com/office/drawing/2014/main" id="{3A51A661-E61D-4E8F-9C1D-5CF3AED4F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403712" y="5022528"/>
              <a:ext cx="1195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Day 67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D9B04E2C-CC5B-6C49-B96F-09CA12F7E67A}"/>
              </a:ext>
            </a:extLst>
          </p:cNvPr>
          <p:cNvSpPr/>
          <p:nvPr/>
        </p:nvSpPr>
        <p:spPr>
          <a:xfrm>
            <a:off x="248209" y="8180003"/>
            <a:ext cx="435180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0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Grading scale: 0= normal; 1= minimal; 2= mild; 3= moderate; 4= severe</a:t>
            </a:r>
          </a:p>
          <a:p>
            <a:pPr algn="just"/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Areas between abdominal wall and </a:t>
            </a:r>
            <a:r>
              <a:rPr lang="en-US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vCUT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with no adhesion to cecum</a:t>
            </a:r>
            <a:endParaRPr lang="en-US" sz="1000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1ABF723-8957-FB40-A45E-FC925983B561}"/>
              </a:ext>
            </a:extLst>
          </p:cNvPr>
          <p:cNvSpPr/>
          <p:nvPr/>
        </p:nvSpPr>
        <p:spPr>
          <a:xfrm>
            <a:off x="6459" y="6467224"/>
            <a:ext cx="6826484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Table S2: P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eritoneal adhesion scoring in 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abbit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odel with 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ecum sutured to the abdominal wall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A9D35246-0F9C-E04E-9EC4-A9989617C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949859"/>
              </p:ext>
            </p:extLst>
          </p:nvPr>
        </p:nvGraphicFramePr>
        <p:xfrm>
          <a:off x="211986" y="6765578"/>
          <a:ext cx="6415427" cy="1432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6267">
                  <a:extLst>
                    <a:ext uri="{9D8B030D-6E8A-4147-A177-3AD203B41FA5}">
                      <a16:colId xmlns:a16="http://schemas.microsoft.com/office/drawing/2014/main" val="2280845294"/>
                    </a:ext>
                  </a:extLst>
                </a:gridCol>
                <a:gridCol w="1105723">
                  <a:extLst>
                    <a:ext uri="{9D8B030D-6E8A-4147-A177-3AD203B41FA5}">
                      <a16:colId xmlns:a16="http://schemas.microsoft.com/office/drawing/2014/main" val="1291404272"/>
                    </a:ext>
                  </a:extLst>
                </a:gridCol>
                <a:gridCol w="1093437">
                  <a:extLst>
                    <a:ext uri="{9D8B030D-6E8A-4147-A177-3AD203B41FA5}">
                      <a16:colId xmlns:a16="http://schemas.microsoft.com/office/drawing/2014/main" val="2056639784"/>
                    </a:ext>
                  </a:extLst>
                </a:gridCol>
              </a:tblGrid>
              <a:tr h="18113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Score at day 28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586587"/>
                  </a:ext>
                </a:extLst>
              </a:tr>
              <a:tr h="2389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vCUT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459402"/>
                  </a:ext>
                </a:extLst>
              </a:tr>
              <a:tr h="3531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Adhesion between wall and cecum (gross evaluation)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4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649549"/>
                  </a:ext>
                </a:extLst>
              </a:tr>
              <a:tr h="296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Fibrosis (histological evaluation)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2*</a:t>
                      </a: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69256"/>
                  </a:ext>
                </a:extLst>
              </a:tr>
              <a:tr h="362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Inflammation (histological evaluation)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3* 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558" marR="6655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504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802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111523</TotalTime>
  <Words>342</Words>
  <Application>Microsoft Office PowerPoint</Application>
  <PresentationFormat>On-screen Show (4:3)</PresentationFormat>
  <Paragraphs>141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宋体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Sandeep Dhall</dc:creator>
  <cp:lastModifiedBy>Sandeep Dhall</cp:lastModifiedBy>
  <cp:revision>479</cp:revision>
  <cp:lastPrinted>2018-04-12T20:33:11Z</cp:lastPrinted>
  <dcterms:created xsi:type="dcterms:W3CDTF">2016-09-19T14:48:10Z</dcterms:created>
  <dcterms:modified xsi:type="dcterms:W3CDTF">2018-09-26T15:21:53Z</dcterms:modified>
</cp:coreProperties>
</file>