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60" r:id="rId3"/>
    <p:sldId id="259" r:id="rId4"/>
    <p:sldId id="257" r:id="rId5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48" autoAdjust="0"/>
  </p:normalViewPr>
  <p:slideViewPr>
    <p:cSldViewPr>
      <p:cViewPr varScale="1">
        <p:scale>
          <a:sx n="87" d="100"/>
          <a:sy n="87" d="100"/>
        </p:scale>
        <p:origin x="2928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8ABA1-A144-493B-A73F-31805808CED8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E065B-7169-4F7C-9B6A-C6CEAA890C7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9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E065B-7169-4F7C-9B6A-C6CEAA890C7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51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E065B-7169-4F7C-9B6A-C6CEAA890C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26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E065B-7169-4F7C-9B6A-C6CEAA890C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8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8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8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2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4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02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844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0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57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24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87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7CA9C-563E-47F1-A2A4-E79022FD036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08A2F-31BC-4980-81F2-4C32A59C95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08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960225"/>
              </p:ext>
            </p:extLst>
          </p:nvPr>
        </p:nvGraphicFramePr>
        <p:xfrm>
          <a:off x="692696" y="1424608"/>
          <a:ext cx="4608513" cy="308457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35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6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63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ABL1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FGFR3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NOTCH1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AKT1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FLT3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NPM1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ALK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GNA11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NRAS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APC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GNAQ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PDFRA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ATM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GNAS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PIK3CA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BRAF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HNF1A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PTEN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CDH1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HRAS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PTPN11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CDKN2A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IDH1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RB1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CSF1R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JAK2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RET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CTNNB1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JAK3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SMAD4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EGFR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KDR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SMARCB1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ERBB2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KIT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SMO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ERBB4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KRAS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SRC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FBBXW7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MET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STK11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  <a:latin typeface="+mn-lt"/>
                        </a:rPr>
                        <a:t>FGFR1</a:t>
                      </a:r>
                      <a:endParaRPr lang="nl-NL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MLH1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TP53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FGFR2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MPL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VHL</a:t>
                      </a:r>
                      <a:endParaRPr lang="nl-NL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88640" y="857074"/>
            <a:ext cx="443262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nl-NL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Supplementary </a:t>
            </a:r>
            <a:r>
              <a:rPr kumimoji="0" lang="en-US" altLang="nl-NL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table </a:t>
            </a:r>
            <a:r>
              <a:rPr kumimoji="0" lang="en-US" altLang="nl-NL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en-US" altLang="nl-NL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Custom </a:t>
            </a:r>
            <a:r>
              <a:rPr kumimoji="0" lang="en-GB" altLang="nl-NL" sz="11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UnicodeMS" charset="-128"/>
                <a:cs typeface="ArialUnicodeMS" charset="-128"/>
              </a:rPr>
              <a:t>48 gene </a:t>
            </a:r>
            <a:r>
              <a:rPr kumimoji="0" lang="en-GB" alt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UnicodeMS" charset="-128"/>
                <a:cs typeface="ArialUnicodeMS" charset="-128"/>
              </a:rPr>
              <a:t>panel used for mutation</a:t>
            </a:r>
            <a:r>
              <a:rPr kumimoji="0" lang="en-GB" altLang="nl-NL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ArialUnicodeMS" charset="-128"/>
                <a:cs typeface="ArialUnicodeMS" charset="-128"/>
              </a:rPr>
              <a:t> analysis</a:t>
            </a:r>
            <a:endParaRPr kumimoji="0" lang="nl-NL" altLang="nl-N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32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576952"/>
              </p:ext>
            </p:extLst>
          </p:nvPr>
        </p:nvGraphicFramePr>
        <p:xfrm>
          <a:off x="332656" y="1592216"/>
          <a:ext cx="6264700" cy="34327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4028261885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349190078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04158695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4009839218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3899718936"/>
                    </a:ext>
                  </a:extLst>
                </a:gridCol>
                <a:gridCol w="509372">
                  <a:extLst>
                    <a:ext uri="{9D8B030D-6E8A-4147-A177-3AD203B41FA5}">
                      <a16:colId xmlns:a16="http://schemas.microsoft.com/office/drawing/2014/main" val="2853223196"/>
                    </a:ext>
                  </a:extLst>
                </a:gridCol>
                <a:gridCol w="354727">
                  <a:extLst>
                    <a:ext uri="{9D8B030D-6E8A-4147-A177-3AD203B41FA5}">
                      <a16:colId xmlns:a16="http://schemas.microsoft.com/office/drawing/2014/main" val="2858712872"/>
                    </a:ext>
                  </a:extLst>
                </a:gridCol>
                <a:gridCol w="420286">
                  <a:extLst>
                    <a:ext uri="{9D8B030D-6E8A-4147-A177-3AD203B41FA5}">
                      <a16:colId xmlns:a16="http://schemas.microsoft.com/office/drawing/2014/main" val="1908386168"/>
                    </a:ext>
                  </a:extLst>
                </a:gridCol>
                <a:gridCol w="353515">
                  <a:extLst>
                    <a:ext uri="{9D8B030D-6E8A-4147-A177-3AD203B41FA5}">
                      <a16:colId xmlns:a16="http://schemas.microsoft.com/office/drawing/2014/main" val="2694811305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3306507890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1312874132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2071945754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4229120570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4156791876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1722840971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2389159602"/>
                    </a:ext>
                  </a:extLst>
                </a:gridCol>
                <a:gridCol w="326322">
                  <a:extLst>
                    <a:ext uri="{9D8B030D-6E8A-4147-A177-3AD203B41FA5}">
                      <a16:colId xmlns:a16="http://schemas.microsoft.com/office/drawing/2014/main" val="1838493348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Patient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Sample ID</a:t>
                      </a:r>
                      <a:endParaRPr lang="en-IE" sz="6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Morphology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Location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Endoscopy size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Histopathology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Dysplasia</a:t>
                      </a:r>
                      <a:endParaRPr lang="en-IE" sz="6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Volumetric</a:t>
                      </a:r>
                      <a:r>
                        <a:rPr lang="en-US" sz="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change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Total # CNA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8q </a:t>
                      </a:r>
                      <a:r>
                        <a:rPr lang="en-IE" sz="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gain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13q gain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20q gain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8p loss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15q loss</a:t>
                      </a:r>
                      <a:endParaRPr lang="en-IE" sz="6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>
                          <a:solidFill>
                            <a:schemeClr val="bg1"/>
                          </a:solidFill>
                          <a:effectLst/>
                        </a:rPr>
                        <a:t>17p loss</a:t>
                      </a:r>
                      <a:endParaRPr lang="en-IE" sz="6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18q loss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Total # CAE</a:t>
                      </a:r>
                      <a:endParaRPr lang="en-IE" sz="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7350809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10284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6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pedunculated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proximal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8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TVA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-11.67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5362957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10284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flat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distal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8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14.9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266550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10375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sessile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proximal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TVA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97.02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4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Yes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Yes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2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050428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10375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8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sessile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proximal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5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-2.92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732111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10482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pedunculated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distal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11.92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Yes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7182189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10482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sessile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-18.53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7832762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10916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pedunculated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distal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12.65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860636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10916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pedunculated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distal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70.51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0329007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11130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proximal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5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-32.97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035708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11130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18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8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-34.41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5636339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11177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23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proximal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61.26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707274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11177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proximal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23.7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0230957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11177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pedunculated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9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LGD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-27.52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339001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11430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6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-34.51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232013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11430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pedunculated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227.46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297988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11574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64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0984397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11574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pedunculated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33.59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excl.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excl.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44243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11574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pedunculated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TVA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88.21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131901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12070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39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flat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123.08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238550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12070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36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flat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-14.51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6482465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12070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37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sessile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-0.57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6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Yes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Yes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Yes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3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964808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12070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38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flat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93.09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Yes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11309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12359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42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pedunculated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TA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-47.18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90235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12359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43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-31.58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6166231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12444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45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-48.23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554369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12444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66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flat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3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HP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none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288.83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869130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12444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46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pedunculated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6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17.83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Yes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Yes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2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088072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12671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52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137.29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6695277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12671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53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proximal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174.07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515633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12671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51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pedunculated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proximal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8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TA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LGD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43.23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4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Yes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Yes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2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391436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12820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67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5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HP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none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23.88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 err="1" smtClean="0">
                          <a:effectLst/>
                        </a:rPr>
                        <a:t>n.d.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6884283"/>
                  </a:ext>
                </a:extLst>
              </a:tr>
              <a:tr h="100524"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12820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60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sessile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distal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8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SSP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none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64.32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0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>
                          <a:effectLst/>
                        </a:rPr>
                        <a:t>No</a:t>
                      </a:r>
                      <a:endParaRPr lang="en-IE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No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E" sz="600" u="none" strike="noStrike" dirty="0">
                          <a:effectLst/>
                        </a:rPr>
                        <a:t>0</a:t>
                      </a:r>
                      <a:endParaRPr lang="en-IE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6" marR="5026" marT="502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382057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8640" y="771509"/>
            <a:ext cx="6192688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Supplementary t</a:t>
            </a:r>
            <a:r>
              <a:rPr kumimoji="0" lang="en-GB" altLang="en-US" sz="1100" b="1" strike="noStrike" cap="none" normalizeH="0" baseline="0" dirty="0" smtClean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able </a:t>
            </a:r>
            <a:r>
              <a:rPr lang="en-GB" altLang="en-US" sz="11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kumimoji="0" lang="en-GB" altLang="en-US" sz="1100" strike="noStrike" cap="none" normalizeH="0" baseline="0" dirty="0" smtClean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altLang="en-US" sz="11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Characteristics of lesions originating from patients with multiple polyps. Lesions were assumed to develop independently based on differing morphology, colonic location, size, histopathology and/or growth. The copy number alterations of the polyps confirmed this assumption. </a:t>
            </a:r>
            <a:endParaRPr kumimoji="0" lang="en-GB" altLang="en-US" sz="1100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44488" y="5097016"/>
            <a:ext cx="6396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ea typeface="Calibri" panose="020F0502020204030204" pitchFamily="34" charset="0"/>
                <a:cs typeface="Times New Roman" panose="02020603050405020304" pitchFamily="18" charset="0"/>
              </a:rPr>
              <a:t>CAE = cancer associated events, CNA = copy number alterations, excl. = exclusion, LGD = low grade dysplasia, </a:t>
            </a:r>
            <a:r>
              <a:rPr lang="en-GB" altLang="en-US" sz="900" dirty="0" err="1">
                <a:ea typeface="Calibri" panose="020F0502020204030204" pitchFamily="34" charset="0"/>
                <a:cs typeface="Times New Roman" panose="02020603050405020304" pitchFamily="18" charset="0"/>
              </a:rPr>
              <a:t>n.d.</a:t>
            </a:r>
            <a:r>
              <a:rPr lang="en-GB" altLang="en-US" sz="900" dirty="0">
                <a:ea typeface="Calibri" panose="020F0502020204030204" pitchFamily="34" charset="0"/>
                <a:cs typeface="Times New Roman" panose="02020603050405020304" pitchFamily="18" charset="0"/>
              </a:rPr>
              <a:t> = not determined, TA = tubular adenoma, TVA = </a:t>
            </a:r>
            <a:r>
              <a:rPr lang="en-GB" altLang="en-US" sz="900" dirty="0" err="1">
                <a:ea typeface="Calibri" panose="020F0502020204030204" pitchFamily="34" charset="0"/>
                <a:cs typeface="Times New Roman" panose="02020603050405020304" pitchFamily="18" charset="0"/>
              </a:rPr>
              <a:t>tubulovillous</a:t>
            </a:r>
            <a:r>
              <a:rPr lang="en-GB" altLang="en-US" sz="900" dirty="0">
                <a:ea typeface="Calibri" panose="020F0502020204030204" pitchFamily="34" charset="0"/>
                <a:cs typeface="Times New Roman" panose="02020603050405020304" pitchFamily="18" charset="0"/>
              </a:rPr>
              <a:t> adenoma.</a:t>
            </a:r>
            <a:endParaRPr lang="en-GB" altLang="en-US" sz="900" dirty="0"/>
          </a:p>
        </p:txBody>
      </p:sp>
    </p:spTree>
    <p:extLst>
      <p:ext uri="{BB962C8B-B14F-4D97-AF65-F5344CB8AC3E}">
        <p14:creationId xmlns:p14="http://schemas.microsoft.com/office/powerpoint/2010/main" val="2841865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97793"/>
              </p:ext>
            </p:extLst>
          </p:nvPr>
        </p:nvGraphicFramePr>
        <p:xfrm>
          <a:off x="116632" y="1568624"/>
          <a:ext cx="6696747" cy="1752368"/>
        </p:xfrm>
        <a:graphic>
          <a:graphicData uri="http://schemas.openxmlformats.org/drawingml/2006/table">
            <a:tbl>
              <a:tblPr firstRow="1" firstCol="1" bandRow="1">
                <a:tableStyleId>{7E9639D4-E3E2-4D34-9284-5A2195B3D0D7}</a:tableStyleId>
              </a:tblPr>
              <a:tblGrid>
                <a:gridCol w="424208">
                  <a:extLst>
                    <a:ext uri="{9D8B030D-6E8A-4147-A177-3AD203B41FA5}">
                      <a16:colId xmlns:a16="http://schemas.microsoft.com/office/drawing/2014/main" val="2000366632"/>
                    </a:ext>
                  </a:extLst>
                </a:gridCol>
                <a:gridCol w="439888">
                  <a:extLst>
                    <a:ext uri="{9D8B030D-6E8A-4147-A177-3AD203B41FA5}">
                      <a16:colId xmlns:a16="http://schemas.microsoft.com/office/drawing/2014/main" val="1925452742"/>
                    </a:ext>
                  </a:extLst>
                </a:gridCol>
                <a:gridCol w="479224">
                  <a:extLst>
                    <a:ext uri="{9D8B030D-6E8A-4147-A177-3AD203B41FA5}">
                      <a16:colId xmlns:a16="http://schemas.microsoft.com/office/drawing/2014/main" val="1397605102"/>
                    </a:ext>
                  </a:extLst>
                </a:gridCol>
                <a:gridCol w="315374">
                  <a:extLst>
                    <a:ext uri="{9D8B030D-6E8A-4147-A177-3AD203B41FA5}">
                      <a16:colId xmlns:a16="http://schemas.microsoft.com/office/drawing/2014/main" val="3678206290"/>
                    </a:ext>
                  </a:extLst>
                </a:gridCol>
                <a:gridCol w="696204">
                  <a:extLst>
                    <a:ext uri="{9D8B030D-6E8A-4147-A177-3AD203B41FA5}">
                      <a16:colId xmlns:a16="http://schemas.microsoft.com/office/drawing/2014/main" val="2394129852"/>
                    </a:ext>
                  </a:extLst>
                </a:gridCol>
                <a:gridCol w="515134">
                  <a:extLst>
                    <a:ext uri="{9D8B030D-6E8A-4147-A177-3AD203B41FA5}">
                      <a16:colId xmlns:a16="http://schemas.microsoft.com/office/drawing/2014/main" val="4083178000"/>
                    </a:ext>
                  </a:extLst>
                </a:gridCol>
                <a:gridCol w="433060">
                  <a:extLst>
                    <a:ext uri="{9D8B030D-6E8A-4147-A177-3AD203B41FA5}">
                      <a16:colId xmlns:a16="http://schemas.microsoft.com/office/drawing/2014/main" val="164506213"/>
                    </a:ext>
                  </a:extLst>
                </a:gridCol>
                <a:gridCol w="424207">
                  <a:extLst>
                    <a:ext uri="{9D8B030D-6E8A-4147-A177-3AD203B41FA5}">
                      <a16:colId xmlns:a16="http://schemas.microsoft.com/office/drawing/2014/main" val="1306260687"/>
                    </a:ext>
                  </a:extLst>
                </a:gridCol>
                <a:gridCol w="424207">
                  <a:extLst>
                    <a:ext uri="{9D8B030D-6E8A-4147-A177-3AD203B41FA5}">
                      <a16:colId xmlns:a16="http://schemas.microsoft.com/office/drawing/2014/main" val="3206919485"/>
                    </a:ext>
                  </a:extLst>
                </a:gridCol>
                <a:gridCol w="457006">
                  <a:extLst>
                    <a:ext uri="{9D8B030D-6E8A-4147-A177-3AD203B41FA5}">
                      <a16:colId xmlns:a16="http://schemas.microsoft.com/office/drawing/2014/main" val="3751983152"/>
                    </a:ext>
                  </a:extLst>
                </a:gridCol>
                <a:gridCol w="462108">
                  <a:extLst>
                    <a:ext uri="{9D8B030D-6E8A-4147-A177-3AD203B41FA5}">
                      <a16:colId xmlns:a16="http://schemas.microsoft.com/office/drawing/2014/main" val="1526851846"/>
                    </a:ext>
                  </a:extLst>
                </a:gridCol>
                <a:gridCol w="424207">
                  <a:extLst>
                    <a:ext uri="{9D8B030D-6E8A-4147-A177-3AD203B41FA5}">
                      <a16:colId xmlns:a16="http://schemas.microsoft.com/office/drawing/2014/main" val="2840008840"/>
                    </a:ext>
                  </a:extLst>
                </a:gridCol>
                <a:gridCol w="409829">
                  <a:extLst>
                    <a:ext uri="{9D8B030D-6E8A-4147-A177-3AD203B41FA5}">
                      <a16:colId xmlns:a16="http://schemas.microsoft.com/office/drawing/2014/main" val="1242059539"/>
                    </a:ext>
                  </a:extLst>
                </a:gridCol>
                <a:gridCol w="425958">
                  <a:extLst>
                    <a:ext uri="{9D8B030D-6E8A-4147-A177-3AD203B41FA5}">
                      <a16:colId xmlns:a16="http://schemas.microsoft.com/office/drawing/2014/main" val="4011934370"/>
                    </a:ext>
                  </a:extLst>
                </a:gridCol>
                <a:gridCol w="366133">
                  <a:extLst>
                    <a:ext uri="{9D8B030D-6E8A-4147-A177-3AD203B41FA5}">
                      <a16:colId xmlns:a16="http://schemas.microsoft.com/office/drawing/2014/main" val="781397748"/>
                    </a:ext>
                  </a:extLst>
                </a:gridCol>
              </a:tblGrid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Patient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Sample</a:t>
                      </a:r>
                      <a:r>
                        <a:rPr lang="en-US" sz="7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ID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 smtClean="0">
                          <a:effectLst/>
                        </a:rPr>
                        <a:t>Sex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Histopathology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Dysplasia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Growth rate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8q gain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13 gain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20q gain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8p loss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15q loss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17p loss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 smtClean="0">
                          <a:effectLst/>
                        </a:rPr>
                        <a:t>18q</a:t>
                      </a:r>
                      <a:r>
                        <a:rPr lang="en-IE" sz="700" baseline="0" dirty="0" smtClean="0">
                          <a:effectLst/>
                        </a:rPr>
                        <a:t> </a:t>
                      </a:r>
                      <a:r>
                        <a:rPr lang="en-IE" sz="700" dirty="0" smtClean="0">
                          <a:effectLst/>
                        </a:rPr>
                        <a:t>loss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Total CAEs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091547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</a:rPr>
                        <a:t>10052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2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Male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62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108.97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 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2033623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10375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9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Male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71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TVA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97.02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>
                          <a:effectLst/>
                        </a:rPr>
                        <a:t>2</a:t>
                      </a:r>
                      <a:endParaRPr lang="en-IE" sz="7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75635495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</a:rPr>
                        <a:t>10381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10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Male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59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380.55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39059986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</a:rPr>
                        <a:t>10401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12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Male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74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TVA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550.45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>
                          <a:effectLst/>
                        </a:rPr>
                        <a:t>1</a:t>
                      </a:r>
                      <a:endParaRPr lang="en-IE" sz="7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779469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10482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15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Female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68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11.92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1515734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</a:rPr>
                        <a:t>11585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28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Male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73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-23.30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8709025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</a:rPr>
                        <a:t>12036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34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Female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59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TVA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302.40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 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3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98990048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7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12070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>
                          <a:effectLst/>
                        </a:rPr>
                        <a:t>37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>
                          <a:effectLst/>
                        </a:rPr>
                        <a:t>Male</a:t>
                      </a:r>
                      <a:endParaRPr lang="en-IE" sz="7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>
                          <a:effectLst/>
                        </a:rPr>
                        <a:t>61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-0.57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 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 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3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3988279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E" sz="7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12070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>
                          <a:effectLst/>
                        </a:rPr>
                        <a:t>38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>
                          <a:effectLst/>
                        </a:rPr>
                        <a:t>Male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>
                          <a:effectLst/>
                        </a:rPr>
                        <a:t>61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93.09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8253000"/>
                  </a:ext>
                </a:extLst>
              </a:tr>
              <a:tr h="11477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12444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46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>
                          <a:effectLst/>
                        </a:rPr>
                        <a:t>Female</a:t>
                      </a:r>
                      <a:endParaRPr lang="en-IE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55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17.83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 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2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4010473"/>
                  </a:ext>
                </a:extLst>
              </a:tr>
              <a:tr h="15750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0" dirty="0" smtClean="0">
                          <a:effectLst/>
                        </a:rPr>
                        <a:t>12671</a:t>
                      </a:r>
                      <a:endParaRPr lang="en-IE" sz="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51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Male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76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LGD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43.23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2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47285575"/>
                  </a:ext>
                </a:extLst>
              </a:tr>
              <a:tr h="114774">
                <a:tc gridSpan="7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dirty="0">
                          <a:effectLst/>
                        </a:rPr>
                        <a:t> </a:t>
                      </a:r>
                      <a:r>
                        <a:rPr lang="en-IE" sz="700" b="1" dirty="0" smtClean="0">
                          <a:effectLst/>
                        </a:rPr>
                        <a:t>Frequency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>
                          <a:effectLst/>
                        </a:rPr>
                        <a:t>3</a:t>
                      </a:r>
                      <a:endParaRPr lang="en-IE" sz="7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10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>
                          <a:effectLst/>
                        </a:rPr>
                        <a:t>4</a:t>
                      </a:r>
                      <a:endParaRPr lang="en-IE" sz="7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0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0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0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E" sz="700" b="1" dirty="0">
                          <a:effectLst/>
                        </a:rPr>
                        <a:t>18</a:t>
                      </a:r>
                      <a:endParaRPr lang="en-IE" sz="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39" marR="56139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8105975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8640" y="856148"/>
            <a:ext cx="640871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1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Supplementary t</a:t>
            </a:r>
            <a:r>
              <a:rPr kumimoji="0" lang="en-GB" altLang="en-US" sz="1100" b="1" strike="noStrike" cap="none" normalizeH="0" baseline="0" dirty="0" smtClean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able </a:t>
            </a:r>
            <a:r>
              <a:rPr lang="en-GB" altLang="en-US" sz="11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altLang="en-US" sz="11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kumimoji="0" lang="en-GB" altLang="en-US" sz="1100" strike="noStrike" cap="none" normalizeH="0" baseline="0" dirty="0" smtClean="0">
                <a:ln>
                  <a:noFill/>
                </a:ln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Overview of 11 adenomas with at least one associated event, originating from 10 different patients</a:t>
            </a:r>
            <a:endParaRPr kumimoji="0" lang="en-GB" altLang="en-US" sz="1100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7983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92" y="2216696"/>
            <a:ext cx="1268760" cy="10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14610" y="160927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ample 47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120811" y="2971697"/>
            <a:ext cx="174260" cy="1403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22" y="3378255"/>
            <a:ext cx="1742918" cy="125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401" y="4694884"/>
            <a:ext cx="1742917" cy="125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223" y="5994645"/>
            <a:ext cx="1753034" cy="128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19" y="7322995"/>
            <a:ext cx="1770208" cy="12965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803137" y="4389760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10x</a:t>
            </a:r>
            <a:endParaRPr lang="en-US" sz="1400" dirty="0"/>
          </a:p>
        </p:txBody>
      </p:sp>
      <p:pic>
        <p:nvPicPr>
          <p:cNvPr id="36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796" y="2360712"/>
            <a:ext cx="1268760" cy="76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801" y="3378255"/>
            <a:ext cx="1763254" cy="125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176" y="4684186"/>
            <a:ext cx="1756302" cy="127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44"/>
          <p:cNvSpPr txBox="1"/>
          <p:nvPr/>
        </p:nvSpPr>
        <p:spPr>
          <a:xfrm rot="16200000">
            <a:off x="620688" y="381949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MLH1</a:t>
            </a:r>
            <a:endParaRPr lang="en-US" dirty="0"/>
          </a:p>
        </p:txBody>
      </p:sp>
      <p:sp>
        <p:nvSpPr>
          <p:cNvPr id="41" name="TextBox 45"/>
          <p:cNvSpPr txBox="1"/>
          <p:nvPr/>
        </p:nvSpPr>
        <p:spPr>
          <a:xfrm rot="16200000">
            <a:off x="661338" y="5119169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MSH2</a:t>
            </a:r>
          </a:p>
        </p:txBody>
      </p:sp>
      <p:pic>
        <p:nvPicPr>
          <p:cNvPr id="42" name="Picture 20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979" y="6019604"/>
            <a:ext cx="1751498" cy="123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820" y="7307656"/>
            <a:ext cx="1780413" cy="1327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65"/>
          <p:cNvSpPr txBox="1"/>
          <p:nvPr/>
        </p:nvSpPr>
        <p:spPr>
          <a:xfrm rot="16200000">
            <a:off x="661338" y="645127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MSH6</a:t>
            </a:r>
          </a:p>
        </p:txBody>
      </p:sp>
      <p:sp>
        <p:nvSpPr>
          <p:cNvPr id="47" name="TextBox 66"/>
          <p:cNvSpPr txBox="1"/>
          <p:nvPr/>
        </p:nvSpPr>
        <p:spPr>
          <a:xfrm rot="16200000">
            <a:off x="674162" y="781140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PMS2</a:t>
            </a:r>
          </a:p>
        </p:txBody>
      </p:sp>
      <p:sp>
        <p:nvSpPr>
          <p:cNvPr id="48" name="Rectangle 67"/>
          <p:cNvSpPr/>
          <p:nvPr/>
        </p:nvSpPr>
        <p:spPr>
          <a:xfrm>
            <a:off x="4322842" y="2735505"/>
            <a:ext cx="255135" cy="19168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69"/>
          <p:cNvSpPr txBox="1"/>
          <p:nvPr/>
        </p:nvSpPr>
        <p:spPr>
          <a:xfrm>
            <a:off x="4918190" y="4385969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15x</a:t>
            </a:r>
            <a:endParaRPr lang="en-US" sz="1400" dirty="0"/>
          </a:p>
        </p:txBody>
      </p:sp>
      <p:sp>
        <p:nvSpPr>
          <p:cNvPr id="75" name="TextBox 3"/>
          <p:cNvSpPr txBox="1"/>
          <p:nvPr/>
        </p:nvSpPr>
        <p:spPr>
          <a:xfrm>
            <a:off x="3869160" y="160927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ample 67</a:t>
            </a:r>
            <a:endParaRPr lang="en-US" dirty="0"/>
          </a:p>
        </p:txBody>
      </p:sp>
      <p:sp>
        <p:nvSpPr>
          <p:cNvPr id="2" name="Rechthoek 1"/>
          <p:cNvSpPr/>
          <p:nvPr/>
        </p:nvSpPr>
        <p:spPr>
          <a:xfrm>
            <a:off x="1412776" y="2093752"/>
            <a:ext cx="1944216" cy="66756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7" name="Rechthoek 76"/>
          <p:cNvSpPr/>
          <p:nvPr/>
        </p:nvSpPr>
        <p:spPr>
          <a:xfrm>
            <a:off x="3446159" y="2088204"/>
            <a:ext cx="1944216" cy="66756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0" name="Rectangle 2"/>
          <p:cNvSpPr>
            <a:spLocks noChangeArrowheads="1"/>
          </p:cNvSpPr>
          <p:nvPr/>
        </p:nvSpPr>
        <p:spPr bwMode="auto">
          <a:xfrm>
            <a:off x="188640" y="772436"/>
            <a:ext cx="648072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nl-NL" sz="1100" b="1" dirty="0">
                <a:ea typeface="Calibri" pitchFamily="34" charset="0"/>
                <a:cs typeface="Times New Roman" pitchFamily="18" charset="0"/>
              </a:rPr>
              <a:t>Supplementary </a:t>
            </a:r>
            <a:r>
              <a:rPr lang="en-US" altLang="nl-NL" sz="1100" b="1" dirty="0" smtClean="0">
                <a:ea typeface="Calibri" pitchFamily="34" charset="0"/>
                <a:cs typeface="Times New Roman" pitchFamily="18" charset="0"/>
              </a:rPr>
              <a:t>figure 1. </a:t>
            </a:r>
            <a:r>
              <a:rPr lang="en-US" altLang="nl-NL" sz="1100" dirty="0" smtClean="0">
                <a:ea typeface="Calibri" pitchFamily="34" charset="0"/>
                <a:cs typeface="Times New Roman" pitchFamily="18" charset="0"/>
              </a:rPr>
              <a:t>Expression </a:t>
            </a:r>
            <a:r>
              <a:rPr lang="en-US" altLang="nl-NL" sz="1100" dirty="0">
                <a:ea typeface="Calibri" pitchFamily="34" charset="0"/>
                <a:cs typeface="Times New Roman" pitchFamily="18" charset="0"/>
              </a:rPr>
              <a:t>of the mismatch repair genes MLH1, MSH2, MSH6 and PMS2 for sample </a:t>
            </a:r>
            <a:r>
              <a:rPr lang="en-US" altLang="nl-NL" sz="1100" dirty="0" smtClean="0">
                <a:ea typeface="Calibri" pitchFamily="34" charset="0"/>
                <a:cs typeface="Times New Roman" pitchFamily="18" charset="0"/>
              </a:rPr>
              <a:t>#47 </a:t>
            </a:r>
            <a:r>
              <a:rPr lang="en-US" altLang="nl-NL" sz="1100" dirty="0">
                <a:ea typeface="Calibri" pitchFamily="34" charset="0"/>
                <a:cs typeface="Times New Roman" pitchFamily="18" charset="0"/>
              </a:rPr>
              <a:t>(</a:t>
            </a:r>
            <a:r>
              <a:rPr lang="en-US" altLang="nl-NL" sz="1100" dirty="0" err="1">
                <a:ea typeface="Calibri" pitchFamily="34" charset="0"/>
                <a:cs typeface="Times New Roman" pitchFamily="18" charset="0"/>
              </a:rPr>
              <a:t>tubulovillous</a:t>
            </a:r>
            <a:r>
              <a:rPr lang="en-US" altLang="nl-NL" sz="1100" dirty="0">
                <a:ea typeface="Calibri" pitchFamily="34" charset="0"/>
                <a:cs typeface="Times New Roman" pitchFamily="18" charset="0"/>
              </a:rPr>
              <a:t> adenoma with low grade dysplasia) </a:t>
            </a:r>
            <a:r>
              <a:rPr lang="en-US" altLang="nl-NL" sz="1100" dirty="0" smtClean="0">
                <a:ea typeface="Calibri" pitchFamily="34" charset="0"/>
                <a:cs typeface="Times New Roman" pitchFamily="18" charset="0"/>
              </a:rPr>
              <a:t>and </a:t>
            </a:r>
            <a:r>
              <a:rPr lang="en-US" altLang="nl-NL" sz="1100" dirty="0">
                <a:ea typeface="Calibri" pitchFamily="34" charset="0"/>
                <a:cs typeface="Times New Roman" pitchFamily="18" charset="0"/>
              </a:rPr>
              <a:t>sample </a:t>
            </a:r>
            <a:r>
              <a:rPr lang="en-US" altLang="nl-NL" sz="1100" dirty="0" smtClean="0">
                <a:ea typeface="Calibri" pitchFamily="34" charset="0"/>
                <a:cs typeface="Times New Roman" pitchFamily="18" charset="0"/>
              </a:rPr>
              <a:t>#67 </a:t>
            </a:r>
            <a:r>
              <a:rPr lang="en-US" altLang="nl-NL" sz="1100" dirty="0">
                <a:ea typeface="Calibri" pitchFamily="34" charset="0"/>
                <a:cs typeface="Times New Roman" pitchFamily="18" charset="0"/>
              </a:rPr>
              <a:t>(hyperplastic polyp</a:t>
            </a:r>
            <a:r>
              <a:rPr lang="en-US" altLang="nl-NL" sz="1100" dirty="0" smtClean="0">
                <a:ea typeface="Calibri" pitchFamily="34" charset="0"/>
                <a:cs typeface="Times New Roman" pitchFamily="18" charset="0"/>
              </a:rPr>
              <a:t>)</a:t>
            </a:r>
            <a:endParaRPr lang="nl-NL" altLang="nl-NL" sz="1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2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982</Words>
  <Application>Microsoft Office PowerPoint</Application>
  <PresentationFormat>A4 (210 x 297 mm)</PresentationFormat>
  <Paragraphs>803</Paragraphs>
  <Slides>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ArialUnicodeMS</vt:lpstr>
      <vt:lpstr>Calibri</vt:lpstr>
      <vt:lpstr>Times New Roman</vt:lpstr>
      <vt:lpstr>Office Theme</vt:lpstr>
      <vt:lpstr>PowerPoint-presentatie</vt:lpstr>
      <vt:lpstr>PowerPoint-presentatie</vt:lpstr>
      <vt:lpstr>PowerPoint-presentatie</vt:lpstr>
      <vt:lpstr>PowerPoint-presentatie</vt:lpstr>
    </vt:vector>
  </TitlesOfParts>
  <Company>Antoni van Leeuwenhoek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Meta van Lanschot</dc:creator>
  <cp:lastModifiedBy>M.C.J. van Lanschot</cp:lastModifiedBy>
  <cp:revision>48</cp:revision>
  <dcterms:created xsi:type="dcterms:W3CDTF">2018-03-01T13:50:22Z</dcterms:created>
  <dcterms:modified xsi:type="dcterms:W3CDTF">2018-12-10T12:27:50Z</dcterms:modified>
</cp:coreProperties>
</file>