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4" r:id="rId3"/>
    <p:sldId id="257" r:id="rId4"/>
    <p:sldId id="258" r:id="rId5"/>
    <p:sldId id="259" r:id="rId6"/>
    <p:sldId id="260" r:id="rId7"/>
    <p:sldId id="261" r:id="rId8"/>
    <p:sldId id="262" r:id="rId9"/>
    <p:sldId id="263" r:id="rId10"/>
    <p:sldId id="265" r:id="rId11"/>
    <p:sldId id="266" r:id="rId12"/>
    <p:sldId id="267" r:id="rId13"/>
    <p:sldId id="269" r:id="rId14"/>
  </p:sldIdLst>
  <p:sldSz cx="6858000" cy="9144000" type="screen4x3"/>
  <p:notesSz cx="6985000" cy="9283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11" autoAdjust="0"/>
    <p:restoredTop sz="94660"/>
  </p:normalViewPr>
  <p:slideViewPr>
    <p:cSldViewPr snapToGrid="0">
      <p:cViewPr varScale="1">
        <p:scale>
          <a:sx n="86" d="100"/>
          <a:sy n="86" d="100"/>
        </p:scale>
        <p:origin x="3210" y="108"/>
      </p:cViewPr>
      <p:guideLst/>
    </p:cSldViewPr>
  </p:slideViewPr>
  <p:notesTextViewPr>
    <p:cViewPr>
      <p:scale>
        <a:sx n="1" d="1"/>
        <a:sy n="1" d="1"/>
      </p:scale>
      <p:origin x="0" y="0"/>
    </p:cViewPr>
  </p:notesTextViewPr>
  <p:sorterViewPr>
    <p:cViewPr varScale="1">
      <p:scale>
        <a:sx n="100" d="100"/>
        <a:sy n="100" d="100"/>
      </p:scale>
      <p:origin x="0" y="-34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5588215-E8E1-4136-979A-B5D495BD0662}"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262974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588215-E8E1-4136-979A-B5D495BD0662}"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792385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588215-E8E1-4136-979A-B5D495BD0662}"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1331977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5588215-E8E1-4136-979A-B5D495BD0662}"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11507609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15588215-E8E1-4136-979A-B5D495BD0662}" type="datetimeFigureOut">
              <a:rPr lang="en-US" smtClean="0"/>
              <a:t>1/11/2019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1950440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5588215-E8E1-4136-979A-B5D495BD0662}" type="datetimeFigureOut">
              <a:rPr lang="en-US" smtClean="0"/>
              <a:t>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3555460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5588215-E8E1-4136-979A-B5D495BD0662}" type="datetimeFigureOut">
              <a:rPr lang="en-US" smtClean="0"/>
              <a:t>1/11/2019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15461970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5588215-E8E1-4136-979A-B5D495BD0662}" type="datetimeFigureOut">
              <a:rPr lang="en-US" smtClean="0"/>
              <a:t>1/11/2019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11630999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5588215-E8E1-4136-979A-B5D495BD0662}" type="datetimeFigureOut">
              <a:rPr lang="en-US" smtClean="0"/>
              <a:t>1/11/2019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3269808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15588215-E8E1-4136-979A-B5D495BD0662}" type="datetimeFigureOut">
              <a:rPr lang="en-US" smtClean="0"/>
              <a:t>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14720253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15588215-E8E1-4136-979A-B5D495BD0662}" type="datetimeFigureOut">
              <a:rPr lang="en-US" smtClean="0"/>
              <a:t>1/11/2019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713907-AD2B-496A-8300-9F8F8949236A}" type="slidenum">
              <a:rPr lang="en-US" smtClean="0"/>
              <a:t>‹#›</a:t>
            </a:fld>
            <a:endParaRPr lang="en-US"/>
          </a:p>
        </p:txBody>
      </p:sp>
    </p:spTree>
    <p:extLst>
      <p:ext uri="{BB962C8B-B14F-4D97-AF65-F5344CB8AC3E}">
        <p14:creationId xmlns:p14="http://schemas.microsoft.com/office/powerpoint/2010/main" val="4272617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5588215-E8E1-4136-979A-B5D495BD0662}" type="datetimeFigureOut">
              <a:rPr lang="en-US" smtClean="0"/>
              <a:t>1/11/2019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98713907-AD2B-496A-8300-9F8F8949236A}" type="slidenum">
              <a:rPr lang="en-US" smtClean="0"/>
              <a:t>‹#›</a:t>
            </a:fld>
            <a:endParaRPr lang="en-US"/>
          </a:p>
        </p:txBody>
      </p:sp>
    </p:spTree>
    <p:extLst>
      <p:ext uri="{BB962C8B-B14F-4D97-AF65-F5344CB8AC3E}">
        <p14:creationId xmlns:p14="http://schemas.microsoft.com/office/powerpoint/2010/main" val="17821508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6.emf"/><Relationship Id="rId7" Type="http://schemas.openxmlformats.org/officeDocument/2006/relationships/image" Target="../media/image90.emf"/><Relationship Id="rId2" Type="http://schemas.openxmlformats.org/officeDocument/2006/relationships/image" Target="../media/image85.emf"/><Relationship Id="rId1" Type="http://schemas.openxmlformats.org/officeDocument/2006/relationships/slideLayout" Target="../slideLayouts/slideLayout7.xml"/><Relationship Id="rId6" Type="http://schemas.openxmlformats.org/officeDocument/2006/relationships/image" Target="../media/image89.emf"/><Relationship Id="rId5" Type="http://schemas.openxmlformats.org/officeDocument/2006/relationships/image" Target="../media/image88.emf"/><Relationship Id="rId4" Type="http://schemas.openxmlformats.org/officeDocument/2006/relationships/image" Target="../media/image87.emf"/></Relationships>
</file>

<file path=ppt/slides/_rels/slide12.xml.rels><?xml version="1.0" encoding="UTF-8" standalone="yes"?>
<Relationships xmlns="http://schemas.openxmlformats.org/package/2006/relationships"><Relationship Id="rId8" Type="http://schemas.openxmlformats.org/officeDocument/2006/relationships/image" Target="../media/image97.png"/><Relationship Id="rId13" Type="http://schemas.openxmlformats.org/officeDocument/2006/relationships/image" Target="../media/image102.png"/><Relationship Id="rId18" Type="http://schemas.openxmlformats.org/officeDocument/2006/relationships/image" Target="../media/image107.png"/><Relationship Id="rId3" Type="http://schemas.openxmlformats.org/officeDocument/2006/relationships/image" Target="../media/image92.png"/><Relationship Id="rId7" Type="http://schemas.openxmlformats.org/officeDocument/2006/relationships/image" Target="../media/image96.png"/><Relationship Id="rId12" Type="http://schemas.openxmlformats.org/officeDocument/2006/relationships/image" Target="../media/image101.png"/><Relationship Id="rId17" Type="http://schemas.openxmlformats.org/officeDocument/2006/relationships/image" Target="../media/image106.png"/><Relationship Id="rId2" Type="http://schemas.openxmlformats.org/officeDocument/2006/relationships/image" Target="../media/image91.png"/><Relationship Id="rId16" Type="http://schemas.openxmlformats.org/officeDocument/2006/relationships/image" Target="../media/image105.png"/><Relationship Id="rId1" Type="http://schemas.openxmlformats.org/officeDocument/2006/relationships/slideLayout" Target="../slideLayouts/slideLayout7.xml"/><Relationship Id="rId6" Type="http://schemas.openxmlformats.org/officeDocument/2006/relationships/image" Target="../media/image95.png"/><Relationship Id="rId11" Type="http://schemas.openxmlformats.org/officeDocument/2006/relationships/image" Target="../media/image100.png"/><Relationship Id="rId5" Type="http://schemas.openxmlformats.org/officeDocument/2006/relationships/image" Target="../media/image94.png"/><Relationship Id="rId15" Type="http://schemas.openxmlformats.org/officeDocument/2006/relationships/image" Target="../media/image104.png"/><Relationship Id="rId10" Type="http://schemas.openxmlformats.org/officeDocument/2006/relationships/image" Target="../media/image99.png"/><Relationship Id="rId4" Type="http://schemas.openxmlformats.org/officeDocument/2006/relationships/image" Target="../media/image93.png"/><Relationship Id="rId9" Type="http://schemas.openxmlformats.org/officeDocument/2006/relationships/image" Target="../media/image98.png"/><Relationship Id="rId14" Type="http://schemas.openxmlformats.org/officeDocument/2006/relationships/image" Target="../media/image103.png"/></Relationships>
</file>

<file path=ppt/slides/_rels/slide13.xml.rels><?xml version="1.0" encoding="UTF-8" standalone="yes"?>
<Relationships xmlns="http://schemas.openxmlformats.org/package/2006/relationships"><Relationship Id="rId3" Type="http://schemas.openxmlformats.org/officeDocument/2006/relationships/image" Target="../media/image109.emf"/><Relationship Id="rId7" Type="http://schemas.openxmlformats.org/officeDocument/2006/relationships/image" Target="../media/image113.emf"/><Relationship Id="rId2" Type="http://schemas.openxmlformats.org/officeDocument/2006/relationships/image" Target="../media/image108.emf"/><Relationship Id="rId1" Type="http://schemas.openxmlformats.org/officeDocument/2006/relationships/slideLayout" Target="../slideLayouts/slideLayout7.xml"/><Relationship Id="rId6" Type="http://schemas.openxmlformats.org/officeDocument/2006/relationships/image" Target="../media/image112.emf"/><Relationship Id="rId5" Type="http://schemas.openxmlformats.org/officeDocument/2006/relationships/image" Target="../media/image111.emf"/><Relationship Id="rId4" Type="http://schemas.openxmlformats.org/officeDocument/2006/relationships/image" Target="../media/image110.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_rels/slide4.xml.rels><?xml version="1.0" encoding="UTF-8" standalone="yes"?>
<Relationships xmlns="http://schemas.openxmlformats.org/package/2006/relationships"><Relationship Id="rId8" Type="http://schemas.openxmlformats.org/officeDocument/2006/relationships/image" Target="../media/image24.emf"/><Relationship Id="rId13" Type="http://schemas.openxmlformats.org/officeDocument/2006/relationships/image" Target="../media/image29.emf"/><Relationship Id="rId3" Type="http://schemas.openxmlformats.org/officeDocument/2006/relationships/image" Target="../media/image19.emf"/><Relationship Id="rId7" Type="http://schemas.openxmlformats.org/officeDocument/2006/relationships/image" Target="../media/image23.emf"/><Relationship Id="rId12" Type="http://schemas.openxmlformats.org/officeDocument/2006/relationships/image" Target="../media/image28.emf"/><Relationship Id="rId2" Type="http://schemas.openxmlformats.org/officeDocument/2006/relationships/image" Target="../media/image18.emf"/><Relationship Id="rId1" Type="http://schemas.openxmlformats.org/officeDocument/2006/relationships/slideLayout" Target="../slideLayouts/slideLayout7.xml"/><Relationship Id="rId6" Type="http://schemas.openxmlformats.org/officeDocument/2006/relationships/image" Target="../media/image22.emf"/><Relationship Id="rId11" Type="http://schemas.openxmlformats.org/officeDocument/2006/relationships/image" Target="../media/image27.emf"/><Relationship Id="rId5" Type="http://schemas.openxmlformats.org/officeDocument/2006/relationships/image" Target="../media/image21.emf"/><Relationship Id="rId10" Type="http://schemas.openxmlformats.org/officeDocument/2006/relationships/image" Target="../media/image26.emf"/><Relationship Id="rId4" Type="http://schemas.openxmlformats.org/officeDocument/2006/relationships/image" Target="../media/image20.emf"/><Relationship Id="rId9" Type="http://schemas.openxmlformats.org/officeDocument/2006/relationships/image" Target="../media/image25.emf"/></Relationships>
</file>

<file path=ppt/slides/_rels/slide5.xml.rels><?xml version="1.0" encoding="UTF-8" standalone="yes"?>
<Relationships xmlns="http://schemas.openxmlformats.org/package/2006/relationships"><Relationship Id="rId8" Type="http://schemas.openxmlformats.org/officeDocument/2006/relationships/image" Target="../media/image36.emf"/><Relationship Id="rId13" Type="http://schemas.openxmlformats.org/officeDocument/2006/relationships/image" Target="../media/image41.emf"/><Relationship Id="rId3" Type="http://schemas.openxmlformats.org/officeDocument/2006/relationships/image" Target="../media/image31.emf"/><Relationship Id="rId7" Type="http://schemas.openxmlformats.org/officeDocument/2006/relationships/image" Target="../media/image35.emf"/><Relationship Id="rId12" Type="http://schemas.openxmlformats.org/officeDocument/2006/relationships/image" Target="../media/image40.emf"/><Relationship Id="rId2" Type="http://schemas.openxmlformats.org/officeDocument/2006/relationships/image" Target="../media/image30.emf"/><Relationship Id="rId1" Type="http://schemas.openxmlformats.org/officeDocument/2006/relationships/slideLayout" Target="../slideLayouts/slideLayout7.xml"/><Relationship Id="rId6" Type="http://schemas.openxmlformats.org/officeDocument/2006/relationships/image" Target="../media/image34.emf"/><Relationship Id="rId11" Type="http://schemas.openxmlformats.org/officeDocument/2006/relationships/image" Target="../media/image39.emf"/><Relationship Id="rId5" Type="http://schemas.openxmlformats.org/officeDocument/2006/relationships/image" Target="../media/image33.emf"/><Relationship Id="rId10" Type="http://schemas.openxmlformats.org/officeDocument/2006/relationships/image" Target="../media/image38.emf"/><Relationship Id="rId4" Type="http://schemas.openxmlformats.org/officeDocument/2006/relationships/image" Target="../media/image32.emf"/><Relationship Id="rId9" Type="http://schemas.openxmlformats.org/officeDocument/2006/relationships/image" Target="../media/image37.emf"/></Relationships>
</file>

<file path=ppt/slides/_rels/slide6.xml.rels><?xml version="1.0" encoding="UTF-8" standalone="yes"?>
<Relationships xmlns="http://schemas.openxmlformats.org/package/2006/relationships"><Relationship Id="rId8" Type="http://schemas.openxmlformats.org/officeDocument/2006/relationships/image" Target="../media/image48.emf"/><Relationship Id="rId3" Type="http://schemas.openxmlformats.org/officeDocument/2006/relationships/image" Target="../media/image43.emf"/><Relationship Id="rId7" Type="http://schemas.openxmlformats.org/officeDocument/2006/relationships/image" Target="../media/image47.emf"/><Relationship Id="rId2" Type="http://schemas.openxmlformats.org/officeDocument/2006/relationships/image" Target="../media/image42.emf"/><Relationship Id="rId1" Type="http://schemas.openxmlformats.org/officeDocument/2006/relationships/slideLayout" Target="../slideLayouts/slideLayout7.xml"/><Relationship Id="rId6" Type="http://schemas.openxmlformats.org/officeDocument/2006/relationships/image" Target="../media/image46.emf"/><Relationship Id="rId5" Type="http://schemas.openxmlformats.org/officeDocument/2006/relationships/image" Target="../media/image45.emf"/><Relationship Id="rId10" Type="http://schemas.openxmlformats.org/officeDocument/2006/relationships/image" Target="../media/image50.emf"/><Relationship Id="rId4" Type="http://schemas.openxmlformats.org/officeDocument/2006/relationships/image" Target="../media/image44.emf"/><Relationship Id="rId9" Type="http://schemas.openxmlformats.org/officeDocument/2006/relationships/image" Target="../media/image49.emf"/></Relationships>
</file>

<file path=ppt/slides/_rels/slide7.xml.rels><?xml version="1.0" encoding="UTF-8" standalone="yes"?>
<Relationships xmlns="http://schemas.openxmlformats.org/package/2006/relationships"><Relationship Id="rId8" Type="http://schemas.openxmlformats.org/officeDocument/2006/relationships/image" Target="../media/image57.emf"/><Relationship Id="rId13" Type="http://schemas.openxmlformats.org/officeDocument/2006/relationships/image" Target="../media/image62.emf"/><Relationship Id="rId3" Type="http://schemas.openxmlformats.org/officeDocument/2006/relationships/image" Target="../media/image52.emf"/><Relationship Id="rId7" Type="http://schemas.openxmlformats.org/officeDocument/2006/relationships/image" Target="../media/image56.emf"/><Relationship Id="rId12" Type="http://schemas.openxmlformats.org/officeDocument/2006/relationships/image" Target="../media/image61.emf"/><Relationship Id="rId2" Type="http://schemas.openxmlformats.org/officeDocument/2006/relationships/image" Target="../media/image51.emf"/><Relationship Id="rId1" Type="http://schemas.openxmlformats.org/officeDocument/2006/relationships/slideLayout" Target="../slideLayouts/slideLayout7.xml"/><Relationship Id="rId6" Type="http://schemas.openxmlformats.org/officeDocument/2006/relationships/image" Target="../media/image55.emf"/><Relationship Id="rId11" Type="http://schemas.openxmlformats.org/officeDocument/2006/relationships/image" Target="../media/image60.emf"/><Relationship Id="rId5" Type="http://schemas.openxmlformats.org/officeDocument/2006/relationships/image" Target="../media/image54.emf"/><Relationship Id="rId15" Type="http://schemas.openxmlformats.org/officeDocument/2006/relationships/image" Target="../media/image64.emf"/><Relationship Id="rId10" Type="http://schemas.openxmlformats.org/officeDocument/2006/relationships/image" Target="../media/image59.emf"/><Relationship Id="rId4" Type="http://schemas.openxmlformats.org/officeDocument/2006/relationships/image" Target="../media/image53.emf"/><Relationship Id="rId9" Type="http://schemas.openxmlformats.org/officeDocument/2006/relationships/image" Target="../media/image58.emf"/><Relationship Id="rId14" Type="http://schemas.openxmlformats.org/officeDocument/2006/relationships/image" Target="../media/image63.emf"/></Relationships>
</file>

<file path=ppt/slides/_rels/slide8.xml.rels><?xml version="1.0" encoding="UTF-8" standalone="yes"?>
<Relationships xmlns="http://schemas.openxmlformats.org/package/2006/relationships"><Relationship Id="rId8" Type="http://schemas.openxmlformats.org/officeDocument/2006/relationships/image" Target="../media/image71.emf"/><Relationship Id="rId13" Type="http://schemas.openxmlformats.org/officeDocument/2006/relationships/image" Target="../media/image76.emf"/><Relationship Id="rId3" Type="http://schemas.openxmlformats.org/officeDocument/2006/relationships/image" Target="../media/image66.emf"/><Relationship Id="rId7" Type="http://schemas.openxmlformats.org/officeDocument/2006/relationships/image" Target="../media/image70.emf"/><Relationship Id="rId12" Type="http://schemas.openxmlformats.org/officeDocument/2006/relationships/image" Target="../media/image75.emf"/><Relationship Id="rId2" Type="http://schemas.openxmlformats.org/officeDocument/2006/relationships/image" Target="../media/image65.emf"/><Relationship Id="rId1" Type="http://schemas.openxmlformats.org/officeDocument/2006/relationships/slideLayout" Target="../slideLayouts/slideLayout7.xml"/><Relationship Id="rId6" Type="http://schemas.openxmlformats.org/officeDocument/2006/relationships/image" Target="../media/image69.emf"/><Relationship Id="rId11" Type="http://schemas.openxmlformats.org/officeDocument/2006/relationships/image" Target="../media/image74.emf"/><Relationship Id="rId5" Type="http://schemas.openxmlformats.org/officeDocument/2006/relationships/image" Target="../media/image68.emf"/><Relationship Id="rId15" Type="http://schemas.openxmlformats.org/officeDocument/2006/relationships/image" Target="../media/image78.emf"/><Relationship Id="rId10" Type="http://schemas.openxmlformats.org/officeDocument/2006/relationships/image" Target="../media/image73.emf"/><Relationship Id="rId4" Type="http://schemas.openxmlformats.org/officeDocument/2006/relationships/image" Target="../media/image67.emf"/><Relationship Id="rId9" Type="http://schemas.openxmlformats.org/officeDocument/2006/relationships/image" Target="../media/image72.emf"/><Relationship Id="rId14" Type="http://schemas.openxmlformats.org/officeDocument/2006/relationships/image" Target="../media/image77.emf"/></Relationships>
</file>

<file path=ppt/slides/_rels/slide9.xml.rels><?xml version="1.0" encoding="UTF-8" standalone="yes"?>
<Relationships xmlns="http://schemas.openxmlformats.org/package/2006/relationships"><Relationship Id="rId8" Type="http://schemas.openxmlformats.org/officeDocument/2006/relationships/image" Target="../media/image82.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79.png"/><Relationship Id="rId1" Type="http://schemas.openxmlformats.org/officeDocument/2006/relationships/slideLayout" Target="../slideLayouts/slideLayout7.xml"/><Relationship Id="rId6" Type="http://schemas.openxmlformats.org/officeDocument/2006/relationships/image" Target="../media/image81.png"/><Relationship Id="rId5" Type="http://schemas.microsoft.com/office/2007/relationships/hdphoto" Target="../media/hdphoto2.wdp"/><Relationship Id="rId10" Type="http://schemas.openxmlformats.org/officeDocument/2006/relationships/image" Target="../media/image83.png"/><Relationship Id="rId4" Type="http://schemas.openxmlformats.org/officeDocument/2006/relationships/image" Target="../media/image80.png"/><Relationship Id="rId9"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EA3B92D-7BEC-42CF-AEC7-A4BBD3BA8314}"/>
              </a:ext>
            </a:extLst>
          </p:cNvPr>
          <p:cNvGraphicFramePr>
            <a:graphicFrameLocks noGrp="1"/>
          </p:cNvGraphicFramePr>
          <p:nvPr>
            <p:extLst>
              <p:ext uri="{D42A27DB-BD31-4B8C-83A1-F6EECF244321}">
                <p14:modId xmlns:p14="http://schemas.microsoft.com/office/powerpoint/2010/main" val="2648454983"/>
              </p:ext>
            </p:extLst>
          </p:nvPr>
        </p:nvGraphicFramePr>
        <p:xfrm>
          <a:off x="89210" y="77371"/>
          <a:ext cx="6768791" cy="8612542"/>
        </p:xfrm>
        <a:graphic>
          <a:graphicData uri="http://schemas.openxmlformats.org/drawingml/2006/table">
            <a:tbl>
              <a:tblPr>
                <a:tableStyleId>{5C22544A-7EE6-4342-B048-85BDC9FD1C3A}</a:tableStyleId>
              </a:tblPr>
              <a:tblGrid>
                <a:gridCol w="526723">
                  <a:extLst>
                    <a:ext uri="{9D8B030D-6E8A-4147-A177-3AD203B41FA5}">
                      <a16:colId xmlns:a16="http://schemas.microsoft.com/office/drawing/2014/main" val="1141220998"/>
                    </a:ext>
                  </a:extLst>
                </a:gridCol>
                <a:gridCol w="511841">
                  <a:extLst>
                    <a:ext uri="{9D8B030D-6E8A-4147-A177-3AD203B41FA5}">
                      <a16:colId xmlns:a16="http://schemas.microsoft.com/office/drawing/2014/main" val="3463046481"/>
                    </a:ext>
                  </a:extLst>
                </a:gridCol>
                <a:gridCol w="383882">
                  <a:extLst>
                    <a:ext uri="{9D8B030D-6E8A-4147-A177-3AD203B41FA5}">
                      <a16:colId xmlns:a16="http://schemas.microsoft.com/office/drawing/2014/main" val="356328912"/>
                    </a:ext>
                  </a:extLst>
                </a:gridCol>
                <a:gridCol w="990950">
                  <a:extLst>
                    <a:ext uri="{9D8B030D-6E8A-4147-A177-3AD203B41FA5}">
                      <a16:colId xmlns:a16="http://schemas.microsoft.com/office/drawing/2014/main" val="3547912325"/>
                    </a:ext>
                  </a:extLst>
                </a:gridCol>
                <a:gridCol w="562431">
                  <a:extLst>
                    <a:ext uri="{9D8B030D-6E8A-4147-A177-3AD203B41FA5}">
                      <a16:colId xmlns:a16="http://schemas.microsoft.com/office/drawing/2014/main" val="2197709676"/>
                    </a:ext>
                  </a:extLst>
                </a:gridCol>
                <a:gridCol w="618970">
                  <a:extLst>
                    <a:ext uri="{9D8B030D-6E8A-4147-A177-3AD203B41FA5}">
                      <a16:colId xmlns:a16="http://schemas.microsoft.com/office/drawing/2014/main" val="4262116496"/>
                    </a:ext>
                  </a:extLst>
                </a:gridCol>
                <a:gridCol w="861561">
                  <a:extLst>
                    <a:ext uri="{9D8B030D-6E8A-4147-A177-3AD203B41FA5}">
                      <a16:colId xmlns:a16="http://schemas.microsoft.com/office/drawing/2014/main" val="1629698928"/>
                    </a:ext>
                  </a:extLst>
                </a:gridCol>
                <a:gridCol w="241257">
                  <a:extLst>
                    <a:ext uri="{9D8B030D-6E8A-4147-A177-3AD203B41FA5}">
                      <a16:colId xmlns:a16="http://schemas.microsoft.com/office/drawing/2014/main" val="1452084286"/>
                    </a:ext>
                  </a:extLst>
                </a:gridCol>
                <a:gridCol w="1035588">
                  <a:extLst>
                    <a:ext uri="{9D8B030D-6E8A-4147-A177-3AD203B41FA5}">
                      <a16:colId xmlns:a16="http://schemas.microsoft.com/office/drawing/2014/main" val="1462299026"/>
                    </a:ext>
                  </a:extLst>
                </a:gridCol>
                <a:gridCol w="1035588">
                  <a:extLst>
                    <a:ext uri="{9D8B030D-6E8A-4147-A177-3AD203B41FA5}">
                      <a16:colId xmlns:a16="http://schemas.microsoft.com/office/drawing/2014/main" val="2504586718"/>
                    </a:ext>
                  </a:extLst>
                </a:gridCol>
              </a:tblGrid>
              <a:tr h="304800">
                <a:tc gridSpan="10">
                  <a:txBody>
                    <a:bodyPr/>
                    <a:lstStyle/>
                    <a:p>
                      <a:pPr algn="l" fontAlgn="ctr"/>
                      <a:r>
                        <a:rPr lang="en-US" sz="1200" b="1" u="none" strike="noStrike" noProof="0" dirty="0">
                          <a:effectLst/>
                          <a:latin typeface="Arial" panose="020B0604020202020204" pitchFamily="34" charset="0"/>
                          <a:cs typeface="Arial" panose="020B0604020202020204" pitchFamily="34" charset="0"/>
                        </a:rPr>
                        <a:t>Supplemental</a:t>
                      </a:r>
                      <a:r>
                        <a:rPr lang="fr-FR" sz="1200" b="1" u="none" strike="noStrike" dirty="0">
                          <a:effectLst/>
                          <a:latin typeface="Arial" panose="020B0604020202020204" pitchFamily="34" charset="0"/>
                          <a:cs typeface="Arial" panose="020B0604020202020204" pitchFamily="34" charset="0"/>
                        </a:rPr>
                        <a:t> Table 1:  </a:t>
                      </a:r>
                      <a:r>
                        <a:rPr lang="en-US" sz="1200" b="1" u="none" strike="noStrike" noProof="0" dirty="0">
                          <a:effectLst/>
                          <a:latin typeface="Arial" panose="020B0604020202020204" pitchFamily="34" charset="0"/>
                          <a:cs typeface="Arial" panose="020B0604020202020204" pitchFamily="34" charset="0"/>
                        </a:rPr>
                        <a:t>Melanoma</a:t>
                      </a:r>
                      <a:r>
                        <a:rPr lang="fr-FR" sz="1200" b="1" u="none" strike="noStrike" dirty="0">
                          <a:effectLst/>
                          <a:latin typeface="Arial" panose="020B0604020202020204" pitchFamily="34" charset="0"/>
                          <a:cs typeface="Arial" panose="020B0604020202020204" pitchFamily="34" charset="0"/>
                        </a:rPr>
                        <a:t> patient information</a:t>
                      </a:r>
                      <a:endParaRPr lang="fr-FR" sz="12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53053970"/>
                  </a:ext>
                </a:extLst>
              </a:tr>
              <a:tr h="323367">
                <a:tc>
                  <a:txBody>
                    <a:bodyPr/>
                    <a:lstStyle/>
                    <a:p>
                      <a:pPr algn="ctr" fontAlgn="ctr"/>
                      <a:r>
                        <a:rPr lang="en-US" sz="1000" b="1" u="none" strike="noStrike" dirty="0">
                          <a:effectLst/>
                          <a:latin typeface="Arial" panose="020B0604020202020204" pitchFamily="34" charset="0"/>
                          <a:cs typeface="Arial" panose="020B0604020202020204" pitchFamily="34" charset="0"/>
                        </a:rPr>
                        <a:t>Donor #</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00" b="1" u="none" strike="noStrike" dirty="0">
                          <a:effectLst/>
                          <a:latin typeface="Arial" panose="020B0604020202020204" pitchFamily="34" charset="0"/>
                          <a:cs typeface="Arial" panose="020B0604020202020204" pitchFamily="34" charset="0"/>
                        </a:rPr>
                        <a:t>Gender</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00" b="1" u="none" strike="noStrike" dirty="0">
                          <a:effectLst/>
                          <a:latin typeface="Arial" panose="020B0604020202020204" pitchFamily="34" charset="0"/>
                          <a:cs typeface="Arial" panose="020B0604020202020204" pitchFamily="34" charset="0"/>
                        </a:rPr>
                        <a:t>Age</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00" b="1" u="none" strike="noStrike" dirty="0">
                          <a:effectLst/>
                          <a:latin typeface="Arial" panose="020B0604020202020204" pitchFamily="34" charset="0"/>
                          <a:cs typeface="Arial" panose="020B0604020202020204" pitchFamily="34" charset="0"/>
                        </a:rPr>
                        <a:t>Previous Therapy</a:t>
                      </a:r>
                      <a:r>
                        <a:rPr lang="en-US" sz="1000" b="1" u="none" strike="noStrike" baseline="30000" dirty="0">
                          <a:effectLst/>
                          <a:latin typeface="Arial" panose="020B0604020202020204" pitchFamily="34" charset="0"/>
                          <a:cs typeface="Arial" panose="020B0604020202020204" pitchFamily="34" charset="0"/>
                        </a:rPr>
                        <a:t>1</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00" b="1" u="none" strike="noStrike" dirty="0">
                          <a:effectLst/>
                          <a:latin typeface="Arial" panose="020B0604020202020204" pitchFamily="34" charset="0"/>
                          <a:cs typeface="Arial" panose="020B0604020202020204" pitchFamily="34" charset="0"/>
                        </a:rPr>
                        <a:t>Trial Arm</a:t>
                      </a:r>
                      <a:r>
                        <a:rPr lang="en-US" sz="1000" b="1" u="none" strike="noStrike" baseline="30000" dirty="0">
                          <a:effectLst/>
                          <a:latin typeface="Arial" panose="020B0604020202020204" pitchFamily="34" charset="0"/>
                          <a:cs typeface="Arial" panose="020B0604020202020204" pitchFamily="34" charset="0"/>
                        </a:rPr>
                        <a:t>2</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000" b="1" u="none" strike="noStrike" dirty="0">
                          <a:effectLst/>
                          <a:latin typeface="Arial" panose="020B0604020202020204" pitchFamily="34" charset="0"/>
                          <a:cs typeface="Arial" panose="020B0604020202020204" pitchFamily="34" charset="0"/>
                        </a:rPr>
                        <a:t>Clinical Outcome</a:t>
                      </a:r>
                      <a:r>
                        <a:rPr lang="en-US" sz="1000" b="1" u="none" strike="noStrike" baseline="30000" dirty="0">
                          <a:effectLst/>
                          <a:latin typeface="Arial" panose="020B0604020202020204" pitchFamily="34" charset="0"/>
                          <a:cs typeface="Arial" panose="020B0604020202020204" pitchFamily="34" charset="0"/>
                        </a:rPr>
                        <a:t>3</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6343650" algn="l"/>
                        </a:tabLst>
                      </a:pPr>
                      <a:r>
                        <a:rPr lang="en-US" sz="1000" b="1" dirty="0">
                          <a:effectLst/>
                          <a:latin typeface="Arial" panose="020B0604020202020204" pitchFamily="34" charset="0"/>
                          <a:ea typeface="Calibri" panose="020F0502020204030204" pitchFamily="34" charset="0"/>
                          <a:cs typeface="Arial" panose="020B0604020202020204" pitchFamily="34" charset="0"/>
                        </a:rPr>
                        <a:t>Overall </a:t>
                      </a:r>
                    </a:p>
                    <a:p>
                      <a:pPr marL="0" marR="0" algn="ctr">
                        <a:lnSpc>
                          <a:spcPct val="115000"/>
                        </a:lnSpc>
                        <a:spcBef>
                          <a:spcPts val="0"/>
                        </a:spcBef>
                        <a:spcAft>
                          <a:spcPts val="0"/>
                        </a:spcAft>
                        <a:tabLst>
                          <a:tab pos="6343650" algn="l"/>
                        </a:tabLst>
                      </a:pPr>
                      <a:r>
                        <a:rPr lang="en-US" sz="1000" b="1" dirty="0">
                          <a:effectLst/>
                          <a:latin typeface="Arial" panose="020B0604020202020204" pitchFamily="34" charset="0"/>
                          <a:ea typeface="Calibri" panose="020F0502020204030204" pitchFamily="34" charset="0"/>
                          <a:cs typeface="Arial" panose="020B0604020202020204" pitchFamily="34" charset="0"/>
                        </a:rPr>
                        <a:t>Survival</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0" marR="0" algn="ctr">
                        <a:lnSpc>
                          <a:spcPct val="115000"/>
                        </a:lnSpc>
                        <a:spcBef>
                          <a:spcPts val="0"/>
                        </a:spcBef>
                        <a:spcAft>
                          <a:spcPts val="0"/>
                        </a:spcAft>
                        <a:tabLst>
                          <a:tab pos="6343650" algn="l"/>
                        </a:tabLst>
                      </a:pPr>
                      <a:r>
                        <a:rPr lang="en-US" sz="1000" b="1" dirty="0">
                          <a:effectLst/>
                          <a:latin typeface="Arial" panose="020B0604020202020204" pitchFamily="34" charset="0"/>
                          <a:ea typeface="Calibri" panose="020F0502020204030204" pitchFamily="34" charset="0"/>
                          <a:cs typeface="Arial" panose="020B0604020202020204" pitchFamily="34" charset="0"/>
                        </a:rPr>
                        <a:t>Progression Free Survival</a:t>
                      </a:r>
                    </a:p>
                  </a:txBody>
                  <a:tcPr marL="68580" marR="68580" marT="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algn="ctr">
                        <a:lnSpc>
                          <a:spcPct val="115000"/>
                        </a:lnSpc>
                        <a:spcBef>
                          <a:spcPts val="0"/>
                        </a:spcBef>
                        <a:spcAft>
                          <a:spcPts val="0"/>
                        </a:spcAft>
                        <a:tabLst>
                          <a:tab pos="6343650" algn="l"/>
                        </a:tabLst>
                      </a:pPr>
                      <a:r>
                        <a:rPr lang="en-US" sz="1000" b="1" dirty="0">
                          <a:effectLst/>
                          <a:latin typeface="Arial" panose="020B0604020202020204" pitchFamily="34" charset="0"/>
                          <a:ea typeface="Calibri" panose="020F0502020204030204" pitchFamily="34" charset="0"/>
                          <a:cs typeface="Arial" panose="020B0604020202020204" pitchFamily="34" charset="0"/>
                        </a:rPr>
                        <a:t>Progression Free Survival</a:t>
                      </a:r>
                    </a:p>
                  </a:txBody>
                  <a:tcPr marL="68580" marR="68580" marT="0" marB="0">
                    <a:lnB w="12700" cap="flat" cmpd="sng" algn="ctr">
                      <a:solidFill>
                        <a:schemeClr val="tx1"/>
                      </a:solidFill>
                      <a:prstDash val="solid"/>
                      <a:round/>
                      <a:headEnd type="none" w="med" len="med"/>
                      <a:tailEnd type="none" w="med" len="med"/>
                    </a:lnB>
                    <a:noFill/>
                  </a:tcPr>
                </a:tc>
                <a:tc>
                  <a:txBody>
                    <a:bodyPr/>
                    <a:lstStyle/>
                    <a:p>
                      <a:pPr algn="ctr" fontAlgn="ctr"/>
                      <a:r>
                        <a:rPr lang="en-US" sz="1000" b="1" u="none" strike="noStrike" dirty="0">
                          <a:effectLst/>
                          <a:latin typeface="Arial" panose="020B0604020202020204" pitchFamily="34" charset="0"/>
                          <a:cs typeface="Arial" panose="020B0604020202020204" pitchFamily="34" charset="0"/>
                        </a:rPr>
                        <a:t>Tests performed</a:t>
                      </a:r>
                      <a:r>
                        <a:rPr lang="en-US" sz="1000" b="1" u="none" strike="noStrike" baseline="30000" dirty="0">
                          <a:effectLst/>
                          <a:latin typeface="Arial" panose="020B0604020202020204" pitchFamily="34" charset="0"/>
                          <a:cs typeface="Arial" panose="020B0604020202020204" pitchFamily="34" charset="0"/>
                        </a:rPr>
                        <a:t>4</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123452"/>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82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noFill/>
                  </a:tcPr>
                </a:tc>
                <a:tc>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 6.3</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T w="12700" cap="flat" cmpd="sng" algn="ctr">
                      <a:solidFill>
                        <a:schemeClr val="tx1"/>
                      </a:solidFill>
                      <a:prstDash val="solid"/>
                      <a:round/>
                      <a:headEnd type="none" w="med" len="med"/>
                      <a:tailEnd type="none" w="med" len="med"/>
                    </a:lnT>
                    <a:noFill/>
                  </a:tcPr>
                </a:tc>
                <a:tc gridSpan="2">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T w="12700" cap="flat" cmpd="sng" algn="ctr">
                      <a:solidFill>
                        <a:schemeClr val="tx1"/>
                      </a:solidFill>
                      <a:prstDash val="solid"/>
                      <a:round/>
                      <a:headEnd type="none" w="med" len="med"/>
                      <a:tailEnd type="none" w="med" len="med"/>
                    </a:lnT>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3.2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637982407"/>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74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14.0</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2.0</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2.0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a:effectLst/>
                          <a:latin typeface="Arial" panose="020B0604020202020204" pitchFamily="34" charset="0"/>
                          <a:cs typeface="Arial" panose="020B0604020202020204" pitchFamily="34" charset="0"/>
                        </a:rPr>
                        <a:t>L, B, F, C, N</a:t>
                      </a:r>
                      <a:endParaRPr lang="pt-BR" sz="1000" b="0" i="0" u="none" strike="noStrike">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415105259"/>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82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13.6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2.1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2.1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a:effectLst/>
                          <a:latin typeface="Arial" panose="020B0604020202020204" pitchFamily="34" charset="0"/>
                          <a:cs typeface="Arial" panose="020B0604020202020204" pitchFamily="34" charset="0"/>
                        </a:rPr>
                        <a:t>L, B, F, C, N</a:t>
                      </a:r>
                      <a:endParaRPr lang="pt-BR" sz="1000" b="0" i="0" u="none" strike="noStrike">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11866328"/>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74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1.0</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0.8</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0.8</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697927872"/>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44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0.6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0.4</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0.4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106701922"/>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Vac,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IFN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SD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39.8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5.5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5.5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a:effectLst/>
                          <a:latin typeface="Arial" panose="020B0604020202020204" pitchFamily="34" charset="0"/>
                          <a:cs typeface="Arial" panose="020B0604020202020204" pitchFamily="34" charset="0"/>
                        </a:rPr>
                        <a:t>L, B, F, C, N</a:t>
                      </a:r>
                      <a:endParaRPr lang="pt-BR" sz="1000" b="0" i="0" u="none" strike="noStrike">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297288724"/>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42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 CT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SD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20.0</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7.2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7.2</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59983452"/>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74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Vac,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IFN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SD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13.0</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8.7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8.7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a:effectLst/>
                          <a:latin typeface="Arial" panose="020B0604020202020204" pitchFamily="34" charset="0"/>
                          <a:cs typeface="Arial" panose="020B0604020202020204" pitchFamily="34" charset="0"/>
                        </a:rPr>
                        <a:t>L, B, F, C, N</a:t>
                      </a:r>
                      <a:endParaRPr lang="pt-BR" sz="1000" b="0" i="0" u="none" strike="noStrike">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31590229"/>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9</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IFN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SD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27.4</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5.7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5.7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93815367"/>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PR</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44.3 </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13.4</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13.4</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a:effectLst/>
                          <a:latin typeface="Arial" panose="020B0604020202020204" pitchFamily="34" charset="0"/>
                          <a:cs typeface="Arial" panose="020B0604020202020204" pitchFamily="34" charset="0"/>
                        </a:rPr>
                        <a:t>L, B, F, C, N</a:t>
                      </a:r>
                      <a:endParaRPr lang="pt-BR" sz="1000" b="0" i="0" u="none" strike="noStrike">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642505531"/>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56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 CT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14.8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1.7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1.7</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319396703"/>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44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SD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41.7</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3.9</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3.9</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02345280"/>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74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42.5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gridSpan="2">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18.4</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hMerge="1">
                  <a:txBody>
                    <a:bodyPr/>
                    <a:lstStyle/>
                    <a:p>
                      <a:pPr marL="0" marR="0" algn="ctr">
                        <a:lnSpc>
                          <a:spcPct val="115000"/>
                        </a:lnSpc>
                        <a:spcBef>
                          <a:spcPts val="0"/>
                        </a:spcBef>
                        <a:spcAft>
                          <a:spcPts val="0"/>
                        </a:spcAft>
                        <a:tabLst>
                          <a:tab pos="6343650"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18.4</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 N</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4022605557"/>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58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28.4</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1.7</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1.7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4595485"/>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52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IFN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42.7</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6.9</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6.9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380405756"/>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75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IFN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38.6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9.3</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9.3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84232062"/>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 </a:t>
                      </a:r>
                      <a:r>
                        <a:rPr lang="el-GR" sz="1000" u="none" strike="noStrike" dirty="0">
                          <a:effectLst/>
                          <a:latin typeface="Arial" panose="020B0604020202020204" pitchFamily="34" charset="0"/>
                          <a:cs typeface="Arial" panose="020B0604020202020204" pitchFamily="34" charset="0"/>
                        </a:rPr>
                        <a:t>α</a:t>
                      </a:r>
                      <a:r>
                        <a:rPr lang="en-US" sz="1000" u="none" strike="noStrike" dirty="0">
                          <a:effectLst/>
                          <a:latin typeface="Arial" panose="020B0604020202020204" pitchFamily="34" charset="0"/>
                          <a:cs typeface="Arial" panose="020B0604020202020204" pitchFamily="34" charset="0"/>
                        </a:rPr>
                        <a:t>V</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4.6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2.3</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2.3</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915119660"/>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39.9</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5.0</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5.0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59907462"/>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19</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Vac</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SD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3.2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3.2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422540725"/>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IFN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PR</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40.1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7.3</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7.3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449564983"/>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20.2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19.2</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19.2</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2269197506"/>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70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3.0</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2.0</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2.0</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301636799"/>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28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a:t>
                      </a:r>
                      <a:r>
                        <a:rPr lang="el-GR" sz="1000" u="none" strike="noStrike" dirty="0">
                          <a:effectLst/>
                          <a:latin typeface="Arial" panose="020B0604020202020204" pitchFamily="34" charset="0"/>
                          <a:cs typeface="Arial" panose="020B0604020202020204" pitchFamily="34" charset="0"/>
                        </a:rPr>
                        <a:t>α</a:t>
                      </a:r>
                      <a:r>
                        <a:rPr lang="en-US" sz="1000" u="none" strike="noStrike" dirty="0">
                          <a:effectLst/>
                          <a:latin typeface="Arial" panose="020B0604020202020204" pitchFamily="34" charset="0"/>
                          <a:cs typeface="Arial" panose="020B0604020202020204" pitchFamily="34" charset="0"/>
                        </a:rPr>
                        <a:t>V</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11.2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2.1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2.1</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33987179"/>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42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2.1</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2.1</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49356990"/>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52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0.6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0.6</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0.6</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630028142"/>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36.1</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3.6</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3.6</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821651213"/>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59</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35.8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13.7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13.7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2029159262"/>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47</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11.8</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1.6</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a:effectLst/>
                          <a:latin typeface="Times New Roman" panose="02020603050405020304" pitchFamily="18" charset="0"/>
                          <a:ea typeface="Calibri" panose="020F0502020204030204" pitchFamily="34" charset="0"/>
                          <a:cs typeface="Times New Roman" panose="02020603050405020304" pitchFamily="18" charset="0"/>
                        </a:rPr>
                        <a:t>1.6</a:t>
                      </a: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17646525"/>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29</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IFN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32.3</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14.0</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14.0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3256350159"/>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30</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45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IFN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37.5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37.5</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37.5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ctr" fontAlgn="ctr"/>
                      <a:r>
                        <a:rPr lang="pt-BR" sz="1000" u="none" strike="noStrike" dirty="0">
                          <a:effectLst/>
                          <a:latin typeface="Arial" panose="020B0604020202020204" pitchFamily="34" charset="0"/>
                          <a:cs typeface="Arial" panose="020B0604020202020204" pitchFamily="34" charset="0"/>
                        </a:rPr>
                        <a:t>L, B, F, C</a:t>
                      </a:r>
                      <a:endParaRPr lang="pt-BR"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2873865731"/>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31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66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solidFill>
                      <a:schemeClr val="bg1">
                        <a:lumMod val="85000"/>
                      </a:schemeClr>
                    </a:solid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37.3</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30.7</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solidFill>
                      <a:schemeClr val="bg1">
                        <a:lumMod val="85000"/>
                      </a:schemeClr>
                    </a:solid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30.7</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lumMod val="85000"/>
                      </a:schemeClr>
                    </a:solid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solidFill>
                      <a:schemeClr val="bg1">
                        <a:lumMod val="85000"/>
                      </a:schemeClr>
                    </a:solidFill>
                  </a:tcPr>
                </a:tc>
                <a:extLst>
                  <a:ext uri="{0D108BD9-81ED-4DB2-BD59-A6C34878D82A}">
                    <a16:rowId xmlns:a16="http://schemas.microsoft.com/office/drawing/2014/main" val="63168340"/>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32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41</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26.5</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2.5</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2.5</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74070536"/>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33</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46</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NR</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PD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1.6</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0.9</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0.9</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020457353"/>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34</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M</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88</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Cyto,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OBS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SD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8.2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3.3</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3.3</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611953881"/>
                  </a:ext>
                </a:extLst>
              </a:tr>
              <a:tr h="164923">
                <a:tc>
                  <a:txBody>
                    <a:bodyPr/>
                    <a:lstStyle/>
                    <a:p>
                      <a:pPr algn="ctr" fontAlgn="ctr"/>
                      <a:r>
                        <a:rPr lang="en-US" sz="1000" u="none" strike="noStrike" dirty="0">
                          <a:effectLst/>
                          <a:latin typeface="Arial" panose="020B0604020202020204" pitchFamily="34" charset="0"/>
                          <a:cs typeface="Arial" panose="020B0604020202020204" pitchFamily="34" charset="0"/>
                        </a:rPr>
                        <a:t>35</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F</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52</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GM, Cyto, ICB</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IFN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SD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B w="12700" cap="flat" cmpd="sng" algn="ctr">
                      <a:solidFill>
                        <a:schemeClr val="tx1"/>
                      </a:solidFill>
                      <a:prstDash val="solid"/>
                      <a:round/>
                      <a:headEnd type="none" w="med" len="med"/>
                      <a:tailEnd type="none" w="med" len="med"/>
                    </a:lnB>
                    <a:noFill/>
                  </a:tcPr>
                </a:tc>
                <a:tc>
                  <a:txBody>
                    <a:bodyPr/>
                    <a:lstStyle/>
                    <a:p>
                      <a:pPr marL="0" marR="0" algn="ctr">
                        <a:lnSpc>
                          <a:spcPct val="115000"/>
                        </a:lnSpc>
                        <a:spcBef>
                          <a:spcPts val="0"/>
                        </a:spcBef>
                        <a:spcAft>
                          <a:spcPts val="0"/>
                        </a:spcAft>
                        <a:tabLst>
                          <a:tab pos="6343650" algn="l"/>
                        </a:tabLst>
                      </a:pPr>
                      <a:r>
                        <a:rPr lang="en-US" sz="1000">
                          <a:effectLst/>
                          <a:latin typeface="Arial" panose="020B0604020202020204" pitchFamily="34" charset="0"/>
                          <a:ea typeface="Calibri" panose="020F0502020204030204" pitchFamily="34" charset="0"/>
                          <a:cs typeface="Arial" panose="020B0604020202020204" pitchFamily="34" charset="0"/>
                        </a:rPr>
                        <a:t>24.2</a:t>
                      </a:r>
                      <a:endParaRPr lang="en-US" sz="11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noFill/>
                  </a:tcPr>
                </a:tc>
                <a:tc gridSpan="2">
                  <a:txBody>
                    <a:bodyPr/>
                    <a:lstStyle/>
                    <a:p>
                      <a:pPr marL="0" marR="0" algn="ctr">
                        <a:lnSpc>
                          <a:spcPct val="115000"/>
                        </a:lnSpc>
                        <a:spcBef>
                          <a:spcPts val="0"/>
                        </a:spcBef>
                        <a:spcAft>
                          <a:spcPts val="0"/>
                        </a:spcAft>
                        <a:tabLst>
                          <a:tab pos="6343650" algn="l"/>
                        </a:tabLst>
                      </a:pPr>
                      <a:r>
                        <a:rPr lang="en-US" sz="1000" dirty="0">
                          <a:effectLst/>
                          <a:latin typeface="Arial" panose="020B0604020202020204" pitchFamily="34" charset="0"/>
                          <a:ea typeface="Calibri" panose="020F0502020204030204" pitchFamily="34" charset="0"/>
                          <a:cs typeface="Arial" panose="020B0604020202020204" pitchFamily="34" charset="0"/>
                        </a:rPr>
                        <a:t>13.0</a:t>
                      </a:r>
                      <a:endParaRPr lang="en-US" sz="11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B w="12700" cap="flat" cmpd="sng" algn="ctr">
                      <a:solidFill>
                        <a:schemeClr val="tx1"/>
                      </a:solidFill>
                      <a:prstDash val="solid"/>
                      <a:round/>
                      <a:headEnd type="none" w="med" len="med"/>
                      <a:tailEnd type="none" w="med" len="med"/>
                    </a:lnB>
                    <a:noFill/>
                  </a:tcPr>
                </a:tc>
                <a:tc hMerge="1">
                  <a:txBody>
                    <a:bodyPr/>
                    <a:lstStyle/>
                    <a:p>
                      <a:pPr marL="0" marR="0" algn="ctr">
                        <a:lnSpc>
                          <a:spcPct val="115000"/>
                        </a:lnSpc>
                        <a:spcBef>
                          <a:spcPts val="0"/>
                        </a:spcBef>
                        <a:spcAft>
                          <a:spcPts val="0"/>
                        </a:spcAft>
                        <a:tabLst>
                          <a:tab pos="6343650" algn="l"/>
                        </a:tabLst>
                      </a:pPr>
                      <a:r>
                        <a:rPr lang="en-US" sz="1000" dirty="0">
                          <a:effectLst/>
                          <a:latin typeface="Times New Roman" panose="02020603050405020304" pitchFamily="18" charset="0"/>
                          <a:ea typeface="Calibri" panose="020F0502020204030204" pitchFamily="34" charset="0"/>
                          <a:cs typeface="Times New Roman" panose="02020603050405020304" pitchFamily="18" charset="0"/>
                        </a:rPr>
                        <a:t>13.0</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B w="12700" cap="flat" cmpd="sng" algn="ctr">
                      <a:solidFill>
                        <a:schemeClr val="tx1"/>
                      </a:solidFill>
                      <a:prstDash val="solid"/>
                      <a:round/>
                      <a:headEnd type="none" w="med" len="med"/>
                      <a:tailEnd type="none" w="med" len="med"/>
                    </a:lnB>
                    <a:noFill/>
                  </a:tcPr>
                </a:tc>
                <a:tc>
                  <a:txBody>
                    <a:bodyPr/>
                    <a:lstStyle/>
                    <a:p>
                      <a:pPr algn="ctr" fontAlgn="ctr"/>
                      <a:r>
                        <a:rPr lang="en-US" sz="1000" u="none" strike="noStrike" dirty="0">
                          <a:effectLst/>
                          <a:latin typeface="Arial" panose="020B0604020202020204" pitchFamily="34" charset="0"/>
                          <a:cs typeface="Arial" panose="020B0604020202020204" pitchFamily="34" charset="0"/>
                        </a:rPr>
                        <a:t>L, B, 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8252464"/>
                  </a:ext>
                </a:extLst>
              </a:tr>
              <a:tr h="164923">
                <a:tc gridSpan="10">
                  <a:txBody>
                    <a:bodyPr/>
                    <a:lstStyle/>
                    <a:p>
                      <a:pPr algn="l" fontAlgn="ctr"/>
                      <a:endParaRPr lang="en-US" sz="1000" u="none" strike="noStrike" baseline="30000" dirty="0">
                        <a:effectLst/>
                        <a:latin typeface="Arial" panose="020B0604020202020204" pitchFamily="34" charset="0"/>
                        <a:cs typeface="Arial" panose="020B0604020202020204" pitchFamily="34" charset="0"/>
                      </a:endParaRPr>
                    </a:p>
                    <a:p>
                      <a:pPr algn="l" fontAlgn="ctr"/>
                      <a:r>
                        <a:rPr lang="en-US" sz="1000" u="none" strike="noStrike" baseline="30000" dirty="0">
                          <a:effectLst/>
                          <a:latin typeface="Arial" panose="020B0604020202020204" pitchFamily="34" charset="0"/>
                          <a:cs typeface="Arial" panose="020B0604020202020204" pitchFamily="34" charset="0"/>
                        </a:rPr>
                        <a:t>1</a:t>
                      </a:r>
                      <a:r>
                        <a:rPr lang="en-US" sz="1000" u="none" strike="noStrike" baseline="0" dirty="0">
                          <a:effectLst/>
                          <a:latin typeface="Arial" panose="020B0604020202020204" pitchFamily="34" charset="0"/>
                          <a:cs typeface="Arial" panose="020B0604020202020204" pitchFamily="34" charset="0"/>
                        </a:rPr>
                        <a:t> Cyto – IFN</a:t>
                      </a:r>
                      <a:r>
                        <a:rPr lang="el-GR" sz="1000" u="none" strike="noStrike" baseline="0" dirty="0">
                          <a:effectLst/>
                          <a:latin typeface="Arial" panose="020B0604020202020204" pitchFamily="34" charset="0"/>
                          <a:cs typeface="Arial" panose="020B0604020202020204" pitchFamily="34" charset="0"/>
                        </a:rPr>
                        <a:t>α</a:t>
                      </a:r>
                      <a:r>
                        <a:rPr lang="en-US" sz="1000" u="none" strike="noStrike" baseline="0" dirty="0">
                          <a:effectLst/>
                          <a:latin typeface="Arial" panose="020B0604020202020204" pitchFamily="34" charset="0"/>
                          <a:cs typeface="Arial" panose="020B0604020202020204" pitchFamily="34" charset="0"/>
                        </a:rPr>
                        <a:t> and/or IL-2; ICB – immune checkpoint blockades; CT – chemotherapy; Vac – vaccine; </a:t>
                      </a:r>
                      <a:r>
                        <a:rPr lang="el-GR" sz="1000" u="none" strike="noStrike" baseline="0" dirty="0">
                          <a:effectLst/>
                          <a:latin typeface="Arial" panose="020B0604020202020204" pitchFamily="34" charset="0"/>
                          <a:cs typeface="Arial" panose="020B0604020202020204" pitchFamily="34" charset="0"/>
                        </a:rPr>
                        <a:t>α</a:t>
                      </a:r>
                      <a:r>
                        <a:rPr lang="en-US" sz="1000" u="none" strike="noStrike" baseline="0" dirty="0">
                          <a:effectLst/>
                          <a:latin typeface="Arial" panose="020B0604020202020204" pitchFamily="34" charset="0"/>
                          <a:cs typeface="Arial" panose="020B0604020202020204" pitchFamily="34" charset="0"/>
                        </a:rPr>
                        <a:t>V – anti-VEGF; GM – GM-CSF</a:t>
                      </a:r>
                    </a:p>
                    <a:p>
                      <a:pPr algn="l" fontAlgn="ctr"/>
                      <a:endParaRPr lang="en-US" sz="1000" u="none" strike="noStrike" baseline="30000" dirty="0">
                        <a:effectLst/>
                        <a:latin typeface="Arial" panose="020B0604020202020204" pitchFamily="34" charset="0"/>
                        <a:cs typeface="Arial" panose="020B0604020202020204" pitchFamily="34" charset="0"/>
                      </a:endParaRPr>
                    </a:p>
                    <a:p>
                      <a:pPr algn="l" fontAlgn="ctr"/>
                      <a:r>
                        <a:rPr lang="en-US" sz="1000" u="none" strike="noStrike" baseline="30000" dirty="0">
                          <a:effectLst/>
                          <a:latin typeface="Arial" panose="020B0604020202020204" pitchFamily="34" charset="0"/>
                          <a:cs typeface="Arial" panose="020B0604020202020204" pitchFamily="34" charset="0"/>
                        </a:rPr>
                        <a:t>2 </a:t>
                      </a:r>
                      <a:r>
                        <a:rPr lang="en-US" sz="1000" u="none" strike="noStrike" dirty="0">
                          <a:effectLst/>
                          <a:latin typeface="Arial" panose="020B0604020202020204" pitchFamily="34" charset="0"/>
                          <a:cs typeface="Arial" panose="020B0604020202020204" pitchFamily="34" charset="0"/>
                        </a:rPr>
                        <a:t>NR: not randomized due to early progression.  IFN: randomized to IFN.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lnT w="12700" cap="flat" cmpd="sng" algn="ctr">
                      <a:solidFill>
                        <a:schemeClr val="tx1"/>
                      </a:solidFill>
                      <a:prstDash val="solid"/>
                      <a:round/>
                      <a:headEnd type="none" w="med" len="med"/>
                      <a:tailEnd type="none" w="med" len="med"/>
                    </a:lnT>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lnT w="12700" cap="flat" cmpd="sng" algn="ctr">
                      <a:solidFill>
                        <a:schemeClr val="tx1"/>
                      </a:solidFill>
                      <a:prstDash val="solid"/>
                      <a:round/>
                      <a:headEnd type="none" w="med" len="med"/>
                      <a:tailEnd type="none" w="med" len="med"/>
                    </a:lnT>
                  </a:tcPr>
                </a:tc>
                <a:tc hMerge="1">
                  <a:txBody>
                    <a:bodyPr/>
                    <a:lstStyle/>
                    <a:p>
                      <a:endParaRPr lang="en-US"/>
                    </a:p>
                  </a:txBody>
                  <a:tcPr>
                    <a:lnT w="12700" cap="flat" cmpd="sng" algn="ctr">
                      <a:solidFill>
                        <a:schemeClr val="tx1"/>
                      </a:solidFill>
                      <a:prstDash val="solid"/>
                      <a:round/>
                      <a:headEnd type="none" w="med" len="med"/>
                      <a:tailEnd type="none" w="med" len="med"/>
                    </a:lnT>
                  </a:tcPr>
                </a:tc>
                <a:tc hMerge="1">
                  <a:txBody>
                    <a:bodyPr/>
                    <a:lstStyle/>
                    <a:p>
                      <a:endParaRPr lang="en-US"/>
                    </a:p>
                  </a:txBody>
                  <a:tcPr>
                    <a:lnT w="12700" cap="flat" cmpd="sng" algn="ctr">
                      <a:solidFill>
                        <a:schemeClr val="tx1"/>
                      </a:solidFill>
                      <a:prstDash val="solid"/>
                      <a:round/>
                      <a:headEnd type="none" w="med" len="med"/>
                      <a:tailEnd type="none" w="med" len="med"/>
                    </a:lnT>
                  </a:tcPr>
                </a:tc>
                <a:tc hMerge="1">
                  <a:txBody>
                    <a:bodyPr/>
                    <a:lstStyle/>
                    <a:p>
                      <a:endParaRPr lang="en-US"/>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60901810"/>
                  </a:ext>
                </a:extLst>
              </a:tr>
              <a:tr h="164923">
                <a:tc gridSpan="4">
                  <a:txBody>
                    <a:bodyPr/>
                    <a:lstStyle/>
                    <a:p>
                      <a:pPr algn="l" fontAlgn="t"/>
                      <a:r>
                        <a:rPr lang="en-US" sz="1000" u="none" strike="noStrike" dirty="0">
                          <a:effectLst/>
                          <a:latin typeface="Arial" panose="020B0604020202020204" pitchFamily="34" charset="0"/>
                          <a:cs typeface="Arial" panose="020B0604020202020204" pitchFamily="34" charset="0"/>
                        </a:rPr>
                        <a:t>OBS: randomized to observation</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t"/>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t"/>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oFill/>
                  </a:tcPr>
                </a:tc>
                <a:tc gridSpan="2">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extLst>
                  <a:ext uri="{0D108BD9-81ED-4DB2-BD59-A6C34878D82A}">
                    <a16:rowId xmlns:a16="http://schemas.microsoft.com/office/drawing/2014/main" val="702949069"/>
                  </a:ext>
                </a:extLst>
              </a:tr>
              <a:tr h="164923">
                <a:tc>
                  <a:txBody>
                    <a:bodyPr/>
                    <a:lstStyle/>
                    <a:p>
                      <a:pPr algn="l" fontAlgn="t"/>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t"/>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t"/>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t"/>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t"/>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t"/>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oFill/>
                  </a:tcPr>
                </a:tc>
                <a:tc gridSpan="2">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extLst>
                  <a:ext uri="{0D108BD9-81ED-4DB2-BD59-A6C34878D82A}">
                    <a16:rowId xmlns:a16="http://schemas.microsoft.com/office/drawing/2014/main" val="2291747727"/>
                  </a:ext>
                </a:extLst>
              </a:tr>
              <a:tr h="164923">
                <a:tc gridSpan="10">
                  <a:txBody>
                    <a:bodyPr/>
                    <a:lstStyle/>
                    <a:p>
                      <a:pPr algn="l" fontAlgn="ctr"/>
                      <a:r>
                        <a:rPr lang="en-US" sz="1000" u="none" strike="noStrike" baseline="30000" dirty="0">
                          <a:effectLst/>
                          <a:latin typeface="Arial" panose="020B0604020202020204" pitchFamily="34" charset="0"/>
                          <a:cs typeface="Arial" panose="020B0604020202020204" pitchFamily="34" charset="0"/>
                        </a:rPr>
                        <a:t>3</a:t>
                      </a:r>
                      <a:r>
                        <a:rPr lang="en-US" sz="1000" u="none" strike="noStrike" dirty="0">
                          <a:effectLst/>
                          <a:latin typeface="Arial" panose="020B0604020202020204" pitchFamily="34" charset="0"/>
                          <a:cs typeface="Arial" panose="020B0604020202020204" pitchFamily="34" charset="0"/>
                        </a:rPr>
                        <a:t> PD - progressive disease; SD - stable disease; PR - partial response;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9670090"/>
                  </a:ext>
                </a:extLst>
              </a:tr>
              <a:tr h="164923">
                <a:tc gridSpan="5">
                  <a:txBody>
                    <a:bodyPr/>
                    <a:lstStyle/>
                    <a:p>
                      <a:pPr algn="l" fontAlgn="b"/>
                      <a:r>
                        <a:rPr lang="en-US" sz="1000" u="none" strike="noStrike" dirty="0">
                          <a:effectLst/>
                          <a:latin typeface="Arial" panose="020B0604020202020204" pitchFamily="34" charset="0"/>
                          <a:cs typeface="Arial" panose="020B0604020202020204" pitchFamily="34" charset="0"/>
                        </a:rPr>
                        <a:t> NED - no evidence of disease (all by RECIST).</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b">
                    <a:noFill/>
                  </a:tcPr>
                </a:tc>
                <a:tc gridSpan="2">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extLst>
                  <a:ext uri="{0D108BD9-81ED-4DB2-BD59-A6C34878D82A}">
                    <a16:rowId xmlns:a16="http://schemas.microsoft.com/office/drawing/2014/main" val="642267213"/>
                  </a:ext>
                </a:extLst>
              </a:tr>
              <a:tr h="164923">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b">
                    <a:noFill/>
                  </a:tcPr>
                </a:tc>
                <a:tc gridSpan="2">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extLst>
                  <a:ext uri="{0D108BD9-81ED-4DB2-BD59-A6C34878D82A}">
                    <a16:rowId xmlns:a16="http://schemas.microsoft.com/office/drawing/2014/main" val="3681981337"/>
                  </a:ext>
                </a:extLst>
              </a:tr>
              <a:tr h="164923">
                <a:tc gridSpan="10">
                  <a:txBody>
                    <a:bodyPr/>
                    <a:lstStyle/>
                    <a:p>
                      <a:pPr algn="l" fontAlgn="b"/>
                      <a:r>
                        <a:rPr lang="en-US" sz="1000" u="none" strike="noStrike" baseline="30000" dirty="0">
                          <a:effectLst/>
                          <a:latin typeface="Arial" panose="020B0604020202020204" pitchFamily="34" charset="0"/>
                          <a:cs typeface="Arial" panose="020B0604020202020204" pitchFamily="34" charset="0"/>
                        </a:rPr>
                        <a:t>4</a:t>
                      </a:r>
                      <a:r>
                        <a:rPr lang="en-US" sz="1000" u="none" strike="noStrike" dirty="0">
                          <a:effectLst/>
                          <a:latin typeface="Arial" panose="020B0604020202020204" pitchFamily="34" charset="0"/>
                          <a:cs typeface="Arial" panose="020B0604020202020204" pitchFamily="34" charset="0"/>
                        </a:rPr>
                        <a:t> L - serum Luminex; B - whole blood absolute counts; F - detailed flow analysis of  </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87949266"/>
                  </a:ext>
                </a:extLst>
              </a:tr>
              <a:tr h="213823">
                <a:tc gridSpan="10">
                  <a:txBody>
                    <a:bodyPr/>
                    <a:lstStyle/>
                    <a:p>
                      <a:pPr algn="l" fontAlgn="b"/>
                      <a:r>
                        <a:rPr lang="en-US" sz="1000" u="none" strike="noStrike" dirty="0">
                          <a:effectLst/>
                          <a:latin typeface="Arial" panose="020B0604020202020204" pitchFamily="34" charset="0"/>
                          <a:cs typeface="Arial" panose="020B0604020202020204" pitchFamily="34" charset="0"/>
                        </a:rPr>
                        <a:t>cryopreserved samples; C - cytotoxicity assay; N - NanoString of baseline tumor biopsies</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56489604"/>
                  </a:ext>
                </a:extLst>
              </a:tr>
              <a:tr h="164923">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b">
                    <a:noFill/>
                  </a:tcPr>
                </a:tc>
                <a:tc gridSpan="2">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extLst>
                  <a:ext uri="{0D108BD9-81ED-4DB2-BD59-A6C34878D82A}">
                    <a16:rowId xmlns:a16="http://schemas.microsoft.com/office/drawing/2014/main" val="273317221"/>
                  </a:ext>
                </a:extLst>
              </a:tr>
              <a:tr h="164923">
                <a:tc gridSpan="4">
                  <a:txBody>
                    <a:bodyPr/>
                    <a:lstStyle/>
                    <a:p>
                      <a:pPr algn="l" fontAlgn="b"/>
                      <a:r>
                        <a:rPr lang="en-US" sz="1000" u="none" strike="noStrike" dirty="0">
                          <a:effectLst/>
                          <a:latin typeface="Arial" panose="020B0604020202020204" pitchFamily="34" charset="0"/>
                          <a:cs typeface="Arial" panose="020B0604020202020204" pitchFamily="34" charset="0"/>
                        </a:rPr>
                        <a:t>Gray fill color - patients that remain NED</a:t>
                      </a: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l" fontAlgn="b"/>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b">
                    <a:noFill/>
                  </a:tcPr>
                </a:tc>
                <a:tc gridSpan="2">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hMerge="1">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tc>
                  <a:txBody>
                    <a:bodyPr/>
                    <a:lstStyle/>
                    <a:p>
                      <a:pPr algn="ctr" fontAlgn="ctr"/>
                      <a:endParaRPr lang="en-US" sz="1000" b="0" i="0" u="none" strike="noStrike" dirty="0">
                        <a:solidFill>
                          <a:srgbClr val="000000"/>
                        </a:solidFill>
                        <a:effectLst/>
                        <a:latin typeface="Arial" panose="020B0604020202020204" pitchFamily="34" charset="0"/>
                        <a:cs typeface="Arial" panose="020B0604020202020204" pitchFamily="34" charset="0"/>
                      </a:endParaRPr>
                    </a:p>
                  </a:txBody>
                  <a:tcPr marL="6232" marR="6232" marT="6232" marB="0" anchor="ctr">
                    <a:noFill/>
                  </a:tcPr>
                </a:tc>
                <a:extLst>
                  <a:ext uri="{0D108BD9-81ED-4DB2-BD59-A6C34878D82A}">
                    <a16:rowId xmlns:a16="http://schemas.microsoft.com/office/drawing/2014/main" val="4097781419"/>
                  </a:ext>
                </a:extLst>
              </a:tr>
            </a:tbl>
          </a:graphicData>
        </a:graphic>
      </p:graphicFrame>
    </p:spTree>
    <p:extLst>
      <p:ext uri="{BB962C8B-B14F-4D97-AF65-F5344CB8AC3E}">
        <p14:creationId xmlns:p14="http://schemas.microsoft.com/office/powerpoint/2010/main" val="1803168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95F74CC-BE20-4BEB-87DE-32A9A7AF7B78}"/>
              </a:ext>
            </a:extLst>
          </p:cNvPr>
          <p:cNvSpPr txBox="1"/>
          <p:nvPr/>
        </p:nvSpPr>
        <p:spPr>
          <a:xfrm>
            <a:off x="190500" y="209490"/>
            <a:ext cx="6477000"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Supplementary figure 8</a:t>
            </a:r>
          </a:p>
        </p:txBody>
      </p:sp>
      <p:sp>
        <p:nvSpPr>
          <p:cNvPr id="4" name="Rectangle 3">
            <a:extLst>
              <a:ext uri="{FF2B5EF4-FFF2-40B4-BE49-F238E27FC236}">
                <a16:creationId xmlns:a16="http://schemas.microsoft.com/office/drawing/2014/main" id="{B8F9B0EE-9810-46EB-96B2-1C9BF1D94646}"/>
              </a:ext>
            </a:extLst>
          </p:cNvPr>
          <p:cNvSpPr/>
          <p:nvPr/>
        </p:nvSpPr>
        <p:spPr>
          <a:xfrm>
            <a:off x="443681" y="7725935"/>
            <a:ext cx="5728519" cy="830997"/>
          </a:xfrm>
          <a:prstGeom prst="rect">
            <a:avLst/>
          </a:prstGeom>
        </p:spPr>
        <p:txBody>
          <a:bodyPr wrap="square">
            <a:spAutoFit/>
          </a:bodyPr>
          <a:lstStyle/>
          <a:p>
            <a:pPr algn="just"/>
            <a:r>
              <a:rPr lang="en-US" sz="1200" b="1" dirty="0">
                <a:latin typeface="Arial" panose="020B0604020202020204" pitchFamily="34" charset="0"/>
                <a:cs typeface="Arial" panose="020B0604020202020204" pitchFamily="34" charset="0"/>
              </a:rPr>
              <a:t>Supplemental Figure 8. % of total CD56</a:t>
            </a:r>
            <a:r>
              <a:rPr lang="en-US" sz="1200" b="1" baseline="30000" dirty="0">
                <a:latin typeface="Arial" panose="020B0604020202020204" pitchFamily="34" charset="0"/>
                <a:cs typeface="Arial" panose="020B0604020202020204" pitchFamily="34" charset="0"/>
              </a:rPr>
              <a:t>dim</a:t>
            </a:r>
            <a:r>
              <a:rPr lang="en-US" sz="1200" b="1" dirty="0">
                <a:latin typeface="Arial" panose="020B0604020202020204" pitchFamily="34" charset="0"/>
                <a:cs typeface="Arial" panose="020B0604020202020204" pitchFamily="34" charset="0"/>
              </a:rPr>
              <a:t> CD16</a:t>
            </a:r>
            <a:r>
              <a:rPr lang="en-US" sz="1200" b="1" baseline="300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 and CD56</a:t>
            </a:r>
            <a:r>
              <a:rPr lang="en-US" sz="1200" b="1" baseline="30000" dirty="0">
                <a:latin typeface="Arial" panose="020B0604020202020204" pitchFamily="34" charset="0"/>
                <a:cs typeface="Arial" panose="020B0604020202020204" pitchFamily="34" charset="0"/>
              </a:rPr>
              <a:t>dim</a:t>
            </a:r>
            <a:r>
              <a:rPr lang="en-US" sz="1200" b="1" dirty="0">
                <a:latin typeface="Arial" panose="020B0604020202020204" pitchFamily="34" charset="0"/>
                <a:cs typeface="Arial" panose="020B0604020202020204" pitchFamily="34" charset="0"/>
              </a:rPr>
              <a:t> CD16</a:t>
            </a:r>
            <a:r>
              <a:rPr lang="en-US" sz="1200" b="1" baseline="300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 NK cell subsets are inversely correlated. </a:t>
            </a:r>
            <a:r>
              <a:rPr lang="en-US" sz="1200" dirty="0">
                <a:latin typeface="Arial" panose="020B0604020202020204" pitchFamily="34" charset="0"/>
                <a:cs typeface="Arial" panose="020B0604020202020204" pitchFamily="34" charset="0"/>
              </a:rPr>
              <a:t>Distribution values for % of total CD56</a:t>
            </a:r>
            <a:r>
              <a:rPr lang="en-US" sz="1200" baseline="30000" dirty="0">
                <a:latin typeface="Arial" panose="020B0604020202020204" pitchFamily="34" charset="0"/>
                <a:cs typeface="Arial" panose="020B0604020202020204" pitchFamily="34" charset="0"/>
              </a:rPr>
              <a:t>dim</a:t>
            </a:r>
            <a:r>
              <a:rPr lang="en-US" sz="1200" dirty="0">
                <a:latin typeface="Arial" panose="020B0604020202020204" pitchFamily="34" charset="0"/>
                <a:cs typeface="Arial" panose="020B0604020202020204" pitchFamily="34" charset="0"/>
              </a:rPr>
              <a:t> CD16</a:t>
            </a:r>
            <a:r>
              <a:rPr lang="en-US" sz="1200" baseline="300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and CD56</a:t>
            </a:r>
            <a:r>
              <a:rPr lang="en-US" sz="1200" baseline="30000" dirty="0">
                <a:latin typeface="Arial" panose="020B0604020202020204" pitchFamily="34" charset="0"/>
                <a:cs typeface="Arial" panose="020B0604020202020204" pitchFamily="34" charset="0"/>
              </a:rPr>
              <a:t>dim</a:t>
            </a:r>
            <a:r>
              <a:rPr lang="en-US" sz="1200" dirty="0">
                <a:latin typeface="Arial" panose="020B0604020202020204" pitchFamily="34" charset="0"/>
                <a:cs typeface="Arial" panose="020B0604020202020204" pitchFamily="34" charset="0"/>
              </a:rPr>
              <a:t> CD16</a:t>
            </a:r>
            <a:r>
              <a:rPr lang="en-US" sz="1200" baseline="300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NK cell were plotted together. Using a linear regression model, these two variables displayed strong collinearity (VIF &gt; 40). </a:t>
            </a:r>
            <a:endParaRPr lang="en-US" sz="1200" dirty="0"/>
          </a:p>
        </p:txBody>
      </p:sp>
      <p:grpSp>
        <p:nvGrpSpPr>
          <p:cNvPr id="6" name="Group 5">
            <a:extLst>
              <a:ext uri="{FF2B5EF4-FFF2-40B4-BE49-F238E27FC236}">
                <a16:creationId xmlns:a16="http://schemas.microsoft.com/office/drawing/2014/main" id="{12D75025-2BFD-476D-8B9A-AFC4080739BD}"/>
              </a:ext>
            </a:extLst>
          </p:cNvPr>
          <p:cNvGrpSpPr>
            <a:grpSpLocks noChangeAspect="1"/>
          </p:cNvGrpSpPr>
          <p:nvPr/>
        </p:nvGrpSpPr>
        <p:grpSpPr>
          <a:xfrm>
            <a:off x="4159405" y="2916348"/>
            <a:ext cx="755142" cy="650024"/>
            <a:chOff x="5699835" y="1001425"/>
            <a:chExt cx="858120" cy="738664"/>
          </a:xfrm>
        </p:grpSpPr>
        <p:sp>
          <p:nvSpPr>
            <p:cNvPr id="7" name="Oval 6">
              <a:extLst>
                <a:ext uri="{FF2B5EF4-FFF2-40B4-BE49-F238E27FC236}">
                  <a16:creationId xmlns:a16="http://schemas.microsoft.com/office/drawing/2014/main" id="{74216199-A464-4C41-BFE9-573439C913B7}"/>
                </a:ext>
              </a:extLst>
            </p:cNvPr>
            <p:cNvSpPr/>
            <p:nvPr/>
          </p:nvSpPr>
          <p:spPr>
            <a:xfrm>
              <a:off x="5699835" y="1253825"/>
              <a:ext cx="118263" cy="118262"/>
            </a:xfrm>
            <a:prstGeom prst="ellipse">
              <a:avLst/>
            </a:prstGeom>
            <a:solidFill>
              <a:schemeClr val="bg1">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4BBA8779-2D67-4A79-AB00-E8553D193D19}"/>
                </a:ext>
              </a:extLst>
            </p:cNvPr>
            <p:cNvSpPr/>
            <p:nvPr/>
          </p:nvSpPr>
          <p:spPr>
            <a:xfrm>
              <a:off x="5699835" y="1435608"/>
              <a:ext cx="118263" cy="118262"/>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7EAAE33C-D1FF-437C-AC7C-94D09CE6AB5C}"/>
                </a:ext>
              </a:extLst>
            </p:cNvPr>
            <p:cNvSpPr/>
            <p:nvPr/>
          </p:nvSpPr>
          <p:spPr>
            <a:xfrm>
              <a:off x="5699835" y="1076431"/>
              <a:ext cx="118263" cy="11826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1F4D57C-B3FD-4384-9D63-25641C94C9B2}"/>
                </a:ext>
              </a:extLst>
            </p:cNvPr>
            <p:cNvSpPr txBox="1"/>
            <p:nvPr/>
          </p:nvSpPr>
          <p:spPr>
            <a:xfrm>
              <a:off x="5818650" y="1001425"/>
              <a:ext cx="739305" cy="738664"/>
            </a:xfrm>
            <a:prstGeom prst="rect">
              <a:avLst/>
            </a:prstGeom>
            <a:noFill/>
          </p:spPr>
          <p:txBody>
            <a:bodyPr wrap="none" rtlCol="0">
              <a:spAutoFit/>
            </a:bodyPr>
            <a:lstStyle/>
            <a:p>
              <a:r>
                <a:rPr lang="en-US" sz="1050" b="1" dirty="0">
                  <a:latin typeface="Arial" panose="020B0604020202020204" pitchFamily="34" charset="0"/>
                  <a:cs typeface="Arial" panose="020B0604020202020204" pitchFamily="34" charset="0"/>
                </a:rPr>
                <a:t>Baseline</a:t>
              </a:r>
            </a:p>
            <a:p>
              <a:r>
                <a:rPr lang="en-US" sz="1050" b="1" dirty="0">
                  <a:latin typeface="Arial" panose="020B0604020202020204" pitchFamily="34" charset="0"/>
                  <a:cs typeface="Arial" panose="020B0604020202020204" pitchFamily="34" charset="0"/>
                </a:rPr>
                <a:t>Day 43</a:t>
              </a:r>
            </a:p>
            <a:p>
              <a:r>
                <a:rPr lang="en-US" sz="1050" b="1" dirty="0">
                  <a:latin typeface="Arial" panose="020B0604020202020204" pitchFamily="34" charset="0"/>
                  <a:cs typeface="Arial" panose="020B0604020202020204" pitchFamily="34" charset="0"/>
                </a:rPr>
                <a:t>Day 89+</a:t>
              </a:r>
            </a:p>
            <a:p>
              <a:r>
                <a:rPr lang="en-US" sz="1050" b="1" dirty="0">
                  <a:latin typeface="Arial" panose="020B0604020202020204" pitchFamily="34" charset="0"/>
                  <a:cs typeface="Arial" panose="020B0604020202020204" pitchFamily="34" charset="0"/>
                </a:rPr>
                <a:t>HD</a:t>
              </a:r>
            </a:p>
          </p:txBody>
        </p:sp>
        <p:sp>
          <p:nvSpPr>
            <p:cNvPr id="11" name="Rectangle 10">
              <a:extLst>
                <a:ext uri="{FF2B5EF4-FFF2-40B4-BE49-F238E27FC236}">
                  <a16:creationId xmlns:a16="http://schemas.microsoft.com/office/drawing/2014/main" id="{542EEE0D-DC5C-420E-B1A2-5D9D9AE55E9A}"/>
                </a:ext>
              </a:extLst>
            </p:cNvPr>
            <p:cNvSpPr/>
            <p:nvPr/>
          </p:nvSpPr>
          <p:spPr>
            <a:xfrm>
              <a:off x="5699835" y="1618488"/>
              <a:ext cx="118263" cy="11826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 name="Picture 4">
            <a:extLst>
              <a:ext uri="{FF2B5EF4-FFF2-40B4-BE49-F238E27FC236}">
                <a16:creationId xmlns:a16="http://schemas.microsoft.com/office/drawing/2014/main" id="{B446501C-96D4-4BF3-89AD-AB51398C9C58}"/>
              </a:ext>
            </a:extLst>
          </p:cNvPr>
          <p:cNvPicPr>
            <a:picLocks noChangeAspect="1"/>
          </p:cNvPicPr>
          <p:nvPr/>
        </p:nvPicPr>
        <p:blipFill>
          <a:blip r:embed="rId2"/>
          <a:stretch>
            <a:fillRect/>
          </a:stretch>
        </p:blipFill>
        <p:spPr>
          <a:xfrm>
            <a:off x="1429503" y="2729700"/>
            <a:ext cx="3998993" cy="3684599"/>
          </a:xfrm>
          <a:prstGeom prst="rect">
            <a:avLst/>
          </a:prstGeom>
        </p:spPr>
      </p:pic>
    </p:spTree>
    <p:extLst>
      <p:ext uri="{BB962C8B-B14F-4D97-AF65-F5344CB8AC3E}">
        <p14:creationId xmlns:p14="http://schemas.microsoft.com/office/powerpoint/2010/main" val="1131249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09F6348-516A-4E8B-8B52-1D52E1646010}"/>
              </a:ext>
            </a:extLst>
          </p:cNvPr>
          <p:cNvSpPr txBox="1"/>
          <p:nvPr/>
        </p:nvSpPr>
        <p:spPr>
          <a:xfrm>
            <a:off x="190500" y="209490"/>
            <a:ext cx="6477000"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Supplementary figure 9</a:t>
            </a:r>
          </a:p>
        </p:txBody>
      </p:sp>
      <p:sp>
        <p:nvSpPr>
          <p:cNvPr id="4" name="Rectangle 3">
            <a:extLst>
              <a:ext uri="{FF2B5EF4-FFF2-40B4-BE49-F238E27FC236}">
                <a16:creationId xmlns:a16="http://schemas.microsoft.com/office/drawing/2014/main" id="{B7A8EB39-6EFC-4C70-B15C-C5C6EB60DBF4}"/>
              </a:ext>
            </a:extLst>
          </p:cNvPr>
          <p:cNvSpPr/>
          <p:nvPr/>
        </p:nvSpPr>
        <p:spPr>
          <a:xfrm>
            <a:off x="443681" y="7725935"/>
            <a:ext cx="5728519" cy="1200329"/>
          </a:xfrm>
          <a:prstGeom prst="rect">
            <a:avLst/>
          </a:prstGeom>
        </p:spPr>
        <p:txBody>
          <a:bodyPr wrap="square">
            <a:spAutoFit/>
          </a:bodyPr>
          <a:lstStyle/>
          <a:p>
            <a:pPr algn="just"/>
            <a:r>
              <a:rPr lang="en-US" sz="1200" b="1" dirty="0">
                <a:latin typeface="Arial" panose="020B0604020202020204" pitchFamily="34" charset="0"/>
                <a:cs typeface="Arial" panose="020B0604020202020204" pitchFamily="34" charset="0"/>
              </a:rPr>
              <a:t>Supplemental Figure 9. Correlations between distribution values of the three major NK cell subsets and expression levels of chemokine receptors. </a:t>
            </a:r>
            <a:r>
              <a:rPr lang="en-US" sz="1200" dirty="0">
                <a:latin typeface="Arial" panose="020B0604020202020204" pitchFamily="34" charset="0"/>
                <a:cs typeface="Arial" panose="020B0604020202020204" pitchFamily="34" charset="0"/>
              </a:rPr>
              <a:t>Distribution values (Percent) for the three NK cell subsets based CD56 and CD16 expression levels (</a:t>
            </a:r>
            <a:r>
              <a:rPr lang="en-US" sz="1200" b="1" dirty="0">
                <a:latin typeface="Arial" panose="020B0604020202020204" pitchFamily="34" charset="0"/>
                <a:cs typeface="Arial" panose="020B0604020202020204" pitchFamily="34" charset="0"/>
              </a:rPr>
              <a:t>Figs. 2A</a:t>
            </a:r>
            <a:r>
              <a:rPr lang="en-US" sz="12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 4A </a:t>
            </a:r>
            <a:r>
              <a:rPr lang="en-US" sz="1200" dirty="0">
                <a:latin typeface="Arial" panose="020B0604020202020204" pitchFamily="34" charset="0"/>
                <a:cs typeface="Arial" panose="020B0604020202020204" pitchFamily="34" charset="0"/>
              </a:rPr>
              <a:t>and</a:t>
            </a:r>
            <a:r>
              <a:rPr lang="en-US" sz="1200" b="1" dirty="0">
                <a:latin typeface="Arial" panose="020B0604020202020204" pitchFamily="34" charset="0"/>
                <a:cs typeface="Arial" panose="020B0604020202020204" pitchFamily="34" charset="0"/>
              </a:rPr>
              <a:t> 6A</a:t>
            </a:r>
            <a:r>
              <a:rPr lang="en-US" sz="12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 Fig. S3A</a:t>
            </a:r>
            <a:r>
              <a:rPr lang="en-US" sz="1200" dirty="0">
                <a:latin typeface="Arial" panose="020B0604020202020204" pitchFamily="34" charset="0"/>
                <a:cs typeface="Arial" panose="020B0604020202020204" pitchFamily="34" charset="0"/>
              </a:rPr>
              <a:t>) and CD69 (</a:t>
            </a:r>
            <a:r>
              <a:rPr lang="en-US" sz="1200" b="1" dirty="0">
                <a:latin typeface="Arial" panose="020B0604020202020204" pitchFamily="34" charset="0"/>
                <a:cs typeface="Arial" panose="020B0604020202020204" pitchFamily="34" charset="0"/>
              </a:rPr>
              <a:t>Figs. 2B</a:t>
            </a:r>
            <a:r>
              <a:rPr lang="en-US" sz="12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 4B </a:t>
            </a:r>
            <a:r>
              <a:rPr lang="en-US" sz="1200" dirty="0">
                <a:latin typeface="Arial" panose="020B0604020202020204" pitchFamily="34" charset="0"/>
                <a:cs typeface="Arial" panose="020B0604020202020204" pitchFamily="34" charset="0"/>
              </a:rPr>
              <a:t>and</a:t>
            </a:r>
            <a:r>
              <a:rPr lang="en-US" sz="1200" b="1" dirty="0">
                <a:latin typeface="Arial" panose="020B0604020202020204" pitchFamily="34" charset="0"/>
                <a:cs typeface="Arial" panose="020B0604020202020204" pitchFamily="34" charset="0"/>
              </a:rPr>
              <a:t> 6B</a:t>
            </a:r>
            <a:r>
              <a:rPr lang="en-US" sz="12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 Fig. S3B</a:t>
            </a:r>
            <a:r>
              <a:rPr lang="en-US" sz="1200" dirty="0">
                <a:latin typeface="Arial" panose="020B0604020202020204" pitchFamily="34" charset="0"/>
                <a:cs typeface="Arial" panose="020B0604020202020204" pitchFamily="34" charset="0"/>
              </a:rPr>
              <a:t>) or CXCR3 (</a:t>
            </a:r>
            <a:r>
              <a:rPr lang="en-US" sz="1200" b="1" dirty="0">
                <a:latin typeface="Arial" panose="020B0604020202020204" pitchFamily="34" charset="0"/>
                <a:cs typeface="Arial" panose="020B0604020202020204" pitchFamily="34" charset="0"/>
              </a:rPr>
              <a:t>Figs. 3</a:t>
            </a:r>
            <a:r>
              <a:rPr lang="en-US" sz="12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 5 </a:t>
            </a:r>
            <a:r>
              <a:rPr lang="en-US" sz="1200" dirty="0">
                <a:latin typeface="Arial" panose="020B0604020202020204" pitchFamily="34" charset="0"/>
                <a:cs typeface="Arial" panose="020B0604020202020204" pitchFamily="34" charset="0"/>
              </a:rPr>
              <a:t>and</a:t>
            </a:r>
            <a:r>
              <a:rPr lang="en-US" sz="1200" b="1" dirty="0">
                <a:latin typeface="Arial" panose="020B0604020202020204" pitchFamily="34" charset="0"/>
                <a:cs typeface="Arial" panose="020B0604020202020204" pitchFamily="34" charset="0"/>
              </a:rPr>
              <a:t> 7</a:t>
            </a:r>
            <a:r>
              <a:rPr lang="en-US" sz="1200" dirty="0">
                <a:latin typeface="Arial" panose="020B0604020202020204" pitchFamily="34" charset="0"/>
                <a:cs typeface="Arial" panose="020B0604020202020204" pitchFamily="34" charset="0"/>
              </a:rPr>
              <a:t>;</a:t>
            </a:r>
            <a:r>
              <a:rPr lang="en-US" sz="1200" b="1" dirty="0">
                <a:latin typeface="Arial" panose="020B0604020202020204" pitchFamily="34" charset="0"/>
                <a:cs typeface="Arial" panose="020B0604020202020204" pitchFamily="34" charset="0"/>
              </a:rPr>
              <a:t> Fig. S4</a:t>
            </a:r>
            <a:r>
              <a:rPr lang="en-US" sz="1200" dirty="0">
                <a:latin typeface="Arial" panose="020B0604020202020204" pitchFamily="34" charset="0"/>
                <a:cs typeface="Arial" panose="020B0604020202020204" pitchFamily="34" charset="0"/>
              </a:rPr>
              <a:t>) expression levels on the same NK cell subset were plotted against one another. </a:t>
            </a:r>
          </a:p>
        </p:txBody>
      </p:sp>
      <p:grpSp>
        <p:nvGrpSpPr>
          <p:cNvPr id="12" name="Group 11">
            <a:extLst>
              <a:ext uri="{FF2B5EF4-FFF2-40B4-BE49-F238E27FC236}">
                <a16:creationId xmlns:a16="http://schemas.microsoft.com/office/drawing/2014/main" id="{3FE0A60D-EEDD-43C4-AD0F-38E8C2D7A6A9}"/>
              </a:ext>
            </a:extLst>
          </p:cNvPr>
          <p:cNvGrpSpPr/>
          <p:nvPr/>
        </p:nvGrpSpPr>
        <p:grpSpPr>
          <a:xfrm>
            <a:off x="1348055" y="2706392"/>
            <a:ext cx="4161890" cy="3731216"/>
            <a:chOff x="1348055" y="1672426"/>
            <a:chExt cx="4161890" cy="3731216"/>
          </a:xfrm>
        </p:grpSpPr>
        <p:grpSp>
          <p:nvGrpSpPr>
            <p:cNvPr id="6" name="Group 5">
              <a:extLst>
                <a:ext uri="{FF2B5EF4-FFF2-40B4-BE49-F238E27FC236}">
                  <a16:creationId xmlns:a16="http://schemas.microsoft.com/office/drawing/2014/main" id="{D35C2145-3012-456E-AF7F-54D6008AABBE}"/>
                </a:ext>
              </a:extLst>
            </p:cNvPr>
            <p:cNvGrpSpPr>
              <a:grpSpLocks noChangeAspect="1"/>
            </p:cNvGrpSpPr>
            <p:nvPr/>
          </p:nvGrpSpPr>
          <p:grpSpPr>
            <a:xfrm>
              <a:off x="4463062" y="1672426"/>
              <a:ext cx="755142" cy="650024"/>
              <a:chOff x="5699835" y="1001425"/>
              <a:chExt cx="858120" cy="738664"/>
            </a:xfrm>
          </p:grpSpPr>
          <p:sp>
            <p:nvSpPr>
              <p:cNvPr id="7" name="Oval 6">
                <a:extLst>
                  <a:ext uri="{FF2B5EF4-FFF2-40B4-BE49-F238E27FC236}">
                    <a16:creationId xmlns:a16="http://schemas.microsoft.com/office/drawing/2014/main" id="{97FB77EC-B794-400D-87BA-BE4C47CF0B78}"/>
                  </a:ext>
                </a:extLst>
              </p:cNvPr>
              <p:cNvSpPr/>
              <p:nvPr/>
            </p:nvSpPr>
            <p:spPr>
              <a:xfrm>
                <a:off x="5699835" y="1253825"/>
                <a:ext cx="118263" cy="118262"/>
              </a:xfrm>
              <a:prstGeom prst="ellipse">
                <a:avLst/>
              </a:prstGeom>
              <a:solidFill>
                <a:schemeClr val="bg1">
                  <a:lumMod val="5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446C0C78-1E96-4EA0-8047-B6F1C70DF0EE}"/>
                  </a:ext>
                </a:extLst>
              </p:cNvPr>
              <p:cNvSpPr/>
              <p:nvPr/>
            </p:nvSpPr>
            <p:spPr>
              <a:xfrm>
                <a:off x="5699835" y="1435608"/>
                <a:ext cx="118263" cy="118262"/>
              </a:xfrm>
              <a:prstGeom prst="ellipse">
                <a:avLst/>
              </a:prstGeom>
              <a:solidFill>
                <a:schemeClr val="tx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Oval 8">
                <a:extLst>
                  <a:ext uri="{FF2B5EF4-FFF2-40B4-BE49-F238E27FC236}">
                    <a16:creationId xmlns:a16="http://schemas.microsoft.com/office/drawing/2014/main" id="{B3A90AFB-569F-4BFA-BAFB-207592AE0422}"/>
                  </a:ext>
                </a:extLst>
              </p:cNvPr>
              <p:cNvSpPr/>
              <p:nvPr/>
            </p:nvSpPr>
            <p:spPr>
              <a:xfrm>
                <a:off x="5699835" y="1076431"/>
                <a:ext cx="118263" cy="118262"/>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19459E40-0287-4D25-83D4-71CE40F0C68B}"/>
                  </a:ext>
                </a:extLst>
              </p:cNvPr>
              <p:cNvSpPr txBox="1"/>
              <p:nvPr/>
            </p:nvSpPr>
            <p:spPr>
              <a:xfrm>
                <a:off x="5818650" y="1001425"/>
                <a:ext cx="739305" cy="738664"/>
              </a:xfrm>
              <a:prstGeom prst="rect">
                <a:avLst/>
              </a:prstGeom>
              <a:noFill/>
            </p:spPr>
            <p:txBody>
              <a:bodyPr wrap="none" rtlCol="0">
                <a:spAutoFit/>
              </a:bodyPr>
              <a:lstStyle/>
              <a:p>
                <a:r>
                  <a:rPr lang="en-US" sz="1050" b="1" dirty="0">
                    <a:latin typeface="Arial" panose="020B0604020202020204" pitchFamily="34" charset="0"/>
                    <a:cs typeface="Arial" panose="020B0604020202020204" pitchFamily="34" charset="0"/>
                  </a:rPr>
                  <a:t>Baseline</a:t>
                </a:r>
              </a:p>
              <a:p>
                <a:r>
                  <a:rPr lang="en-US" sz="1050" b="1" dirty="0">
                    <a:latin typeface="Arial" panose="020B0604020202020204" pitchFamily="34" charset="0"/>
                    <a:cs typeface="Arial" panose="020B0604020202020204" pitchFamily="34" charset="0"/>
                  </a:rPr>
                  <a:t>Day 43</a:t>
                </a:r>
              </a:p>
              <a:p>
                <a:r>
                  <a:rPr lang="en-US" sz="1050" b="1" dirty="0">
                    <a:latin typeface="Arial" panose="020B0604020202020204" pitchFamily="34" charset="0"/>
                    <a:cs typeface="Arial" panose="020B0604020202020204" pitchFamily="34" charset="0"/>
                  </a:rPr>
                  <a:t>Day 89+</a:t>
                </a:r>
              </a:p>
              <a:p>
                <a:r>
                  <a:rPr lang="en-US" sz="1050" b="1" dirty="0">
                    <a:latin typeface="Arial" panose="020B0604020202020204" pitchFamily="34" charset="0"/>
                    <a:cs typeface="Arial" panose="020B0604020202020204" pitchFamily="34" charset="0"/>
                  </a:rPr>
                  <a:t>HD</a:t>
                </a:r>
              </a:p>
            </p:txBody>
          </p:sp>
          <p:sp>
            <p:nvSpPr>
              <p:cNvPr id="11" name="Rectangle 10">
                <a:extLst>
                  <a:ext uri="{FF2B5EF4-FFF2-40B4-BE49-F238E27FC236}">
                    <a16:creationId xmlns:a16="http://schemas.microsoft.com/office/drawing/2014/main" id="{772A4EAD-C56A-42C0-888E-792717D5EB5A}"/>
                  </a:ext>
                </a:extLst>
              </p:cNvPr>
              <p:cNvSpPr/>
              <p:nvPr/>
            </p:nvSpPr>
            <p:spPr>
              <a:xfrm>
                <a:off x="5699835" y="1618488"/>
                <a:ext cx="118263" cy="11826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 name="Group 4">
              <a:extLst>
                <a:ext uri="{FF2B5EF4-FFF2-40B4-BE49-F238E27FC236}">
                  <a16:creationId xmlns:a16="http://schemas.microsoft.com/office/drawing/2014/main" id="{88B3FE7D-C217-4145-8ABC-F392D4B03D36}"/>
                </a:ext>
              </a:extLst>
            </p:cNvPr>
            <p:cNvGrpSpPr/>
            <p:nvPr/>
          </p:nvGrpSpPr>
          <p:grpSpPr>
            <a:xfrm>
              <a:off x="1348055" y="2481570"/>
              <a:ext cx="4161890" cy="2922072"/>
              <a:chOff x="1348055" y="2481570"/>
              <a:chExt cx="4161890" cy="2922072"/>
            </a:xfrm>
          </p:grpSpPr>
          <p:pic>
            <p:nvPicPr>
              <p:cNvPr id="16" name="Picture 15">
                <a:extLst>
                  <a:ext uri="{FF2B5EF4-FFF2-40B4-BE49-F238E27FC236}">
                    <a16:creationId xmlns:a16="http://schemas.microsoft.com/office/drawing/2014/main" id="{23781681-CF15-4EC7-B559-A55B2FB7D8D0}"/>
                  </a:ext>
                </a:extLst>
              </p:cNvPr>
              <p:cNvPicPr>
                <a:picLocks noChangeAspect="1"/>
              </p:cNvPicPr>
              <p:nvPr/>
            </p:nvPicPr>
            <p:blipFill>
              <a:blip r:embed="rId2"/>
              <a:stretch>
                <a:fillRect/>
              </a:stretch>
            </p:blipFill>
            <p:spPr>
              <a:xfrm>
                <a:off x="4129340" y="3944610"/>
                <a:ext cx="1380605" cy="1228200"/>
              </a:xfrm>
              <a:prstGeom prst="rect">
                <a:avLst/>
              </a:prstGeom>
            </p:spPr>
          </p:pic>
          <p:pic>
            <p:nvPicPr>
              <p:cNvPr id="19" name="Picture 18">
                <a:extLst>
                  <a:ext uri="{FF2B5EF4-FFF2-40B4-BE49-F238E27FC236}">
                    <a16:creationId xmlns:a16="http://schemas.microsoft.com/office/drawing/2014/main" id="{232AD36D-FFBB-4B94-8DAC-C6C15C8A596F}"/>
                  </a:ext>
                </a:extLst>
              </p:cNvPr>
              <p:cNvPicPr>
                <a:picLocks noChangeAspect="1"/>
              </p:cNvPicPr>
              <p:nvPr/>
            </p:nvPicPr>
            <p:blipFill>
              <a:blip r:embed="rId3"/>
              <a:stretch>
                <a:fillRect/>
              </a:stretch>
            </p:blipFill>
            <p:spPr>
              <a:xfrm>
                <a:off x="2849180" y="3944610"/>
                <a:ext cx="1380605" cy="1228200"/>
              </a:xfrm>
              <a:prstGeom prst="rect">
                <a:avLst/>
              </a:prstGeom>
            </p:spPr>
          </p:pic>
          <p:pic>
            <p:nvPicPr>
              <p:cNvPr id="22" name="Picture 21">
                <a:extLst>
                  <a:ext uri="{FF2B5EF4-FFF2-40B4-BE49-F238E27FC236}">
                    <a16:creationId xmlns:a16="http://schemas.microsoft.com/office/drawing/2014/main" id="{B294B75E-B5FA-46CF-B835-01326B22641C}"/>
                  </a:ext>
                </a:extLst>
              </p:cNvPr>
              <p:cNvPicPr>
                <a:picLocks noChangeAspect="1"/>
              </p:cNvPicPr>
              <p:nvPr/>
            </p:nvPicPr>
            <p:blipFill>
              <a:blip r:embed="rId4"/>
              <a:stretch>
                <a:fillRect/>
              </a:stretch>
            </p:blipFill>
            <p:spPr>
              <a:xfrm>
                <a:off x="1348055" y="3944610"/>
                <a:ext cx="1518665" cy="1228200"/>
              </a:xfrm>
              <a:prstGeom prst="rect">
                <a:avLst/>
              </a:prstGeom>
            </p:spPr>
          </p:pic>
          <p:cxnSp>
            <p:nvCxnSpPr>
              <p:cNvPr id="24" name="Straight Arrow Connector 23">
                <a:extLst>
                  <a:ext uri="{FF2B5EF4-FFF2-40B4-BE49-F238E27FC236}">
                    <a16:creationId xmlns:a16="http://schemas.microsoft.com/office/drawing/2014/main" id="{AD923076-3A72-4C10-A4A0-86CCBEF5BFFF}"/>
                  </a:ext>
                </a:extLst>
              </p:cNvPr>
              <p:cNvCxnSpPr/>
              <p:nvPr/>
            </p:nvCxnSpPr>
            <p:spPr>
              <a:xfrm>
                <a:off x="1726214" y="5157521"/>
                <a:ext cx="356532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71DA285B-1891-4F87-9C3C-51119D10CC75}"/>
                  </a:ext>
                </a:extLst>
              </p:cNvPr>
              <p:cNvPicPr>
                <a:picLocks noChangeAspect="1"/>
              </p:cNvPicPr>
              <p:nvPr/>
            </p:nvPicPr>
            <p:blipFill>
              <a:blip r:embed="rId5"/>
              <a:stretch>
                <a:fillRect/>
              </a:stretch>
            </p:blipFill>
            <p:spPr>
              <a:xfrm>
                <a:off x="1386140" y="2481570"/>
                <a:ext cx="1480580" cy="1404337"/>
              </a:xfrm>
              <a:prstGeom prst="rect">
                <a:avLst/>
              </a:prstGeom>
            </p:spPr>
          </p:pic>
          <p:pic>
            <p:nvPicPr>
              <p:cNvPr id="26" name="Picture 25">
                <a:extLst>
                  <a:ext uri="{FF2B5EF4-FFF2-40B4-BE49-F238E27FC236}">
                    <a16:creationId xmlns:a16="http://schemas.microsoft.com/office/drawing/2014/main" id="{CD9F03D1-6DFA-448F-8ACB-E0E161D4EA4B}"/>
                  </a:ext>
                </a:extLst>
              </p:cNvPr>
              <p:cNvPicPr>
                <a:picLocks noChangeAspect="1"/>
              </p:cNvPicPr>
              <p:nvPr/>
            </p:nvPicPr>
            <p:blipFill>
              <a:blip r:embed="rId6"/>
              <a:stretch>
                <a:fillRect/>
              </a:stretch>
            </p:blipFill>
            <p:spPr>
              <a:xfrm>
                <a:off x="2849180" y="2481570"/>
                <a:ext cx="1380605" cy="1404337"/>
              </a:xfrm>
              <a:prstGeom prst="rect">
                <a:avLst/>
              </a:prstGeom>
            </p:spPr>
          </p:pic>
          <p:pic>
            <p:nvPicPr>
              <p:cNvPr id="27" name="Picture 26">
                <a:extLst>
                  <a:ext uri="{FF2B5EF4-FFF2-40B4-BE49-F238E27FC236}">
                    <a16:creationId xmlns:a16="http://schemas.microsoft.com/office/drawing/2014/main" id="{13023F8D-E5EC-47B4-BE24-11F69D04628B}"/>
                  </a:ext>
                </a:extLst>
              </p:cNvPr>
              <p:cNvPicPr>
                <a:picLocks noChangeAspect="1"/>
              </p:cNvPicPr>
              <p:nvPr/>
            </p:nvPicPr>
            <p:blipFill>
              <a:blip r:embed="rId7"/>
              <a:stretch>
                <a:fillRect/>
              </a:stretch>
            </p:blipFill>
            <p:spPr>
              <a:xfrm>
                <a:off x="4129340" y="2481570"/>
                <a:ext cx="1380605" cy="1404337"/>
              </a:xfrm>
              <a:prstGeom prst="rect">
                <a:avLst/>
              </a:prstGeom>
            </p:spPr>
          </p:pic>
          <p:sp>
            <p:nvSpPr>
              <p:cNvPr id="3" name="TextBox 2">
                <a:extLst>
                  <a:ext uri="{FF2B5EF4-FFF2-40B4-BE49-F238E27FC236}">
                    <a16:creationId xmlns:a16="http://schemas.microsoft.com/office/drawing/2014/main" id="{BED22826-2189-4C28-B5F0-939EA9F00B69}"/>
                  </a:ext>
                </a:extLst>
              </p:cNvPr>
              <p:cNvSpPr txBox="1"/>
              <p:nvPr/>
            </p:nvSpPr>
            <p:spPr>
              <a:xfrm>
                <a:off x="3194100" y="5172810"/>
                <a:ext cx="607859" cy="230832"/>
              </a:xfrm>
              <a:prstGeom prst="rect">
                <a:avLst/>
              </a:prstGeom>
              <a:noFill/>
            </p:spPr>
            <p:txBody>
              <a:bodyPr wrap="none" rtlCol="0">
                <a:spAutoFit/>
              </a:bodyPr>
              <a:lstStyle/>
              <a:p>
                <a:pPr algn="ctr"/>
                <a:r>
                  <a:rPr lang="en-US" sz="900" b="1" dirty="0">
                    <a:latin typeface="Arial" panose="020B0604020202020204" pitchFamily="34" charset="0"/>
                    <a:cs typeface="Arial" panose="020B0604020202020204" pitchFamily="34" charset="0"/>
                  </a:rPr>
                  <a:t>Percent</a:t>
                </a:r>
              </a:p>
            </p:txBody>
          </p:sp>
        </p:grpSp>
      </p:grpSp>
    </p:spTree>
    <p:extLst>
      <p:ext uri="{BB962C8B-B14F-4D97-AF65-F5344CB8AC3E}">
        <p14:creationId xmlns:p14="http://schemas.microsoft.com/office/powerpoint/2010/main" val="5862364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4E22BADE-FD48-4F67-B9A0-18F5EC431387}"/>
              </a:ext>
            </a:extLst>
          </p:cNvPr>
          <p:cNvSpPr/>
          <p:nvPr/>
        </p:nvSpPr>
        <p:spPr>
          <a:xfrm>
            <a:off x="554731" y="7358800"/>
            <a:ext cx="5748538" cy="1754326"/>
          </a:xfrm>
          <a:prstGeom prst="rect">
            <a:avLst/>
          </a:prstGeom>
        </p:spPr>
        <p:txBody>
          <a:bodyPr wrap="square">
            <a:spAutoFit/>
          </a:bodyPr>
          <a:lstStyle/>
          <a:p>
            <a:pPr algn="just"/>
            <a:r>
              <a:rPr lang="en-US" sz="1200" b="1" dirty="0">
                <a:latin typeface="Arial" panose="020B0604020202020204" pitchFamily="34" charset="0"/>
                <a:cs typeface="Arial" panose="020B0604020202020204" pitchFamily="34" charset="0"/>
              </a:rPr>
              <a:t>Supplemental Figure 10. Gating and analysis strategy for TINKs. A. </a:t>
            </a:r>
            <a:r>
              <a:rPr lang="en-US" sz="1200" dirty="0">
                <a:latin typeface="Arial" panose="020B0604020202020204" pitchFamily="34" charset="0"/>
                <a:cs typeface="Arial" panose="020B0604020202020204" pitchFamily="34" charset="0"/>
              </a:rPr>
              <a:t>Gating strategy used for patient #37 is shown. Analysis was performed on Zombie NIR- (viable) CD45+ (leukocytes) single cells.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Confirmation of NK cell profile according to NKG2D and NKp46 expression. </a:t>
            </a:r>
            <a:r>
              <a:rPr lang="en-US" sz="1200" b="1" dirty="0">
                <a:latin typeface="Arial" panose="020B0604020202020204" pitchFamily="34" charset="0"/>
                <a:cs typeface="Arial" panose="020B0604020202020204" pitchFamily="34" charset="0"/>
              </a:rPr>
              <a:t>C.</a:t>
            </a:r>
            <a:r>
              <a:rPr lang="en-US" sz="1200" dirty="0">
                <a:latin typeface="Arial" panose="020B0604020202020204" pitchFamily="34" charset="0"/>
                <a:cs typeface="Arial" panose="020B0604020202020204" pitchFamily="34" charset="0"/>
              </a:rPr>
              <a:t> Evaluation of ANK-1 and CD69 expression patterns on the three subsets. </a:t>
            </a:r>
            <a:r>
              <a:rPr lang="en-US" sz="1200" b="1" dirty="0">
                <a:latin typeface="Arial" panose="020B0604020202020204" pitchFamily="34" charset="0"/>
                <a:cs typeface="Arial" panose="020B0604020202020204" pitchFamily="34" charset="0"/>
              </a:rPr>
              <a:t>D. </a:t>
            </a:r>
            <a:r>
              <a:rPr lang="en-US" sz="1200" dirty="0">
                <a:latin typeface="Arial" panose="020B0604020202020204" pitchFamily="34" charset="0"/>
                <a:cs typeface="Arial" panose="020B0604020202020204" pitchFamily="34" charset="0"/>
              </a:rPr>
              <a:t>Evaluation of NK cell exhaustion status as measured by PD-1 and TIGIT upregulation. CD3</a:t>
            </a:r>
            <a:r>
              <a:rPr lang="en-US" sz="1200" baseline="300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CD56</a:t>
            </a:r>
            <a:r>
              <a:rPr lang="en-US" sz="1200" baseline="30000" dirty="0">
                <a:latin typeface="Arial" panose="020B0604020202020204" pitchFamily="34" charset="0"/>
                <a:cs typeface="Arial" panose="020B0604020202020204" pitchFamily="34" charset="0"/>
              </a:rPr>
              <a:t>-</a:t>
            </a:r>
            <a:r>
              <a:rPr lang="en-US" sz="1200" dirty="0">
                <a:latin typeface="Arial" panose="020B0604020202020204" pitchFamily="34" charset="0"/>
                <a:cs typeface="Arial" panose="020B0604020202020204" pitchFamily="34" charset="0"/>
              </a:rPr>
              <a:t> T cell gate was used as the internal control for the aforementioned markers (right column). </a:t>
            </a:r>
            <a:r>
              <a:rPr lang="en-US" sz="1200" b="1" dirty="0">
                <a:latin typeface="Arial" panose="020B0604020202020204" pitchFamily="34" charset="0"/>
                <a:cs typeface="Arial" panose="020B0604020202020204" pitchFamily="34" charset="0"/>
              </a:rPr>
              <a:t>(B-D) </a:t>
            </a:r>
            <a:r>
              <a:rPr lang="en-US" sz="1200" dirty="0">
                <a:latin typeface="Arial" panose="020B0604020202020204" pitchFamily="34" charset="0"/>
                <a:cs typeface="Arial" panose="020B0604020202020204" pitchFamily="34" charset="0"/>
              </a:rPr>
              <a:t>Red </a:t>
            </a:r>
            <a:r>
              <a:rPr lang="en-US" sz="1200" dirty="0" err="1">
                <a:latin typeface="Arial" panose="020B0604020202020204" pitchFamily="34" charset="0"/>
                <a:cs typeface="Arial" panose="020B0604020202020204" pitchFamily="34" charset="0"/>
              </a:rPr>
              <a:t>overalys</a:t>
            </a:r>
            <a:r>
              <a:rPr lang="en-US" sz="1200" dirty="0">
                <a:latin typeface="Arial" panose="020B0604020202020204" pitchFamily="34" charset="0"/>
                <a:cs typeface="Arial" panose="020B0604020202020204" pitchFamily="34" charset="0"/>
              </a:rPr>
              <a:t> represent marker staining, while blue overlays represent “frequency minus one” control (containing CD3, CD16, CD56 and ANK-1 antibodies) . </a:t>
            </a:r>
            <a:endParaRPr lang="en-US" sz="1200" dirty="0"/>
          </a:p>
        </p:txBody>
      </p:sp>
      <p:sp>
        <p:nvSpPr>
          <p:cNvPr id="37" name="TextBox 36">
            <a:extLst>
              <a:ext uri="{FF2B5EF4-FFF2-40B4-BE49-F238E27FC236}">
                <a16:creationId xmlns:a16="http://schemas.microsoft.com/office/drawing/2014/main" id="{2CC8E6BE-F32F-4C87-A98A-19B3879A99EC}"/>
              </a:ext>
            </a:extLst>
          </p:cNvPr>
          <p:cNvSpPr txBox="1"/>
          <p:nvPr/>
        </p:nvSpPr>
        <p:spPr>
          <a:xfrm>
            <a:off x="190500" y="209490"/>
            <a:ext cx="6477000"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Supplementary figure 10</a:t>
            </a:r>
          </a:p>
        </p:txBody>
      </p:sp>
      <p:grpSp>
        <p:nvGrpSpPr>
          <p:cNvPr id="21" name="Group 20">
            <a:extLst>
              <a:ext uri="{FF2B5EF4-FFF2-40B4-BE49-F238E27FC236}">
                <a16:creationId xmlns:a16="http://schemas.microsoft.com/office/drawing/2014/main" id="{F186EFBD-8D0F-4B92-86A0-E926DC189C0A}"/>
              </a:ext>
            </a:extLst>
          </p:cNvPr>
          <p:cNvGrpSpPr/>
          <p:nvPr/>
        </p:nvGrpSpPr>
        <p:grpSpPr>
          <a:xfrm>
            <a:off x="554731" y="585169"/>
            <a:ext cx="5748538" cy="6810800"/>
            <a:chOff x="554731" y="550858"/>
            <a:chExt cx="5748538" cy="6810800"/>
          </a:xfrm>
        </p:grpSpPr>
        <p:grpSp>
          <p:nvGrpSpPr>
            <p:cNvPr id="2" name="Group 1">
              <a:extLst>
                <a:ext uri="{FF2B5EF4-FFF2-40B4-BE49-F238E27FC236}">
                  <a16:creationId xmlns:a16="http://schemas.microsoft.com/office/drawing/2014/main" id="{467D2DC3-1786-4601-9000-D632A9133061}"/>
                </a:ext>
              </a:extLst>
            </p:cNvPr>
            <p:cNvGrpSpPr/>
            <p:nvPr/>
          </p:nvGrpSpPr>
          <p:grpSpPr>
            <a:xfrm>
              <a:off x="1420204" y="553537"/>
              <a:ext cx="4017593" cy="2639150"/>
              <a:chOff x="2345016" y="4577274"/>
              <a:chExt cx="3410772" cy="2240529"/>
            </a:xfrm>
          </p:grpSpPr>
          <p:pic>
            <p:nvPicPr>
              <p:cNvPr id="3" name="Picture 2">
                <a:extLst>
                  <a:ext uri="{FF2B5EF4-FFF2-40B4-BE49-F238E27FC236}">
                    <a16:creationId xmlns:a16="http://schemas.microsoft.com/office/drawing/2014/main" id="{867FD2D6-4356-438B-B84A-F4CA475E88B0}"/>
                  </a:ext>
                </a:extLst>
              </p:cNvPr>
              <p:cNvPicPr>
                <a:picLocks noChangeAspect="1"/>
              </p:cNvPicPr>
              <p:nvPr/>
            </p:nvPicPr>
            <p:blipFill>
              <a:blip r:embed="rId2"/>
              <a:stretch>
                <a:fillRect/>
              </a:stretch>
            </p:blipFill>
            <p:spPr>
              <a:xfrm>
                <a:off x="2345016" y="4577274"/>
                <a:ext cx="1052689" cy="1137726"/>
              </a:xfrm>
              <a:prstGeom prst="rect">
                <a:avLst/>
              </a:prstGeom>
            </p:spPr>
          </p:pic>
          <p:pic>
            <p:nvPicPr>
              <p:cNvPr id="4" name="Picture 3">
                <a:extLst>
                  <a:ext uri="{FF2B5EF4-FFF2-40B4-BE49-F238E27FC236}">
                    <a16:creationId xmlns:a16="http://schemas.microsoft.com/office/drawing/2014/main" id="{D5C40BDE-661C-45B1-9CF0-4395E3A0D78D}"/>
                  </a:ext>
                </a:extLst>
              </p:cNvPr>
              <p:cNvPicPr>
                <a:picLocks noChangeAspect="1"/>
              </p:cNvPicPr>
              <p:nvPr/>
            </p:nvPicPr>
            <p:blipFill>
              <a:blip r:embed="rId3"/>
              <a:stretch>
                <a:fillRect/>
              </a:stretch>
            </p:blipFill>
            <p:spPr>
              <a:xfrm>
                <a:off x="3511175" y="4577274"/>
                <a:ext cx="1052689" cy="1137726"/>
              </a:xfrm>
              <a:prstGeom prst="rect">
                <a:avLst/>
              </a:prstGeom>
            </p:spPr>
          </p:pic>
          <p:pic>
            <p:nvPicPr>
              <p:cNvPr id="5" name="Picture 4">
                <a:extLst>
                  <a:ext uri="{FF2B5EF4-FFF2-40B4-BE49-F238E27FC236}">
                    <a16:creationId xmlns:a16="http://schemas.microsoft.com/office/drawing/2014/main" id="{8BD4E1B6-CC1A-4E3D-8E94-87A326B63876}"/>
                  </a:ext>
                </a:extLst>
              </p:cNvPr>
              <p:cNvPicPr>
                <a:picLocks noChangeAspect="1"/>
              </p:cNvPicPr>
              <p:nvPr/>
            </p:nvPicPr>
            <p:blipFill>
              <a:blip r:embed="rId4"/>
              <a:stretch>
                <a:fillRect/>
              </a:stretch>
            </p:blipFill>
            <p:spPr>
              <a:xfrm>
                <a:off x="4682573" y="4577274"/>
                <a:ext cx="1073215" cy="1137726"/>
              </a:xfrm>
              <a:prstGeom prst="rect">
                <a:avLst/>
              </a:prstGeom>
            </p:spPr>
          </p:pic>
          <p:cxnSp>
            <p:nvCxnSpPr>
              <p:cNvPr id="6" name="Straight Arrow Connector 5">
                <a:extLst>
                  <a:ext uri="{FF2B5EF4-FFF2-40B4-BE49-F238E27FC236}">
                    <a16:creationId xmlns:a16="http://schemas.microsoft.com/office/drawing/2014/main" id="{BB4EA0E3-5B08-40DD-BFC2-136D80E83926}"/>
                  </a:ext>
                </a:extLst>
              </p:cNvPr>
              <p:cNvCxnSpPr>
                <a:cxnSpLocks/>
              </p:cNvCxnSpPr>
              <p:nvPr/>
            </p:nvCxnSpPr>
            <p:spPr>
              <a:xfrm>
                <a:off x="3200400" y="5257800"/>
                <a:ext cx="367618"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E09D70C0-1CD4-49AB-B84A-1D46D7ECCAE7}"/>
                  </a:ext>
                </a:extLst>
              </p:cNvPr>
              <p:cNvCxnSpPr>
                <a:cxnSpLocks/>
              </p:cNvCxnSpPr>
              <p:nvPr/>
            </p:nvCxnSpPr>
            <p:spPr>
              <a:xfrm>
                <a:off x="4267200" y="4951771"/>
                <a:ext cx="49974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4ADC050D-F017-4E61-951B-4EAE910480EB}"/>
                  </a:ext>
                </a:extLst>
              </p:cNvPr>
              <p:cNvCxnSpPr>
                <a:cxnSpLocks/>
              </p:cNvCxnSpPr>
              <p:nvPr/>
            </p:nvCxnSpPr>
            <p:spPr>
              <a:xfrm flipH="1">
                <a:off x="4051709" y="5334000"/>
                <a:ext cx="1007281" cy="50683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65AEDC3D-4D38-448D-BFBD-67DA9CF5FF5C}"/>
                  </a:ext>
                </a:extLst>
              </p:cNvPr>
              <p:cNvGrpSpPr/>
              <p:nvPr/>
            </p:nvGrpSpPr>
            <p:grpSpPr>
              <a:xfrm>
                <a:off x="4201459" y="5680077"/>
                <a:ext cx="1083463" cy="1137726"/>
                <a:chOff x="2334644" y="5802304"/>
                <a:chExt cx="1083463" cy="1137726"/>
              </a:xfrm>
            </p:grpSpPr>
            <p:pic>
              <p:nvPicPr>
                <p:cNvPr id="15" name="Picture 14">
                  <a:extLst>
                    <a:ext uri="{FF2B5EF4-FFF2-40B4-BE49-F238E27FC236}">
                      <a16:creationId xmlns:a16="http://schemas.microsoft.com/office/drawing/2014/main" id="{457C0569-F1FD-46B4-A6B6-99BEF0E79AAA}"/>
                    </a:ext>
                  </a:extLst>
                </p:cNvPr>
                <p:cNvPicPr>
                  <a:picLocks noChangeAspect="1"/>
                </p:cNvPicPr>
                <p:nvPr/>
              </p:nvPicPr>
              <p:blipFill>
                <a:blip r:embed="rId5"/>
                <a:stretch>
                  <a:fillRect/>
                </a:stretch>
              </p:blipFill>
              <p:spPr>
                <a:xfrm>
                  <a:off x="2334644" y="5802304"/>
                  <a:ext cx="1052689" cy="1137726"/>
                </a:xfrm>
                <a:prstGeom prst="rect">
                  <a:avLst/>
                </a:prstGeom>
              </p:spPr>
            </p:pic>
            <p:sp>
              <p:nvSpPr>
                <p:cNvPr id="16" name="TextBox 15">
                  <a:extLst>
                    <a:ext uri="{FF2B5EF4-FFF2-40B4-BE49-F238E27FC236}">
                      <a16:creationId xmlns:a16="http://schemas.microsoft.com/office/drawing/2014/main" id="{64731D41-B4A6-407A-B9CD-8DE9F54988EB}"/>
                    </a:ext>
                  </a:extLst>
                </p:cNvPr>
                <p:cNvSpPr txBox="1"/>
                <p:nvPr/>
              </p:nvSpPr>
              <p:spPr>
                <a:xfrm>
                  <a:off x="2590800" y="6406410"/>
                  <a:ext cx="468464" cy="235161"/>
                </a:xfrm>
                <a:prstGeom prst="rect">
                  <a:avLst/>
                </a:prstGeom>
                <a:noFill/>
              </p:spPr>
              <p:txBody>
                <a:bodyPr wrap="square" rtlCol="0">
                  <a:spAutoFit/>
                </a:bodyPr>
                <a:lstStyle/>
                <a:p>
                  <a:pPr algn="ctr"/>
                  <a:r>
                    <a:rPr lang="en-US" sz="600" dirty="0">
                      <a:solidFill>
                        <a:srgbClr val="FF0000"/>
                      </a:solidFill>
                      <a:latin typeface="Arial" panose="020B0604020202020204" pitchFamily="34" charset="0"/>
                      <a:cs typeface="Arial" panose="020B0604020202020204" pitchFamily="34" charset="0"/>
                    </a:rPr>
                    <a:t>CD56</a:t>
                  </a:r>
                  <a:r>
                    <a:rPr lang="en-US" sz="600" baseline="30000" dirty="0">
                      <a:solidFill>
                        <a:srgbClr val="FF0000"/>
                      </a:solidFill>
                      <a:latin typeface="Arial" panose="020B0604020202020204" pitchFamily="34" charset="0"/>
                      <a:cs typeface="Arial" panose="020B0604020202020204" pitchFamily="34" charset="0"/>
                    </a:rPr>
                    <a:t>dim</a:t>
                  </a:r>
                  <a:r>
                    <a:rPr lang="en-US" sz="600" dirty="0">
                      <a:solidFill>
                        <a:srgbClr val="FF0000"/>
                      </a:solidFill>
                      <a:latin typeface="Arial" panose="020B0604020202020204" pitchFamily="34" charset="0"/>
                      <a:cs typeface="Arial" panose="020B0604020202020204" pitchFamily="34" charset="0"/>
                    </a:rPr>
                    <a:t> CD16</a:t>
                  </a:r>
                  <a:r>
                    <a:rPr lang="en-US" sz="600" baseline="30000" dirty="0">
                      <a:solidFill>
                        <a:srgbClr val="FF0000"/>
                      </a:solidFill>
                      <a:latin typeface="Arial" panose="020B0604020202020204" pitchFamily="34" charset="0"/>
                      <a:cs typeface="Arial" panose="020B0604020202020204" pitchFamily="34" charset="0"/>
                    </a:rPr>
                    <a:t>-</a:t>
                  </a:r>
                </a:p>
              </p:txBody>
            </p:sp>
            <p:sp>
              <p:nvSpPr>
                <p:cNvPr id="17" name="TextBox 16">
                  <a:extLst>
                    <a:ext uri="{FF2B5EF4-FFF2-40B4-BE49-F238E27FC236}">
                      <a16:creationId xmlns:a16="http://schemas.microsoft.com/office/drawing/2014/main" id="{94344A47-9B2B-4103-BF2C-7D5994E6FB91}"/>
                    </a:ext>
                  </a:extLst>
                </p:cNvPr>
                <p:cNvSpPr txBox="1"/>
                <p:nvPr/>
              </p:nvSpPr>
              <p:spPr>
                <a:xfrm>
                  <a:off x="2577683" y="5891403"/>
                  <a:ext cx="468464" cy="235161"/>
                </a:xfrm>
                <a:prstGeom prst="rect">
                  <a:avLst/>
                </a:prstGeom>
                <a:noFill/>
              </p:spPr>
              <p:txBody>
                <a:bodyPr wrap="square" rtlCol="0">
                  <a:spAutoFit/>
                </a:bodyPr>
                <a:lstStyle/>
                <a:p>
                  <a:pPr algn="ctr"/>
                  <a:r>
                    <a:rPr lang="en-US" sz="600" dirty="0">
                      <a:solidFill>
                        <a:srgbClr val="FF0000"/>
                      </a:solidFill>
                      <a:latin typeface="Arial" panose="020B0604020202020204" pitchFamily="34" charset="0"/>
                      <a:cs typeface="Arial" panose="020B0604020202020204" pitchFamily="34" charset="0"/>
                    </a:rPr>
                    <a:t>CD56</a:t>
                  </a:r>
                  <a:r>
                    <a:rPr lang="en-US" sz="600" baseline="30000" dirty="0">
                      <a:solidFill>
                        <a:srgbClr val="FF0000"/>
                      </a:solidFill>
                      <a:latin typeface="Arial" panose="020B0604020202020204" pitchFamily="34" charset="0"/>
                      <a:cs typeface="Arial" panose="020B0604020202020204" pitchFamily="34" charset="0"/>
                    </a:rPr>
                    <a:t>dim</a:t>
                  </a:r>
                  <a:r>
                    <a:rPr lang="en-US" sz="600" dirty="0">
                      <a:solidFill>
                        <a:srgbClr val="FF0000"/>
                      </a:solidFill>
                      <a:latin typeface="Arial" panose="020B0604020202020204" pitchFamily="34" charset="0"/>
                      <a:cs typeface="Arial" panose="020B0604020202020204" pitchFamily="34" charset="0"/>
                    </a:rPr>
                    <a:t> CD16</a:t>
                  </a:r>
                  <a:r>
                    <a:rPr lang="en-US" sz="600" baseline="30000" dirty="0">
                      <a:solidFill>
                        <a:srgbClr val="FF0000"/>
                      </a:solidFill>
                      <a:latin typeface="Arial" panose="020B0604020202020204" pitchFamily="34" charset="0"/>
                      <a:cs typeface="Arial" panose="020B0604020202020204" pitchFamily="34" charset="0"/>
                    </a:rPr>
                    <a:t>+</a:t>
                  </a:r>
                </a:p>
              </p:txBody>
            </p:sp>
            <p:sp>
              <p:nvSpPr>
                <p:cNvPr id="18" name="TextBox 17">
                  <a:extLst>
                    <a:ext uri="{FF2B5EF4-FFF2-40B4-BE49-F238E27FC236}">
                      <a16:creationId xmlns:a16="http://schemas.microsoft.com/office/drawing/2014/main" id="{163EC151-52FB-4D09-BE14-6FA55DFEF1B5}"/>
                    </a:ext>
                  </a:extLst>
                </p:cNvPr>
                <p:cNvSpPr txBox="1"/>
                <p:nvPr/>
              </p:nvSpPr>
              <p:spPr>
                <a:xfrm>
                  <a:off x="2949643" y="6245771"/>
                  <a:ext cx="468464" cy="235161"/>
                </a:xfrm>
                <a:prstGeom prst="rect">
                  <a:avLst/>
                </a:prstGeom>
                <a:noFill/>
              </p:spPr>
              <p:txBody>
                <a:bodyPr wrap="square" rtlCol="0">
                  <a:spAutoFit/>
                </a:bodyPr>
                <a:lstStyle/>
                <a:p>
                  <a:pPr algn="ctr"/>
                  <a:r>
                    <a:rPr lang="en-US" sz="600" dirty="0">
                      <a:solidFill>
                        <a:srgbClr val="FF0000"/>
                      </a:solidFill>
                      <a:latin typeface="Arial" panose="020B0604020202020204" pitchFamily="34" charset="0"/>
                      <a:cs typeface="Arial" panose="020B0604020202020204" pitchFamily="34" charset="0"/>
                    </a:rPr>
                    <a:t>CD56</a:t>
                  </a:r>
                  <a:r>
                    <a:rPr lang="en-US" sz="600" baseline="30000" dirty="0">
                      <a:solidFill>
                        <a:srgbClr val="FF0000"/>
                      </a:solidFill>
                      <a:latin typeface="Arial" panose="020B0604020202020204" pitchFamily="34" charset="0"/>
                      <a:cs typeface="Arial" panose="020B0604020202020204" pitchFamily="34" charset="0"/>
                    </a:rPr>
                    <a:t>bright</a:t>
                  </a:r>
                  <a:r>
                    <a:rPr lang="en-US" sz="600" dirty="0">
                      <a:solidFill>
                        <a:srgbClr val="FF0000"/>
                      </a:solidFill>
                      <a:latin typeface="Arial" panose="020B0604020202020204" pitchFamily="34" charset="0"/>
                      <a:cs typeface="Arial" panose="020B0604020202020204" pitchFamily="34" charset="0"/>
                    </a:rPr>
                    <a:t> CD16</a:t>
                  </a:r>
                  <a:r>
                    <a:rPr lang="en-US" sz="600" baseline="30000" dirty="0">
                      <a:solidFill>
                        <a:srgbClr val="FF0000"/>
                      </a:solidFill>
                      <a:latin typeface="Arial" panose="020B0604020202020204" pitchFamily="34" charset="0"/>
                      <a:cs typeface="Arial" panose="020B0604020202020204" pitchFamily="34" charset="0"/>
                    </a:rPr>
                    <a:t>-</a:t>
                  </a:r>
                </a:p>
              </p:txBody>
            </p:sp>
          </p:grpSp>
          <p:grpSp>
            <p:nvGrpSpPr>
              <p:cNvPr id="10" name="Group 9">
                <a:extLst>
                  <a:ext uri="{FF2B5EF4-FFF2-40B4-BE49-F238E27FC236}">
                    <a16:creationId xmlns:a16="http://schemas.microsoft.com/office/drawing/2014/main" id="{492C4A99-2D3A-4CE3-8314-9332B67B8F88}"/>
                  </a:ext>
                </a:extLst>
              </p:cNvPr>
              <p:cNvGrpSpPr/>
              <p:nvPr/>
            </p:nvGrpSpPr>
            <p:grpSpPr>
              <a:xfrm>
                <a:off x="3006256" y="5680077"/>
                <a:ext cx="1083463" cy="1137726"/>
                <a:chOff x="2334644" y="4676308"/>
                <a:chExt cx="1083463" cy="1137726"/>
              </a:xfrm>
            </p:grpSpPr>
            <p:pic>
              <p:nvPicPr>
                <p:cNvPr id="12" name="Picture 11">
                  <a:extLst>
                    <a:ext uri="{FF2B5EF4-FFF2-40B4-BE49-F238E27FC236}">
                      <a16:creationId xmlns:a16="http://schemas.microsoft.com/office/drawing/2014/main" id="{B44063D1-801B-4DCD-AD8C-1C35B7727986}"/>
                    </a:ext>
                  </a:extLst>
                </p:cNvPr>
                <p:cNvPicPr>
                  <a:picLocks noChangeAspect="1"/>
                </p:cNvPicPr>
                <p:nvPr/>
              </p:nvPicPr>
              <p:blipFill>
                <a:blip r:embed="rId6"/>
                <a:stretch>
                  <a:fillRect/>
                </a:stretch>
              </p:blipFill>
              <p:spPr>
                <a:xfrm>
                  <a:off x="2334644" y="4676308"/>
                  <a:ext cx="1052689" cy="1137726"/>
                </a:xfrm>
                <a:prstGeom prst="rect">
                  <a:avLst/>
                </a:prstGeom>
              </p:spPr>
            </p:pic>
            <p:sp>
              <p:nvSpPr>
                <p:cNvPr id="13" name="TextBox 12">
                  <a:extLst>
                    <a:ext uri="{FF2B5EF4-FFF2-40B4-BE49-F238E27FC236}">
                      <a16:creationId xmlns:a16="http://schemas.microsoft.com/office/drawing/2014/main" id="{951E7DE4-93C9-4372-8728-4CD04C435703}"/>
                    </a:ext>
                  </a:extLst>
                </p:cNvPr>
                <p:cNvSpPr txBox="1"/>
                <p:nvPr/>
              </p:nvSpPr>
              <p:spPr>
                <a:xfrm>
                  <a:off x="2921800" y="5084065"/>
                  <a:ext cx="496307" cy="276999"/>
                </a:xfrm>
                <a:prstGeom prst="rect">
                  <a:avLst/>
                </a:prstGeom>
                <a:noFill/>
              </p:spPr>
              <p:txBody>
                <a:bodyPr wrap="square" rtlCol="0">
                  <a:spAutoFit/>
                </a:bodyPr>
                <a:lstStyle/>
                <a:p>
                  <a:pPr algn="ctr"/>
                  <a:r>
                    <a:rPr lang="en-US" sz="600" dirty="0">
                      <a:solidFill>
                        <a:srgbClr val="FF0000"/>
                      </a:solidFill>
                      <a:latin typeface="Arial" panose="020B0604020202020204" pitchFamily="34" charset="0"/>
                      <a:cs typeface="Arial" panose="020B0604020202020204" pitchFamily="34" charset="0"/>
                    </a:rPr>
                    <a:t>Total NK cells</a:t>
                  </a:r>
                </a:p>
              </p:txBody>
            </p:sp>
            <p:sp>
              <p:nvSpPr>
                <p:cNvPr id="14" name="TextBox 13">
                  <a:extLst>
                    <a:ext uri="{FF2B5EF4-FFF2-40B4-BE49-F238E27FC236}">
                      <a16:creationId xmlns:a16="http://schemas.microsoft.com/office/drawing/2014/main" id="{96C66A9C-AEF8-4671-9508-818FCDBDBC8C}"/>
                    </a:ext>
                  </a:extLst>
                </p:cNvPr>
                <p:cNvSpPr txBox="1"/>
                <p:nvPr/>
              </p:nvSpPr>
              <p:spPr>
                <a:xfrm>
                  <a:off x="2485245" y="4950262"/>
                  <a:ext cx="441281" cy="184666"/>
                </a:xfrm>
                <a:prstGeom prst="rect">
                  <a:avLst/>
                </a:prstGeom>
                <a:noFill/>
              </p:spPr>
              <p:txBody>
                <a:bodyPr wrap="square" rtlCol="0">
                  <a:spAutoFit/>
                </a:bodyPr>
                <a:lstStyle/>
                <a:p>
                  <a:pPr algn="ctr"/>
                  <a:r>
                    <a:rPr lang="en-US" sz="600" dirty="0">
                      <a:solidFill>
                        <a:srgbClr val="FF0000"/>
                      </a:solidFill>
                      <a:latin typeface="Arial" panose="020B0604020202020204" pitchFamily="34" charset="0"/>
                      <a:cs typeface="Arial" panose="020B0604020202020204" pitchFamily="34" charset="0"/>
                    </a:rPr>
                    <a:t>T cells</a:t>
                  </a:r>
                </a:p>
              </p:txBody>
            </p:sp>
          </p:grpSp>
          <p:cxnSp>
            <p:nvCxnSpPr>
              <p:cNvPr id="11" name="Straight Arrow Connector 10">
                <a:extLst>
                  <a:ext uri="{FF2B5EF4-FFF2-40B4-BE49-F238E27FC236}">
                    <a16:creationId xmlns:a16="http://schemas.microsoft.com/office/drawing/2014/main" id="{49DB5CB2-C031-4B73-9A6C-8981F2B1B68E}"/>
                  </a:ext>
                </a:extLst>
              </p:cNvPr>
              <p:cNvCxnSpPr>
                <a:cxnSpLocks/>
              </p:cNvCxnSpPr>
              <p:nvPr/>
            </p:nvCxnSpPr>
            <p:spPr>
              <a:xfrm>
                <a:off x="3955862" y="6268905"/>
                <a:ext cx="30480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F1823E3A-E763-4A1B-BC80-0A89653ED905}"/>
                </a:ext>
              </a:extLst>
            </p:cNvPr>
            <p:cNvSpPr txBox="1"/>
            <p:nvPr/>
          </p:nvSpPr>
          <p:spPr>
            <a:xfrm>
              <a:off x="1081665" y="550858"/>
              <a:ext cx="428998" cy="362535"/>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A.</a:t>
              </a:r>
            </a:p>
          </p:txBody>
        </p:sp>
        <p:grpSp>
          <p:nvGrpSpPr>
            <p:cNvPr id="20" name="Group 19">
              <a:extLst>
                <a:ext uri="{FF2B5EF4-FFF2-40B4-BE49-F238E27FC236}">
                  <a16:creationId xmlns:a16="http://schemas.microsoft.com/office/drawing/2014/main" id="{41AD984C-B7B7-4E34-83E1-01D940A2B0F9}"/>
                </a:ext>
              </a:extLst>
            </p:cNvPr>
            <p:cNvGrpSpPr/>
            <p:nvPr/>
          </p:nvGrpSpPr>
          <p:grpSpPr>
            <a:xfrm>
              <a:off x="554731" y="3262433"/>
              <a:ext cx="5748538" cy="4099225"/>
              <a:chOff x="1081665" y="3262433"/>
              <a:chExt cx="5748538" cy="4099225"/>
            </a:xfrm>
          </p:grpSpPr>
          <p:pic>
            <p:nvPicPr>
              <p:cNvPr id="31" name="Picture 30">
                <a:extLst>
                  <a:ext uri="{FF2B5EF4-FFF2-40B4-BE49-F238E27FC236}">
                    <a16:creationId xmlns:a16="http://schemas.microsoft.com/office/drawing/2014/main" id="{D3F7F744-C7CE-4596-B8CD-EFCC943085FF}"/>
                  </a:ext>
                </a:extLst>
              </p:cNvPr>
              <p:cNvPicPr>
                <a:picLocks noChangeAspect="1"/>
              </p:cNvPicPr>
              <p:nvPr/>
            </p:nvPicPr>
            <p:blipFill>
              <a:blip r:embed="rId7"/>
              <a:stretch>
                <a:fillRect/>
              </a:stretch>
            </p:blipFill>
            <p:spPr>
              <a:xfrm>
                <a:off x="1452937" y="3352250"/>
                <a:ext cx="1248632" cy="1349497"/>
              </a:xfrm>
              <a:prstGeom prst="rect">
                <a:avLst/>
              </a:prstGeom>
            </p:spPr>
          </p:pic>
          <p:pic>
            <p:nvPicPr>
              <p:cNvPr id="32" name="Picture 31">
                <a:extLst>
                  <a:ext uri="{FF2B5EF4-FFF2-40B4-BE49-F238E27FC236}">
                    <a16:creationId xmlns:a16="http://schemas.microsoft.com/office/drawing/2014/main" id="{942C82CE-B45C-4112-BE5C-7F7719BC7B77}"/>
                  </a:ext>
                </a:extLst>
              </p:cNvPr>
              <p:cNvPicPr>
                <a:picLocks noChangeAspect="1"/>
              </p:cNvPicPr>
              <p:nvPr/>
            </p:nvPicPr>
            <p:blipFill>
              <a:blip r:embed="rId8"/>
              <a:stretch>
                <a:fillRect/>
              </a:stretch>
            </p:blipFill>
            <p:spPr>
              <a:xfrm>
                <a:off x="2831605" y="3352250"/>
                <a:ext cx="1248632" cy="1349497"/>
              </a:xfrm>
              <a:prstGeom prst="rect">
                <a:avLst/>
              </a:prstGeom>
            </p:spPr>
          </p:pic>
          <p:pic>
            <p:nvPicPr>
              <p:cNvPr id="33" name="Picture 32">
                <a:extLst>
                  <a:ext uri="{FF2B5EF4-FFF2-40B4-BE49-F238E27FC236}">
                    <a16:creationId xmlns:a16="http://schemas.microsoft.com/office/drawing/2014/main" id="{1918111B-835E-4379-B809-33580BE8F57E}"/>
                  </a:ext>
                </a:extLst>
              </p:cNvPr>
              <p:cNvPicPr>
                <a:picLocks noChangeAspect="1"/>
              </p:cNvPicPr>
              <p:nvPr/>
            </p:nvPicPr>
            <p:blipFill>
              <a:blip r:embed="rId9"/>
              <a:stretch>
                <a:fillRect/>
              </a:stretch>
            </p:blipFill>
            <p:spPr>
              <a:xfrm>
                <a:off x="4210272" y="3352250"/>
                <a:ext cx="1248632" cy="1349497"/>
              </a:xfrm>
              <a:prstGeom prst="rect">
                <a:avLst/>
              </a:prstGeom>
            </p:spPr>
          </p:pic>
          <p:pic>
            <p:nvPicPr>
              <p:cNvPr id="34" name="Picture 33">
                <a:extLst>
                  <a:ext uri="{FF2B5EF4-FFF2-40B4-BE49-F238E27FC236}">
                    <a16:creationId xmlns:a16="http://schemas.microsoft.com/office/drawing/2014/main" id="{15E618A9-7C0E-4C37-B05C-39573ECBC9EB}"/>
                  </a:ext>
                </a:extLst>
              </p:cNvPr>
              <p:cNvPicPr>
                <a:picLocks noChangeAspect="1"/>
              </p:cNvPicPr>
              <p:nvPr/>
            </p:nvPicPr>
            <p:blipFill>
              <a:blip r:embed="rId10"/>
              <a:stretch>
                <a:fillRect/>
              </a:stretch>
            </p:blipFill>
            <p:spPr>
              <a:xfrm>
                <a:off x="1452937" y="4644752"/>
                <a:ext cx="1248632" cy="1349497"/>
              </a:xfrm>
              <a:prstGeom prst="rect">
                <a:avLst/>
              </a:prstGeom>
            </p:spPr>
          </p:pic>
          <p:pic>
            <p:nvPicPr>
              <p:cNvPr id="35" name="Picture 34">
                <a:extLst>
                  <a:ext uri="{FF2B5EF4-FFF2-40B4-BE49-F238E27FC236}">
                    <a16:creationId xmlns:a16="http://schemas.microsoft.com/office/drawing/2014/main" id="{F716DAB0-875F-4B64-B874-160ED9E45538}"/>
                  </a:ext>
                </a:extLst>
              </p:cNvPr>
              <p:cNvPicPr>
                <a:picLocks noChangeAspect="1"/>
              </p:cNvPicPr>
              <p:nvPr/>
            </p:nvPicPr>
            <p:blipFill>
              <a:blip r:embed="rId11"/>
              <a:stretch>
                <a:fillRect/>
              </a:stretch>
            </p:blipFill>
            <p:spPr>
              <a:xfrm>
                <a:off x="2831605" y="4644752"/>
                <a:ext cx="1248632" cy="1349497"/>
              </a:xfrm>
              <a:prstGeom prst="rect">
                <a:avLst/>
              </a:prstGeom>
            </p:spPr>
          </p:pic>
          <p:pic>
            <p:nvPicPr>
              <p:cNvPr id="36" name="Picture 35">
                <a:extLst>
                  <a:ext uri="{FF2B5EF4-FFF2-40B4-BE49-F238E27FC236}">
                    <a16:creationId xmlns:a16="http://schemas.microsoft.com/office/drawing/2014/main" id="{55CC7A44-A01A-4D2C-8B48-3632EBCD7F19}"/>
                  </a:ext>
                </a:extLst>
              </p:cNvPr>
              <p:cNvPicPr>
                <a:picLocks noChangeAspect="1"/>
              </p:cNvPicPr>
              <p:nvPr/>
            </p:nvPicPr>
            <p:blipFill>
              <a:blip r:embed="rId12"/>
              <a:stretch>
                <a:fillRect/>
              </a:stretch>
            </p:blipFill>
            <p:spPr>
              <a:xfrm>
                <a:off x="4210272" y="4644752"/>
                <a:ext cx="1248632" cy="1349497"/>
              </a:xfrm>
              <a:prstGeom prst="rect">
                <a:avLst/>
              </a:prstGeom>
            </p:spPr>
          </p:pic>
          <p:sp>
            <p:nvSpPr>
              <p:cNvPr id="44" name="TextBox 43">
                <a:extLst>
                  <a:ext uri="{FF2B5EF4-FFF2-40B4-BE49-F238E27FC236}">
                    <a16:creationId xmlns:a16="http://schemas.microsoft.com/office/drawing/2014/main" id="{CFEB9096-DD16-453A-AF2B-D13E9E35112C}"/>
                  </a:ext>
                </a:extLst>
              </p:cNvPr>
              <p:cNvSpPr txBox="1"/>
              <p:nvPr/>
            </p:nvSpPr>
            <p:spPr>
              <a:xfrm>
                <a:off x="1081665" y="3313148"/>
                <a:ext cx="428998" cy="362535"/>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B.</a:t>
                </a:r>
              </a:p>
            </p:txBody>
          </p:sp>
          <p:sp>
            <p:nvSpPr>
              <p:cNvPr id="45" name="TextBox 44">
                <a:extLst>
                  <a:ext uri="{FF2B5EF4-FFF2-40B4-BE49-F238E27FC236}">
                    <a16:creationId xmlns:a16="http://schemas.microsoft.com/office/drawing/2014/main" id="{3A4A7AA9-92A5-4A22-9D1D-B3F812815F59}"/>
                  </a:ext>
                </a:extLst>
              </p:cNvPr>
              <p:cNvSpPr txBox="1"/>
              <p:nvPr/>
            </p:nvSpPr>
            <p:spPr>
              <a:xfrm>
                <a:off x="1081665" y="4607748"/>
                <a:ext cx="428998" cy="362535"/>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C.</a:t>
                </a:r>
              </a:p>
            </p:txBody>
          </p:sp>
          <p:sp>
            <p:nvSpPr>
              <p:cNvPr id="46" name="TextBox 45">
                <a:extLst>
                  <a:ext uri="{FF2B5EF4-FFF2-40B4-BE49-F238E27FC236}">
                    <a16:creationId xmlns:a16="http://schemas.microsoft.com/office/drawing/2014/main" id="{0D2FA6FF-D238-4DCA-94BF-F76615D7A407}"/>
                  </a:ext>
                </a:extLst>
              </p:cNvPr>
              <p:cNvSpPr txBox="1"/>
              <p:nvPr/>
            </p:nvSpPr>
            <p:spPr>
              <a:xfrm>
                <a:off x="1081665" y="5900249"/>
                <a:ext cx="428998" cy="362535"/>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D.</a:t>
                </a:r>
              </a:p>
            </p:txBody>
          </p:sp>
          <p:pic>
            <p:nvPicPr>
              <p:cNvPr id="23" name="Picture 22">
                <a:extLst>
                  <a:ext uri="{FF2B5EF4-FFF2-40B4-BE49-F238E27FC236}">
                    <a16:creationId xmlns:a16="http://schemas.microsoft.com/office/drawing/2014/main" id="{5DBC611E-EB23-4169-8734-603955B4E9A8}"/>
                  </a:ext>
                </a:extLst>
              </p:cNvPr>
              <p:cNvPicPr>
                <a:picLocks noChangeAspect="1"/>
              </p:cNvPicPr>
              <p:nvPr/>
            </p:nvPicPr>
            <p:blipFill>
              <a:blip r:embed="rId13"/>
              <a:stretch>
                <a:fillRect/>
              </a:stretch>
            </p:blipFill>
            <p:spPr>
              <a:xfrm>
                <a:off x="1452937" y="5937253"/>
                <a:ext cx="1248632" cy="1349497"/>
              </a:xfrm>
              <a:prstGeom prst="rect">
                <a:avLst/>
              </a:prstGeom>
            </p:spPr>
          </p:pic>
          <p:pic>
            <p:nvPicPr>
              <p:cNvPr id="24" name="Picture 23">
                <a:extLst>
                  <a:ext uri="{FF2B5EF4-FFF2-40B4-BE49-F238E27FC236}">
                    <a16:creationId xmlns:a16="http://schemas.microsoft.com/office/drawing/2014/main" id="{9339F24F-779B-4597-BFB4-7D2B8DFDC3C9}"/>
                  </a:ext>
                </a:extLst>
              </p:cNvPr>
              <p:cNvPicPr>
                <a:picLocks noChangeAspect="1"/>
              </p:cNvPicPr>
              <p:nvPr/>
            </p:nvPicPr>
            <p:blipFill>
              <a:blip r:embed="rId14"/>
              <a:stretch>
                <a:fillRect/>
              </a:stretch>
            </p:blipFill>
            <p:spPr>
              <a:xfrm>
                <a:off x="2831605" y="5937253"/>
                <a:ext cx="1248632" cy="1349497"/>
              </a:xfrm>
              <a:prstGeom prst="rect">
                <a:avLst/>
              </a:prstGeom>
            </p:spPr>
          </p:pic>
          <p:pic>
            <p:nvPicPr>
              <p:cNvPr id="26" name="Picture 25">
                <a:extLst>
                  <a:ext uri="{FF2B5EF4-FFF2-40B4-BE49-F238E27FC236}">
                    <a16:creationId xmlns:a16="http://schemas.microsoft.com/office/drawing/2014/main" id="{BBB3431B-7019-40C4-9212-7DFF0E08BC60}"/>
                  </a:ext>
                </a:extLst>
              </p:cNvPr>
              <p:cNvPicPr>
                <a:picLocks noChangeAspect="1"/>
              </p:cNvPicPr>
              <p:nvPr/>
            </p:nvPicPr>
            <p:blipFill>
              <a:blip r:embed="rId15"/>
              <a:stretch>
                <a:fillRect/>
              </a:stretch>
            </p:blipFill>
            <p:spPr>
              <a:xfrm>
                <a:off x="4210272" y="5937253"/>
                <a:ext cx="1248632" cy="1349497"/>
              </a:xfrm>
              <a:prstGeom prst="rect">
                <a:avLst/>
              </a:prstGeom>
            </p:spPr>
          </p:pic>
          <p:pic>
            <p:nvPicPr>
              <p:cNvPr id="38" name="Picture 37">
                <a:extLst>
                  <a:ext uri="{FF2B5EF4-FFF2-40B4-BE49-F238E27FC236}">
                    <a16:creationId xmlns:a16="http://schemas.microsoft.com/office/drawing/2014/main" id="{AF92A6C9-C3A6-446D-9BB5-E3CE095664A7}"/>
                  </a:ext>
                </a:extLst>
              </p:cNvPr>
              <p:cNvPicPr>
                <a:picLocks noChangeAspect="1"/>
              </p:cNvPicPr>
              <p:nvPr/>
            </p:nvPicPr>
            <p:blipFill>
              <a:blip r:embed="rId16"/>
              <a:stretch>
                <a:fillRect/>
              </a:stretch>
            </p:blipFill>
            <p:spPr>
              <a:xfrm>
                <a:off x="5564997" y="3352250"/>
                <a:ext cx="1265206" cy="1367409"/>
              </a:xfrm>
              <a:prstGeom prst="rect">
                <a:avLst/>
              </a:prstGeom>
            </p:spPr>
          </p:pic>
          <p:pic>
            <p:nvPicPr>
              <p:cNvPr id="39" name="Picture 38">
                <a:extLst>
                  <a:ext uri="{FF2B5EF4-FFF2-40B4-BE49-F238E27FC236}">
                    <a16:creationId xmlns:a16="http://schemas.microsoft.com/office/drawing/2014/main" id="{003CB5DA-5B77-4248-B42E-57C08FAE9F53}"/>
                  </a:ext>
                </a:extLst>
              </p:cNvPr>
              <p:cNvPicPr>
                <a:picLocks noChangeAspect="1"/>
              </p:cNvPicPr>
              <p:nvPr/>
            </p:nvPicPr>
            <p:blipFill>
              <a:blip r:embed="rId17"/>
              <a:stretch>
                <a:fillRect/>
              </a:stretch>
            </p:blipFill>
            <p:spPr>
              <a:xfrm>
                <a:off x="5564997" y="4644752"/>
                <a:ext cx="1265206" cy="1367409"/>
              </a:xfrm>
              <a:prstGeom prst="rect">
                <a:avLst/>
              </a:prstGeom>
            </p:spPr>
          </p:pic>
          <p:pic>
            <p:nvPicPr>
              <p:cNvPr id="40" name="Picture 39">
                <a:extLst>
                  <a:ext uri="{FF2B5EF4-FFF2-40B4-BE49-F238E27FC236}">
                    <a16:creationId xmlns:a16="http://schemas.microsoft.com/office/drawing/2014/main" id="{D081578C-5026-4D6D-ACF0-28B8349F7AE7}"/>
                  </a:ext>
                </a:extLst>
              </p:cNvPr>
              <p:cNvPicPr>
                <a:picLocks noChangeAspect="1"/>
              </p:cNvPicPr>
              <p:nvPr/>
            </p:nvPicPr>
            <p:blipFill>
              <a:blip r:embed="rId18"/>
              <a:stretch>
                <a:fillRect/>
              </a:stretch>
            </p:blipFill>
            <p:spPr>
              <a:xfrm>
                <a:off x="5564997" y="5994249"/>
                <a:ext cx="1265206" cy="1367409"/>
              </a:xfrm>
              <a:prstGeom prst="rect">
                <a:avLst/>
              </a:prstGeom>
            </p:spPr>
          </p:pic>
          <p:sp>
            <p:nvSpPr>
              <p:cNvPr id="41" name="TextBox 40">
                <a:extLst>
                  <a:ext uri="{FF2B5EF4-FFF2-40B4-BE49-F238E27FC236}">
                    <a16:creationId xmlns:a16="http://schemas.microsoft.com/office/drawing/2014/main" id="{4001FBA3-87DC-4F54-88AE-1EC0023228D5}"/>
                  </a:ext>
                </a:extLst>
              </p:cNvPr>
              <p:cNvSpPr txBox="1"/>
              <p:nvPr/>
            </p:nvSpPr>
            <p:spPr>
              <a:xfrm>
                <a:off x="4275658" y="3262433"/>
                <a:ext cx="1241927" cy="261610"/>
              </a:xfrm>
              <a:prstGeom prst="rect">
                <a:avLst/>
              </a:prstGeom>
              <a:noFill/>
            </p:spPr>
            <p:txBody>
              <a:bodyPr wrap="square" rtlCol="0">
                <a:spAutoFit/>
              </a:bodyPr>
              <a:lstStyle/>
              <a:p>
                <a:pPr algn="ctr"/>
                <a:r>
                  <a:rPr lang="en-US" sz="1100" dirty="0">
                    <a:solidFill>
                      <a:srgbClr val="FF0000"/>
                    </a:solidFill>
                    <a:latin typeface="Arial" panose="020B0604020202020204" pitchFamily="34" charset="0"/>
                    <a:cs typeface="Arial" panose="020B0604020202020204" pitchFamily="34" charset="0"/>
                  </a:rPr>
                  <a:t>CD56</a:t>
                </a:r>
                <a:r>
                  <a:rPr lang="en-US" sz="1100" baseline="30000" dirty="0">
                    <a:solidFill>
                      <a:srgbClr val="FF0000"/>
                    </a:solidFill>
                    <a:latin typeface="Arial" panose="020B0604020202020204" pitchFamily="34" charset="0"/>
                    <a:cs typeface="Arial" panose="020B0604020202020204" pitchFamily="34" charset="0"/>
                  </a:rPr>
                  <a:t>bright</a:t>
                </a:r>
                <a:r>
                  <a:rPr lang="en-US" sz="1100" dirty="0">
                    <a:solidFill>
                      <a:srgbClr val="FF0000"/>
                    </a:solidFill>
                    <a:latin typeface="Arial" panose="020B0604020202020204" pitchFamily="34" charset="0"/>
                    <a:cs typeface="Arial" panose="020B0604020202020204" pitchFamily="34" charset="0"/>
                  </a:rPr>
                  <a:t> CD16</a:t>
                </a:r>
                <a:r>
                  <a:rPr lang="en-US" sz="1100" baseline="30000" dirty="0">
                    <a:solidFill>
                      <a:srgbClr val="FF0000"/>
                    </a:solidFill>
                    <a:latin typeface="Arial" panose="020B0604020202020204" pitchFamily="34" charset="0"/>
                    <a:cs typeface="Arial" panose="020B0604020202020204" pitchFamily="34" charset="0"/>
                  </a:rPr>
                  <a:t>-</a:t>
                </a:r>
              </a:p>
            </p:txBody>
          </p:sp>
          <p:sp>
            <p:nvSpPr>
              <p:cNvPr id="42" name="TextBox 41">
                <a:extLst>
                  <a:ext uri="{FF2B5EF4-FFF2-40B4-BE49-F238E27FC236}">
                    <a16:creationId xmlns:a16="http://schemas.microsoft.com/office/drawing/2014/main" id="{5EE9AD8D-4D37-4C9C-B2DE-9A144ED30D4F}"/>
                  </a:ext>
                </a:extLst>
              </p:cNvPr>
              <p:cNvSpPr txBox="1"/>
              <p:nvPr/>
            </p:nvSpPr>
            <p:spPr>
              <a:xfrm>
                <a:off x="5749267" y="3262433"/>
                <a:ext cx="1067096" cy="261610"/>
              </a:xfrm>
              <a:prstGeom prst="rect">
                <a:avLst/>
              </a:prstGeom>
              <a:noFill/>
            </p:spPr>
            <p:txBody>
              <a:bodyPr wrap="square" rtlCol="0">
                <a:spAutoFit/>
              </a:bodyPr>
              <a:lstStyle/>
              <a:p>
                <a:pPr algn="ctr"/>
                <a:r>
                  <a:rPr lang="en-US" sz="1100" dirty="0">
                    <a:solidFill>
                      <a:srgbClr val="FF0000"/>
                    </a:solidFill>
                    <a:latin typeface="Arial" panose="020B0604020202020204" pitchFamily="34" charset="0"/>
                    <a:cs typeface="Arial" panose="020B0604020202020204" pitchFamily="34" charset="0"/>
                  </a:rPr>
                  <a:t>T cells</a:t>
                </a:r>
                <a:endParaRPr lang="en-US" sz="1100" baseline="30000" dirty="0">
                  <a:solidFill>
                    <a:srgbClr val="FF0000"/>
                  </a:solidFill>
                  <a:latin typeface="Arial" panose="020B0604020202020204" pitchFamily="34" charset="0"/>
                  <a:cs typeface="Arial" panose="020B0604020202020204" pitchFamily="34" charset="0"/>
                </a:endParaRPr>
              </a:p>
            </p:txBody>
          </p:sp>
          <p:sp>
            <p:nvSpPr>
              <p:cNvPr id="48" name="TextBox 47">
                <a:extLst>
                  <a:ext uri="{FF2B5EF4-FFF2-40B4-BE49-F238E27FC236}">
                    <a16:creationId xmlns:a16="http://schemas.microsoft.com/office/drawing/2014/main" id="{5C7C3CD6-4587-4124-8FBA-BAA7F56A246E}"/>
                  </a:ext>
                </a:extLst>
              </p:cNvPr>
              <p:cNvSpPr txBox="1"/>
              <p:nvPr/>
            </p:nvSpPr>
            <p:spPr>
              <a:xfrm>
                <a:off x="1601544" y="3262433"/>
                <a:ext cx="1153071" cy="261610"/>
              </a:xfrm>
              <a:prstGeom prst="rect">
                <a:avLst/>
              </a:prstGeom>
              <a:noFill/>
            </p:spPr>
            <p:txBody>
              <a:bodyPr wrap="square" rtlCol="0">
                <a:spAutoFit/>
              </a:bodyPr>
              <a:lstStyle/>
              <a:p>
                <a:pPr algn="ctr"/>
                <a:r>
                  <a:rPr lang="en-US" sz="1100" dirty="0">
                    <a:solidFill>
                      <a:srgbClr val="FF0000"/>
                    </a:solidFill>
                    <a:latin typeface="Arial" panose="020B0604020202020204" pitchFamily="34" charset="0"/>
                    <a:cs typeface="Arial" panose="020B0604020202020204" pitchFamily="34" charset="0"/>
                  </a:rPr>
                  <a:t>CD56</a:t>
                </a:r>
                <a:r>
                  <a:rPr lang="en-US" sz="1100" baseline="30000" dirty="0">
                    <a:solidFill>
                      <a:srgbClr val="FF0000"/>
                    </a:solidFill>
                    <a:latin typeface="Arial" panose="020B0604020202020204" pitchFamily="34" charset="0"/>
                    <a:cs typeface="Arial" panose="020B0604020202020204" pitchFamily="34" charset="0"/>
                  </a:rPr>
                  <a:t>dim</a:t>
                </a:r>
                <a:r>
                  <a:rPr lang="en-US" sz="1100" dirty="0">
                    <a:solidFill>
                      <a:srgbClr val="FF0000"/>
                    </a:solidFill>
                    <a:latin typeface="Arial" panose="020B0604020202020204" pitchFamily="34" charset="0"/>
                    <a:cs typeface="Arial" panose="020B0604020202020204" pitchFamily="34" charset="0"/>
                  </a:rPr>
                  <a:t> CD16</a:t>
                </a:r>
                <a:r>
                  <a:rPr lang="en-US" sz="1100" baseline="30000" dirty="0">
                    <a:solidFill>
                      <a:srgbClr val="FF0000"/>
                    </a:solidFill>
                    <a:latin typeface="Arial" panose="020B0604020202020204" pitchFamily="34" charset="0"/>
                    <a:cs typeface="Arial" panose="020B0604020202020204" pitchFamily="34" charset="0"/>
                  </a:rPr>
                  <a:t>+</a:t>
                </a:r>
              </a:p>
            </p:txBody>
          </p:sp>
          <p:sp>
            <p:nvSpPr>
              <p:cNvPr id="52" name="TextBox 51">
                <a:extLst>
                  <a:ext uri="{FF2B5EF4-FFF2-40B4-BE49-F238E27FC236}">
                    <a16:creationId xmlns:a16="http://schemas.microsoft.com/office/drawing/2014/main" id="{6BDE8A19-1C68-4549-98EA-82C47CC24224}"/>
                  </a:ext>
                </a:extLst>
              </p:cNvPr>
              <p:cNvSpPr txBox="1"/>
              <p:nvPr/>
            </p:nvSpPr>
            <p:spPr>
              <a:xfrm>
                <a:off x="2965066" y="3262433"/>
                <a:ext cx="1153071" cy="261610"/>
              </a:xfrm>
              <a:prstGeom prst="rect">
                <a:avLst/>
              </a:prstGeom>
              <a:noFill/>
            </p:spPr>
            <p:txBody>
              <a:bodyPr wrap="square" rtlCol="0">
                <a:spAutoFit/>
              </a:bodyPr>
              <a:lstStyle/>
              <a:p>
                <a:pPr algn="ctr"/>
                <a:r>
                  <a:rPr lang="en-US" sz="1100" dirty="0">
                    <a:solidFill>
                      <a:srgbClr val="FF0000"/>
                    </a:solidFill>
                    <a:latin typeface="Arial" panose="020B0604020202020204" pitchFamily="34" charset="0"/>
                    <a:cs typeface="Arial" panose="020B0604020202020204" pitchFamily="34" charset="0"/>
                  </a:rPr>
                  <a:t>CD56</a:t>
                </a:r>
                <a:r>
                  <a:rPr lang="en-US" sz="1100" baseline="30000" dirty="0">
                    <a:solidFill>
                      <a:srgbClr val="FF0000"/>
                    </a:solidFill>
                    <a:latin typeface="Arial" panose="020B0604020202020204" pitchFamily="34" charset="0"/>
                    <a:cs typeface="Arial" panose="020B0604020202020204" pitchFamily="34" charset="0"/>
                  </a:rPr>
                  <a:t>dim</a:t>
                </a:r>
                <a:r>
                  <a:rPr lang="en-US" sz="1100" dirty="0">
                    <a:solidFill>
                      <a:srgbClr val="FF0000"/>
                    </a:solidFill>
                    <a:latin typeface="Arial" panose="020B0604020202020204" pitchFamily="34" charset="0"/>
                    <a:cs typeface="Arial" panose="020B0604020202020204" pitchFamily="34" charset="0"/>
                  </a:rPr>
                  <a:t> CD16</a:t>
                </a:r>
                <a:r>
                  <a:rPr lang="en-US" sz="1100" baseline="30000" dirty="0">
                    <a:solidFill>
                      <a:srgbClr val="FF0000"/>
                    </a:solidFill>
                    <a:latin typeface="Arial" panose="020B0604020202020204" pitchFamily="34" charset="0"/>
                    <a:cs typeface="Arial" panose="020B0604020202020204" pitchFamily="34" charset="0"/>
                  </a:rPr>
                  <a:t>-</a:t>
                </a:r>
              </a:p>
            </p:txBody>
          </p:sp>
        </p:grpSp>
      </p:grpSp>
    </p:spTree>
    <p:extLst>
      <p:ext uri="{BB962C8B-B14F-4D97-AF65-F5344CB8AC3E}">
        <p14:creationId xmlns:p14="http://schemas.microsoft.com/office/powerpoint/2010/main" val="25849776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61CDA58-8856-458A-9C93-84428C3D63CA}"/>
              </a:ext>
            </a:extLst>
          </p:cNvPr>
          <p:cNvGrpSpPr/>
          <p:nvPr/>
        </p:nvGrpSpPr>
        <p:grpSpPr>
          <a:xfrm>
            <a:off x="1611420" y="3176320"/>
            <a:ext cx="3456026" cy="2791361"/>
            <a:chOff x="2194560" y="2286000"/>
            <a:chExt cx="3456026" cy="2791361"/>
          </a:xfrm>
        </p:grpSpPr>
        <p:pic>
          <p:nvPicPr>
            <p:cNvPr id="3" name="Picture 2">
              <a:extLst>
                <a:ext uri="{FF2B5EF4-FFF2-40B4-BE49-F238E27FC236}">
                  <a16:creationId xmlns:a16="http://schemas.microsoft.com/office/drawing/2014/main" id="{F46782AF-A99B-4DFC-BFA7-172B38D9AD9E}"/>
                </a:ext>
              </a:extLst>
            </p:cNvPr>
            <p:cNvPicPr>
              <a:picLocks noChangeAspect="1"/>
            </p:cNvPicPr>
            <p:nvPr/>
          </p:nvPicPr>
          <p:blipFill>
            <a:blip r:embed="rId2"/>
            <a:stretch>
              <a:fillRect/>
            </a:stretch>
          </p:blipFill>
          <p:spPr>
            <a:xfrm>
              <a:off x="2221992" y="3657600"/>
              <a:ext cx="1017649" cy="1419761"/>
            </a:xfrm>
            <a:prstGeom prst="rect">
              <a:avLst/>
            </a:prstGeom>
          </p:spPr>
        </p:pic>
        <p:pic>
          <p:nvPicPr>
            <p:cNvPr id="4" name="Picture 3">
              <a:extLst>
                <a:ext uri="{FF2B5EF4-FFF2-40B4-BE49-F238E27FC236}">
                  <a16:creationId xmlns:a16="http://schemas.microsoft.com/office/drawing/2014/main" id="{1BB68E4E-11F3-43E2-9A61-81F62DCB1F7F}"/>
                </a:ext>
              </a:extLst>
            </p:cNvPr>
            <p:cNvPicPr>
              <a:picLocks noChangeAspect="1"/>
            </p:cNvPicPr>
            <p:nvPr/>
          </p:nvPicPr>
          <p:blipFill>
            <a:blip r:embed="rId3"/>
            <a:stretch>
              <a:fillRect/>
            </a:stretch>
          </p:blipFill>
          <p:spPr>
            <a:xfrm>
              <a:off x="3524145" y="3657600"/>
              <a:ext cx="853119" cy="1419761"/>
            </a:xfrm>
            <a:prstGeom prst="rect">
              <a:avLst/>
            </a:prstGeom>
          </p:spPr>
        </p:pic>
        <p:pic>
          <p:nvPicPr>
            <p:cNvPr id="5" name="Picture 4">
              <a:extLst>
                <a:ext uri="{FF2B5EF4-FFF2-40B4-BE49-F238E27FC236}">
                  <a16:creationId xmlns:a16="http://schemas.microsoft.com/office/drawing/2014/main" id="{BD09A045-BF45-42A2-A446-A8C12FCF12EC}"/>
                </a:ext>
              </a:extLst>
            </p:cNvPr>
            <p:cNvPicPr>
              <a:picLocks noChangeAspect="1"/>
            </p:cNvPicPr>
            <p:nvPr/>
          </p:nvPicPr>
          <p:blipFill>
            <a:blip r:embed="rId4"/>
            <a:stretch>
              <a:fillRect/>
            </a:stretch>
          </p:blipFill>
          <p:spPr>
            <a:xfrm>
              <a:off x="4623628" y="3657600"/>
              <a:ext cx="853119" cy="1419761"/>
            </a:xfrm>
            <a:prstGeom prst="rect">
              <a:avLst/>
            </a:prstGeom>
          </p:spPr>
        </p:pic>
        <p:pic>
          <p:nvPicPr>
            <p:cNvPr id="6" name="Picture 5">
              <a:extLst>
                <a:ext uri="{FF2B5EF4-FFF2-40B4-BE49-F238E27FC236}">
                  <a16:creationId xmlns:a16="http://schemas.microsoft.com/office/drawing/2014/main" id="{7F36A255-2F11-41FB-8CEF-43FD123C102F}"/>
                </a:ext>
              </a:extLst>
            </p:cNvPr>
            <p:cNvPicPr>
              <a:picLocks noChangeAspect="1"/>
            </p:cNvPicPr>
            <p:nvPr/>
          </p:nvPicPr>
          <p:blipFill>
            <a:blip r:embed="rId5"/>
            <a:stretch>
              <a:fillRect/>
            </a:stretch>
          </p:blipFill>
          <p:spPr>
            <a:xfrm>
              <a:off x="2194560" y="2286000"/>
              <a:ext cx="1273584" cy="1328360"/>
            </a:xfrm>
            <a:prstGeom prst="rect">
              <a:avLst/>
            </a:prstGeom>
          </p:spPr>
        </p:pic>
        <p:pic>
          <p:nvPicPr>
            <p:cNvPr id="7" name="Picture 6">
              <a:extLst>
                <a:ext uri="{FF2B5EF4-FFF2-40B4-BE49-F238E27FC236}">
                  <a16:creationId xmlns:a16="http://schemas.microsoft.com/office/drawing/2014/main" id="{4C62DA35-C23E-4577-B0C6-BAAEACB6606C}"/>
                </a:ext>
              </a:extLst>
            </p:cNvPr>
            <p:cNvPicPr>
              <a:picLocks noChangeAspect="1"/>
            </p:cNvPicPr>
            <p:nvPr/>
          </p:nvPicPr>
          <p:blipFill>
            <a:blip r:embed="rId6"/>
            <a:stretch>
              <a:fillRect/>
            </a:stretch>
          </p:blipFill>
          <p:spPr>
            <a:xfrm>
              <a:off x="3474720" y="2286000"/>
              <a:ext cx="1090773" cy="1328360"/>
            </a:xfrm>
            <a:prstGeom prst="rect">
              <a:avLst/>
            </a:prstGeom>
          </p:spPr>
        </p:pic>
        <p:pic>
          <p:nvPicPr>
            <p:cNvPr id="8" name="Picture 7">
              <a:extLst>
                <a:ext uri="{FF2B5EF4-FFF2-40B4-BE49-F238E27FC236}">
                  <a16:creationId xmlns:a16="http://schemas.microsoft.com/office/drawing/2014/main" id="{B2D04D05-485A-4E1A-A32C-662DD95E0A20}"/>
                </a:ext>
              </a:extLst>
            </p:cNvPr>
            <p:cNvPicPr>
              <a:picLocks noChangeAspect="1"/>
            </p:cNvPicPr>
            <p:nvPr/>
          </p:nvPicPr>
          <p:blipFill>
            <a:blip r:embed="rId7"/>
            <a:stretch>
              <a:fillRect/>
            </a:stretch>
          </p:blipFill>
          <p:spPr>
            <a:xfrm>
              <a:off x="4572000" y="2286000"/>
              <a:ext cx="1078586" cy="1328360"/>
            </a:xfrm>
            <a:prstGeom prst="rect">
              <a:avLst/>
            </a:prstGeom>
          </p:spPr>
        </p:pic>
      </p:grpSp>
      <p:sp>
        <p:nvSpPr>
          <p:cNvPr id="9" name="TextBox 8">
            <a:extLst>
              <a:ext uri="{FF2B5EF4-FFF2-40B4-BE49-F238E27FC236}">
                <a16:creationId xmlns:a16="http://schemas.microsoft.com/office/drawing/2014/main" id="{6BE0E2CE-5989-4EE3-9BE6-264DE38DD11F}"/>
              </a:ext>
            </a:extLst>
          </p:cNvPr>
          <p:cNvSpPr txBox="1"/>
          <p:nvPr/>
        </p:nvSpPr>
        <p:spPr>
          <a:xfrm>
            <a:off x="190500" y="209490"/>
            <a:ext cx="6477000"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Supplementary figure 11</a:t>
            </a:r>
          </a:p>
        </p:txBody>
      </p:sp>
      <p:sp>
        <p:nvSpPr>
          <p:cNvPr id="10" name="TextBox 9">
            <a:extLst>
              <a:ext uri="{FF2B5EF4-FFF2-40B4-BE49-F238E27FC236}">
                <a16:creationId xmlns:a16="http://schemas.microsoft.com/office/drawing/2014/main" id="{4E53064E-112C-44C8-89C0-0137B53AE087}"/>
              </a:ext>
            </a:extLst>
          </p:cNvPr>
          <p:cNvSpPr txBox="1"/>
          <p:nvPr/>
        </p:nvSpPr>
        <p:spPr>
          <a:xfrm>
            <a:off x="1114184" y="3821732"/>
            <a:ext cx="575799" cy="276999"/>
          </a:xfrm>
          <a:prstGeom prst="rect">
            <a:avLst/>
          </a:prstGeom>
          <a:noFill/>
        </p:spPr>
        <p:txBody>
          <a:bodyPr wrap="none" rtlCol="0">
            <a:spAutoFit/>
          </a:bodyPr>
          <a:lstStyle/>
          <a:p>
            <a:pPr algn="ctr"/>
            <a:r>
              <a:rPr lang="en-US" sz="1200" b="1" dirty="0">
                <a:latin typeface="Arial" panose="020B0604020202020204" pitchFamily="34" charset="0"/>
                <a:cs typeface="Arial" panose="020B0604020202020204" pitchFamily="34" charset="0"/>
              </a:rPr>
              <a:t>CD69</a:t>
            </a:r>
          </a:p>
        </p:txBody>
      </p:sp>
      <p:sp>
        <p:nvSpPr>
          <p:cNvPr id="11" name="TextBox 10">
            <a:extLst>
              <a:ext uri="{FF2B5EF4-FFF2-40B4-BE49-F238E27FC236}">
                <a16:creationId xmlns:a16="http://schemas.microsoft.com/office/drawing/2014/main" id="{6F966ADE-B05B-4076-98BE-33EFD7984AE8}"/>
              </a:ext>
            </a:extLst>
          </p:cNvPr>
          <p:cNvSpPr txBox="1"/>
          <p:nvPr/>
        </p:nvSpPr>
        <p:spPr>
          <a:xfrm>
            <a:off x="1075712" y="5009211"/>
            <a:ext cx="652743" cy="276999"/>
          </a:xfrm>
          <a:prstGeom prst="rect">
            <a:avLst/>
          </a:prstGeom>
          <a:noFill/>
        </p:spPr>
        <p:txBody>
          <a:bodyPr wrap="none" rtlCol="0">
            <a:spAutoFit/>
          </a:bodyPr>
          <a:lstStyle/>
          <a:p>
            <a:pPr algn="ctr"/>
            <a:r>
              <a:rPr lang="en-US" sz="1200" b="1" dirty="0">
                <a:latin typeface="Arial" panose="020B0604020202020204" pitchFamily="34" charset="0"/>
                <a:cs typeface="Arial" panose="020B0604020202020204" pitchFamily="34" charset="0"/>
              </a:rPr>
              <a:t>ANK-1</a:t>
            </a:r>
          </a:p>
        </p:txBody>
      </p:sp>
      <p:sp>
        <p:nvSpPr>
          <p:cNvPr id="12" name="Rectangle 11">
            <a:extLst>
              <a:ext uri="{FF2B5EF4-FFF2-40B4-BE49-F238E27FC236}">
                <a16:creationId xmlns:a16="http://schemas.microsoft.com/office/drawing/2014/main" id="{F8C95F0B-4396-4BB1-B2FA-07F3B863CBA2}"/>
              </a:ext>
            </a:extLst>
          </p:cNvPr>
          <p:cNvSpPr/>
          <p:nvPr/>
        </p:nvSpPr>
        <p:spPr>
          <a:xfrm>
            <a:off x="443681" y="7725935"/>
            <a:ext cx="5728519" cy="1200329"/>
          </a:xfrm>
          <a:prstGeom prst="rect">
            <a:avLst/>
          </a:prstGeom>
        </p:spPr>
        <p:txBody>
          <a:bodyPr wrap="square">
            <a:spAutoFit/>
          </a:bodyPr>
          <a:lstStyle/>
          <a:p>
            <a:pPr algn="just"/>
            <a:r>
              <a:rPr lang="en-US" sz="1200" b="1" dirty="0">
                <a:latin typeface="Arial" panose="020B0604020202020204" pitchFamily="34" charset="0"/>
                <a:cs typeface="Arial" panose="020B0604020202020204" pitchFamily="34" charset="0"/>
              </a:rPr>
              <a:t>Supplemental Figure 11. Distribution of CD69- and ANK-1 expressing NK cell subsets in blood and tumors. </a:t>
            </a:r>
            <a:r>
              <a:rPr lang="en-US" sz="1200" dirty="0">
                <a:latin typeface="Arial" panose="020B0604020202020204" pitchFamily="34" charset="0"/>
                <a:cs typeface="Arial" panose="020B0604020202020204" pitchFamily="34" charset="0"/>
              </a:rPr>
              <a:t>Expression of CD69 and ANK-1 on the three main NK cell subsets isolated from blood (</a:t>
            </a:r>
            <a:r>
              <a:rPr lang="en-US" sz="1200" dirty="0" err="1">
                <a:latin typeface="Arial" panose="020B0604020202020204" pitchFamily="34" charset="0"/>
                <a:cs typeface="Arial" panose="020B0604020202020204" pitchFamily="34" charset="0"/>
              </a:rPr>
              <a:t>bNK</a:t>
            </a:r>
            <a:r>
              <a:rPr lang="en-US" sz="1200" dirty="0">
                <a:latin typeface="Arial" panose="020B0604020202020204" pitchFamily="34" charset="0"/>
                <a:cs typeface="Arial" panose="020B0604020202020204" pitchFamily="34" charset="0"/>
              </a:rPr>
              <a:t>) and tumors (TINK) was measured. Data from 15 melanoma single-cell suspensions and 5 melanoma patient-matched PBMCs and are presented using Tukey's box plot analysis. Circles represent data outliers. </a:t>
            </a:r>
            <a:endParaRPr lang="en-US" sz="1200" dirty="0"/>
          </a:p>
        </p:txBody>
      </p:sp>
    </p:spTree>
    <p:extLst>
      <p:ext uri="{BB962C8B-B14F-4D97-AF65-F5344CB8AC3E}">
        <p14:creationId xmlns:p14="http://schemas.microsoft.com/office/powerpoint/2010/main" val="41492464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5C3EFCF6-F6BA-4BE0-8BB5-DD122495C9C8}"/>
              </a:ext>
            </a:extLst>
          </p:cNvPr>
          <p:cNvGraphicFramePr>
            <a:graphicFrameLocks noGrp="1"/>
          </p:cNvGraphicFramePr>
          <p:nvPr>
            <p:extLst>
              <p:ext uri="{D42A27DB-BD31-4B8C-83A1-F6EECF244321}">
                <p14:modId xmlns:p14="http://schemas.microsoft.com/office/powerpoint/2010/main" val="1070953098"/>
              </p:ext>
            </p:extLst>
          </p:nvPr>
        </p:nvGraphicFramePr>
        <p:xfrm>
          <a:off x="312233" y="1640222"/>
          <a:ext cx="6233534" cy="3924232"/>
        </p:xfrm>
        <a:graphic>
          <a:graphicData uri="http://schemas.openxmlformats.org/drawingml/2006/table">
            <a:tbl>
              <a:tblPr>
                <a:tableStyleId>{5C22544A-7EE6-4342-B048-85BDC9FD1C3A}</a:tableStyleId>
              </a:tblPr>
              <a:tblGrid>
                <a:gridCol w="622627">
                  <a:extLst>
                    <a:ext uri="{9D8B030D-6E8A-4147-A177-3AD203B41FA5}">
                      <a16:colId xmlns:a16="http://schemas.microsoft.com/office/drawing/2014/main" val="4112793220"/>
                    </a:ext>
                  </a:extLst>
                </a:gridCol>
                <a:gridCol w="574144">
                  <a:extLst>
                    <a:ext uri="{9D8B030D-6E8A-4147-A177-3AD203B41FA5}">
                      <a16:colId xmlns:a16="http://schemas.microsoft.com/office/drawing/2014/main" val="933457812"/>
                    </a:ext>
                  </a:extLst>
                </a:gridCol>
                <a:gridCol w="847181">
                  <a:extLst>
                    <a:ext uri="{9D8B030D-6E8A-4147-A177-3AD203B41FA5}">
                      <a16:colId xmlns:a16="http://schemas.microsoft.com/office/drawing/2014/main" val="3850567482"/>
                    </a:ext>
                  </a:extLst>
                </a:gridCol>
                <a:gridCol w="847181">
                  <a:extLst>
                    <a:ext uri="{9D8B030D-6E8A-4147-A177-3AD203B41FA5}">
                      <a16:colId xmlns:a16="http://schemas.microsoft.com/office/drawing/2014/main" val="2827415514"/>
                    </a:ext>
                  </a:extLst>
                </a:gridCol>
                <a:gridCol w="847181">
                  <a:extLst>
                    <a:ext uri="{9D8B030D-6E8A-4147-A177-3AD203B41FA5}">
                      <a16:colId xmlns:a16="http://schemas.microsoft.com/office/drawing/2014/main" val="1315466997"/>
                    </a:ext>
                  </a:extLst>
                </a:gridCol>
                <a:gridCol w="964172">
                  <a:extLst>
                    <a:ext uri="{9D8B030D-6E8A-4147-A177-3AD203B41FA5}">
                      <a16:colId xmlns:a16="http://schemas.microsoft.com/office/drawing/2014/main" val="3888590648"/>
                    </a:ext>
                  </a:extLst>
                </a:gridCol>
                <a:gridCol w="765524">
                  <a:extLst>
                    <a:ext uri="{9D8B030D-6E8A-4147-A177-3AD203B41FA5}">
                      <a16:colId xmlns:a16="http://schemas.microsoft.com/office/drawing/2014/main" val="674752494"/>
                    </a:ext>
                  </a:extLst>
                </a:gridCol>
                <a:gridCol w="765524">
                  <a:extLst>
                    <a:ext uri="{9D8B030D-6E8A-4147-A177-3AD203B41FA5}">
                      <a16:colId xmlns:a16="http://schemas.microsoft.com/office/drawing/2014/main" val="1468158165"/>
                    </a:ext>
                  </a:extLst>
                </a:gridCol>
              </a:tblGrid>
              <a:tr h="370012">
                <a:tc>
                  <a:txBody>
                    <a:bodyPr/>
                    <a:lstStyle/>
                    <a:p>
                      <a:pPr algn="ctr" fontAlgn="b"/>
                      <a:r>
                        <a:rPr lang="en-US" sz="1000" b="1" u="none" strike="noStrike" dirty="0">
                          <a:effectLst/>
                          <a:latin typeface="Arial" panose="020B0604020202020204" pitchFamily="34" charset="0"/>
                          <a:cs typeface="Arial" panose="020B0604020202020204" pitchFamily="34" charset="0"/>
                        </a:rPr>
                        <a:t>Patient #</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8292" marR="8292" marT="8292"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000" b="1" u="none" strike="noStrike" dirty="0">
                          <a:effectLst/>
                          <a:latin typeface="Arial" panose="020B0604020202020204" pitchFamily="34" charset="0"/>
                          <a:cs typeface="Arial" panose="020B0604020202020204" pitchFamily="34" charset="0"/>
                        </a:rPr>
                        <a:t>Gender</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8292" marR="8292" marT="829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000" b="1" u="none" strike="noStrike" dirty="0">
                          <a:effectLst/>
                          <a:latin typeface="Arial" panose="020B0604020202020204" pitchFamily="34" charset="0"/>
                          <a:cs typeface="Arial" panose="020B0604020202020204" pitchFamily="34" charset="0"/>
                        </a:rPr>
                        <a:t>Age</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8292" marR="8292" marT="829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000" b="1" u="none" strike="noStrike" dirty="0">
                          <a:effectLst/>
                          <a:latin typeface="Arial" panose="020B0604020202020204" pitchFamily="34" charset="0"/>
                          <a:cs typeface="Arial" panose="020B0604020202020204" pitchFamily="34" charset="0"/>
                        </a:rPr>
                        <a:t>Disease stage</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8292" marR="8292" marT="829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000" b="1" u="none" strike="noStrike" dirty="0">
                          <a:effectLst/>
                          <a:latin typeface="Arial" panose="020B0604020202020204" pitchFamily="34" charset="0"/>
                          <a:cs typeface="Arial" panose="020B0604020202020204" pitchFamily="34" charset="0"/>
                        </a:rPr>
                        <a:t>Status</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8292" marR="8292" marT="829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000" b="1" u="none" strike="noStrike" dirty="0">
                          <a:effectLst/>
                          <a:latin typeface="Arial" panose="020B0604020202020204" pitchFamily="34" charset="0"/>
                          <a:cs typeface="Arial" panose="020B0604020202020204" pitchFamily="34" charset="0"/>
                        </a:rPr>
                        <a:t>Previous Therapies</a:t>
                      </a:r>
                      <a:endParaRPr lang="en-US" sz="1000" b="1" i="0" u="none" strike="noStrike" dirty="0">
                        <a:solidFill>
                          <a:srgbClr val="000000"/>
                        </a:solidFill>
                        <a:effectLst/>
                        <a:latin typeface="Arial" panose="020B0604020202020204" pitchFamily="34" charset="0"/>
                        <a:cs typeface="Arial" panose="020B0604020202020204" pitchFamily="34" charset="0"/>
                      </a:endParaRPr>
                    </a:p>
                  </a:txBody>
                  <a:tcPr marL="8292" marR="8292" marT="829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000" b="1" i="0" u="none" strike="noStrike" dirty="0">
                          <a:solidFill>
                            <a:srgbClr val="000000"/>
                          </a:solidFill>
                          <a:effectLst/>
                          <a:latin typeface="Arial" panose="020B0604020202020204" pitchFamily="34" charset="0"/>
                          <a:cs typeface="Arial" panose="020B0604020202020204" pitchFamily="34" charset="0"/>
                        </a:rPr>
                        <a:t>TIL</a:t>
                      </a:r>
                    </a:p>
                  </a:txBody>
                  <a:tcPr marL="8292" marR="8292" marT="8292"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000" b="1" i="0" u="none" strike="noStrike" dirty="0">
                          <a:solidFill>
                            <a:srgbClr val="000000"/>
                          </a:solidFill>
                          <a:effectLst/>
                          <a:latin typeface="Arial" panose="020B0604020202020204" pitchFamily="34" charset="0"/>
                          <a:cs typeface="Arial" panose="020B0604020202020204" pitchFamily="34" charset="0"/>
                        </a:rPr>
                        <a:t>PBMC</a:t>
                      </a:r>
                    </a:p>
                  </a:txBody>
                  <a:tcPr marL="8292" marR="8292" marT="8292"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616388"/>
                  </a:ext>
                </a:extLst>
              </a:tr>
              <a:tr h="236948">
                <a:tc>
                  <a:txBody>
                    <a:bodyPr/>
                    <a:lstStyle/>
                    <a:p>
                      <a:pPr algn="ctr" fontAlgn="b"/>
                      <a:r>
                        <a:rPr lang="en-US" sz="1000" b="0" i="0" u="none" strike="noStrike" dirty="0">
                          <a:solidFill>
                            <a:srgbClr val="000000"/>
                          </a:solidFill>
                          <a:effectLst/>
                          <a:latin typeface="Arial" panose="020B0604020202020204" pitchFamily="34" charset="0"/>
                        </a:rPr>
                        <a:t>36</a:t>
                      </a:r>
                    </a:p>
                  </a:txBody>
                  <a:tcPr marL="9525" marR="9525" marT="9525"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fontAlgn="b"/>
                      <a:r>
                        <a:rPr lang="en-US" sz="1000" b="0" i="0" u="none" strike="noStrike">
                          <a:solidFill>
                            <a:srgbClr val="000000"/>
                          </a:solidFill>
                          <a:effectLst/>
                          <a:latin typeface="Arial" panose="020B0604020202020204" pitchFamily="34" charset="0"/>
                        </a:rPr>
                        <a:t>M</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000" b="0" i="0" u="none" strike="noStrike">
                          <a:solidFill>
                            <a:srgbClr val="000000"/>
                          </a:solidFill>
                          <a:effectLst/>
                          <a:latin typeface="Arial" panose="020B0604020202020204" pitchFamily="34" charset="0"/>
                        </a:rPr>
                        <a:t>80</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000" b="0" i="0" u="none" strike="noStrike">
                          <a:solidFill>
                            <a:srgbClr val="000000"/>
                          </a:solidFill>
                          <a:effectLst/>
                          <a:latin typeface="Arial" panose="020B0604020202020204" pitchFamily="34" charset="0"/>
                        </a:rPr>
                        <a:t>IVA</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000" b="0" i="0" u="none" strike="noStrike">
                          <a:solidFill>
                            <a:srgbClr val="000000"/>
                          </a:solidFill>
                          <a:effectLst/>
                          <a:latin typeface="Arial" panose="020B0604020202020204" pitchFamily="34" charset="0"/>
                        </a:rPr>
                        <a:t>Alive</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000" b="0" i="0" u="none" strike="noStrike" dirty="0">
                          <a:solidFill>
                            <a:srgbClr val="000000"/>
                          </a:solidFill>
                          <a:effectLst/>
                          <a:latin typeface="Arial" panose="020B0604020202020204" pitchFamily="34" charset="0"/>
                        </a:rPr>
                        <a:t>ICB</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4151655077"/>
                  </a:ext>
                </a:extLst>
              </a:tr>
              <a:tr h="236948">
                <a:tc>
                  <a:txBody>
                    <a:bodyPr/>
                    <a:lstStyle/>
                    <a:p>
                      <a:pPr algn="ctr" fontAlgn="b"/>
                      <a:r>
                        <a:rPr lang="en-US" sz="1000" b="0" i="0" u="none" strike="noStrike" dirty="0">
                          <a:solidFill>
                            <a:srgbClr val="000000"/>
                          </a:solidFill>
                          <a:effectLst/>
                          <a:latin typeface="Arial" panose="020B0604020202020204" pitchFamily="34" charset="0"/>
                        </a:rPr>
                        <a:t>37</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dirty="0">
                          <a:solidFill>
                            <a:srgbClr val="000000"/>
                          </a:solidFill>
                          <a:effectLst/>
                          <a:latin typeface="Arial" panose="020B0604020202020204" pitchFamily="34" charset="0"/>
                        </a:rPr>
                        <a:t>M</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38</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1A</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Alive</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IFN, ICB, BRAFi</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088708269"/>
                  </a:ext>
                </a:extLst>
              </a:tr>
              <a:tr h="236948">
                <a:tc>
                  <a:txBody>
                    <a:bodyPr/>
                    <a:lstStyle/>
                    <a:p>
                      <a:pPr algn="ctr" fontAlgn="b"/>
                      <a:r>
                        <a:rPr lang="en-US" sz="1000" b="0" i="0" u="none" strike="noStrike" dirty="0">
                          <a:solidFill>
                            <a:srgbClr val="000000"/>
                          </a:solidFill>
                          <a:effectLst/>
                          <a:latin typeface="Arial" panose="020B0604020202020204" pitchFamily="34" charset="0"/>
                        </a:rPr>
                        <a:t>38</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dirty="0">
                          <a:solidFill>
                            <a:srgbClr val="000000"/>
                          </a:solidFill>
                          <a:effectLst/>
                          <a:latin typeface="Arial" panose="020B0604020202020204" pitchFamily="34" charset="0"/>
                        </a:rPr>
                        <a:t>M</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30</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X  Ocular</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CTB</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868556357"/>
                  </a:ext>
                </a:extLst>
              </a:tr>
              <a:tr h="236948">
                <a:tc>
                  <a:txBody>
                    <a:bodyPr/>
                    <a:lstStyle/>
                    <a:p>
                      <a:pPr algn="ctr" fontAlgn="b"/>
                      <a:r>
                        <a:rPr lang="en-US" sz="1000" b="0" i="0" u="none" strike="noStrike" dirty="0">
                          <a:solidFill>
                            <a:srgbClr val="000000"/>
                          </a:solidFill>
                          <a:effectLst/>
                          <a:latin typeface="Arial" panose="020B0604020202020204" pitchFamily="34" charset="0"/>
                        </a:rPr>
                        <a:t>39</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F</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56</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1b</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CTB</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896082876"/>
                  </a:ext>
                </a:extLst>
              </a:tr>
              <a:tr h="236948">
                <a:tc>
                  <a:txBody>
                    <a:bodyPr/>
                    <a:lstStyle/>
                    <a:p>
                      <a:pPr algn="ctr" fontAlgn="b"/>
                      <a:r>
                        <a:rPr lang="en-US" sz="1000" b="0" i="0" u="none" strike="noStrike" dirty="0">
                          <a:solidFill>
                            <a:srgbClr val="000000"/>
                          </a:solidFill>
                          <a:effectLst/>
                          <a:latin typeface="Arial" panose="020B0604020202020204" pitchFamily="34" charset="0"/>
                        </a:rPr>
                        <a:t>40</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F</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43</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III</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CTB</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557724475"/>
                  </a:ext>
                </a:extLst>
              </a:tr>
              <a:tr h="236948">
                <a:tc>
                  <a:txBody>
                    <a:bodyPr/>
                    <a:lstStyle/>
                    <a:p>
                      <a:pPr algn="ctr" fontAlgn="b"/>
                      <a:r>
                        <a:rPr lang="en-US" sz="1000" b="0" i="0" u="none" strike="noStrike">
                          <a:solidFill>
                            <a:srgbClr val="000000"/>
                          </a:solidFill>
                          <a:effectLst/>
                          <a:latin typeface="Arial" panose="020B0604020202020204" pitchFamily="34" charset="0"/>
                        </a:rPr>
                        <a:t>41</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M</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30</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IIIC</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CTB</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544230188"/>
                  </a:ext>
                </a:extLst>
              </a:tr>
              <a:tr h="236948">
                <a:tc>
                  <a:txBody>
                    <a:bodyPr/>
                    <a:lstStyle/>
                    <a:p>
                      <a:pPr algn="ctr" fontAlgn="b"/>
                      <a:r>
                        <a:rPr lang="en-US" sz="1000" b="0" i="0" u="none" strike="noStrike">
                          <a:solidFill>
                            <a:srgbClr val="000000"/>
                          </a:solidFill>
                          <a:effectLst/>
                          <a:latin typeface="Arial" panose="020B0604020202020204" pitchFamily="34" charset="0"/>
                        </a:rPr>
                        <a:t>42</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M</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51</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1B</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Alive</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019203399"/>
                  </a:ext>
                </a:extLst>
              </a:tr>
              <a:tr h="236948">
                <a:tc>
                  <a:txBody>
                    <a:bodyPr/>
                    <a:lstStyle/>
                    <a:p>
                      <a:pPr algn="ctr" fontAlgn="b"/>
                      <a:r>
                        <a:rPr lang="en-US" sz="1000" b="0" i="0" u="none" strike="noStrike">
                          <a:solidFill>
                            <a:srgbClr val="000000"/>
                          </a:solidFill>
                          <a:effectLst/>
                          <a:latin typeface="Arial" panose="020B0604020202020204" pitchFamily="34" charset="0"/>
                        </a:rPr>
                        <a:t>43</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F</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25</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X  Ocular</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CTB</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4145419244"/>
                  </a:ext>
                </a:extLst>
              </a:tr>
              <a:tr h="236948">
                <a:tc>
                  <a:txBody>
                    <a:bodyPr/>
                    <a:lstStyle/>
                    <a:p>
                      <a:pPr algn="ctr" fontAlgn="b"/>
                      <a:r>
                        <a:rPr lang="en-US" sz="1000" b="0" i="0" u="none" strike="noStrike">
                          <a:solidFill>
                            <a:srgbClr val="000000"/>
                          </a:solidFill>
                          <a:effectLst/>
                          <a:latin typeface="Arial" panose="020B0604020202020204" pitchFamily="34" charset="0"/>
                        </a:rPr>
                        <a:t>44</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M</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81</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IIIB</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Alive</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635756179"/>
                  </a:ext>
                </a:extLst>
              </a:tr>
              <a:tr h="236948">
                <a:tc>
                  <a:txBody>
                    <a:bodyPr/>
                    <a:lstStyle/>
                    <a:p>
                      <a:pPr algn="ctr" fontAlgn="b"/>
                      <a:r>
                        <a:rPr lang="en-US" sz="1000" b="0" i="0" u="none" strike="noStrike">
                          <a:solidFill>
                            <a:srgbClr val="000000"/>
                          </a:solidFill>
                          <a:effectLst/>
                          <a:latin typeface="Arial" panose="020B0604020202020204" pitchFamily="34" charset="0"/>
                        </a:rPr>
                        <a:t>45</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M</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58</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IV</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Alive</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109793008"/>
                  </a:ext>
                </a:extLst>
              </a:tr>
              <a:tr h="236948">
                <a:tc>
                  <a:txBody>
                    <a:bodyPr/>
                    <a:lstStyle/>
                    <a:p>
                      <a:pPr algn="ctr" fontAlgn="b"/>
                      <a:r>
                        <a:rPr lang="en-US" sz="1000" b="0" i="0" u="none" strike="noStrike">
                          <a:solidFill>
                            <a:srgbClr val="000000"/>
                          </a:solidFill>
                          <a:effectLst/>
                          <a:latin typeface="Arial" panose="020B0604020202020204" pitchFamily="34" charset="0"/>
                        </a:rPr>
                        <a:t>46</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M</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68</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III</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CTB</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3299554855"/>
                  </a:ext>
                </a:extLst>
              </a:tr>
              <a:tr h="236948">
                <a:tc>
                  <a:txBody>
                    <a:bodyPr/>
                    <a:lstStyle/>
                    <a:p>
                      <a:pPr algn="ctr" fontAlgn="b"/>
                      <a:r>
                        <a:rPr lang="en-US" sz="1000" b="0" i="0" u="none" strike="noStrike" dirty="0">
                          <a:solidFill>
                            <a:srgbClr val="000000"/>
                          </a:solidFill>
                          <a:effectLst/>
                          <a:latin typeface="Arial" panose="020B0604020202020204" pitchFamily="34" charset="0"/>
                        </a:rPr>
                        <a:t>47</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F</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48</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IIA</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Alive</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ICB</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092292518"/>
                  </a:ext>
                </a:extLst>
              </a:tr>
              <a:tr h="236948">
                <a:tc>
                  <a:txBody>
                    <a:bodyPr/>
                    <a:lstStyle/>
                    <a:p>
                      <a:pPr algn="ctr" fontAlgn="b"/>
                      <a:r>
                        <a:rPr lang="en-US" sz="1000" b="0" i="0" u="none" strike="noStrike">
                          <a:solidFill>
                            <a:srgbClr val="000000"/>
                          </a:solidFill>
                          <a:effectLst/>
                          <a:latin typeface="Arial" panose="020B0604020202020204" pitchFamily="34" charset="0"/>
                        </a:rPr>
                        <a:t>48</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M</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42</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III</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CTB</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029423297"/>
                  </a:ext>
                </a:extLst>
              </a:tr>
              <a:tr h="236948">
                <a:tc>
                  <a:txBody>
                    <a:bodyPr/>
                    <a:lstStyle/>
                    <a:p>
                      <a:pPr algn="ctr" fontAlgn="b"/>
                      <a:r>
                        <a:rPr lang="en-US" sz="1000" b="0" i="0" u="none" strike="noStrike">
                          <a:solidFill>
                            <a:srgbClr val="000000"/>
                          </a:solidFill>
                          <a:effectLst/>
                          <a:latin typeface="Arial" panose="020B0604020202020204" pitchFamily="34" charset="0"/>
                        </a:rPr>
                        <a:t>49</a:t>
                      </a:r>
                    </a:p>
                  </a:txBody>
                  <a:tcPr marL="9525" marR="9525" marT="9525" marB="0" anchor="ctr">
                    <a:lnL w="12700" cap="flat" cmpd="sng" algn="ctr">
                      <a:solidFill>
                        <a:schemeClr val="tx1"/>
                      </a:solidFill>
                      <a:prstDash val="solid"/>
                      <a:round/>
                      <a:headEnd type="none" w="med" len="med"/>
                      <a:tailEnd type="none" w="med" len="med"/>
                    </a:lnL>
                    <a:noFill/>
                  </a:tcPr>
                </a:tc>
                <a:tc>
                  <a:txBody>
                    <a:bodyPr/>
                    <a:lstStyle/>
                    <a:p>
                      <a:pPr algn="ctr" fontAlgn="b"/>
                      <a:r>
                        <a:rPr lang="en-US" sz="1000" b="0" i="0" u="none" strike="noStrike">
                          <a:solidFill>
                            <a:srgbClr val="000000"/>
                          </a:solidFill>
                          <a:effectLst/>
                          <a:latin typeface="Arial" panose="020B0604020202020204" pitchFamily="34" charset="0"/>
                        </a:rPr>
                        <a:t>F</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75</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IIIC</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Alive</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IFN</a:t>
                      </a:r>
                    </a:p>
                  </a:txBody>
                  <a:tcPr marL="9525" marR="9525" marT="9525" marB="0" anchor="ctr">
                    <a:noFill/>
                  </a:tcPr>
                </a:tc>
                <a:tc>
                  <a:txBody>
                    <a:bodyPr/>
                    <a:lstStyle/>
                    <a:p>
                      <a:pPr algn="ctr" fontAlgn="b"/>
                      <a:r>
                        <a:rPr lang="en-US" sz="1000" b="0" i="0" u="none" strike="noStrike">
                          <a:solidFill>
                            <a:srgbClr val="000000"/>
                          </a:solidFill>
                          <a:effectLst/>
                          <a:latin typeface="Arial" panose="020B0604020202020204" pitchFamily="34" charset="0"/>
                        </a:rPr>
                        <a:t>+</a:t>
                      </a:r>
                    </a:p>
                  </a:txBody>
                  <a:tcPr marL="9525" marR="9525" marT="9525" marB="0" anchor="ctr">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885698970"/>
                  </a:ext>
                </a:extLst>
              </a:tr>
              <a:tr h="236948">
                <a:tc>
                  <a:txBody>
                    <a:bodyPr/>
                    <a:lstStyle/>
                    <a:p>
                      <a:pPr algn="ctr" fontAlgn="b"/>
                      <a:r>
                        <a:rPr lang="en-US" sz="1000" b="0" i="0" u="none" strike="noStrike" dirty="0">
                          <a:solidFill>
                            <a:srgbClr val="000000"/>
                          </a:solidFill>
                          <a:effectLst/>
                          <a:latin typeface="Arial" panose="020B0604020202020204" pitchFamily="34" charset="0"/>
                        </a:rPr>
                        <a:t>50</a:t>
                      </a:r>
                    </a:p>
                  </a:txBody>
                  <a:tcPr marL="9525" marR="9525"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algn="ctr" fontAlgn="b"/>
                      <a:r>
                        <a:rPr lang="en-US" sz="1000" b="0" i="0" u="none" strike="noStrike" dirty="0">
                          <a:solidFill>
                            <a:srgbClr val="000000"/>
                          </a:solidFill>
                          <a:effectLst/>
                          <a:latin typeface="Arial" panose="020B0604020202020204" pitchFamily="34" charset="0"/>
                        </a:rPr>
                        <a:t>M</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000" b="0" i="0" u="none" strike="noStrike" dirty="0">
                          <a:solidFill>
                            <a:srgbClr val="000000"/>
                          </a:solidFill>
                          <a:effectLst/>
                          <a:latin typeface="Arial" panose="020B0604020202020204" pitchFamily="34" charset="0"/>
                        </a:rPr>
                        <a:t>56</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000" b="0" i="0" u="none" strike="noStrike" dirty="0">
                          <a:solidFill>
                            <a:srgbClr val="000000"/>
                          </a:solidFill>
                          <a:effectLst/>
                          <a:latin typeface="Arial" panose="020B0604020202020204" pitchFamily="34" charset="0"/>
                        </a:rPr>
                        <a:t>IV</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000" b="0" i="0" u="none" strike="noStrike" dirty="0">
                          <a:solidFill>
                            <a:srgbClr val="000000"/>
                          </a:solidFill>
                          <a:effectLst/>
                          <a:latin typeface="Arial" panose="020B0604020202020204" pitchFamily="34" charset="0"/>
                        </a:rPr>
                        <a:t>Alive</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000" b="0" i="0" u="none" strike="noStrike" dirty="0">
                          <a:solidFill>
                            <a:srgbClr val="000000"/>
                          </a:solidFill>
                          <a:effectLst/>
                          <a:latin typeface="Arial" panose="020B0604020202020204" pitchFamily="34" charset="0"/>
                        </a:rPr>
                        <a:t>IL2</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000" b="0" i="0" u="none" strike="noStrike" dirty="0">
                          <a:solidFill>
                            <a:srgbClr val="000000"/>
                          </a:solidFill>
                          <a:effectLst/>
                          <a:latin typeface="Arial" panose="020B0604020202020204" pitchFamily="34" charset="0"/>
                        </a:rPr>
                        <a:t>+</a:t>
                      </a:r>
                    </a:p>
                  </a:txBody>
                  <a:tcPr marL="9525" marR="9525"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15562570"/>
                  </a:ext>
                </a:extLst>
              </a:tr>
            </a:tbl>
          </a:graphicData>
        </a:graphic>
      </p:graphicFrame>
      <p:sp>
        <p:nvSpPr>
          <p:cNvPr id="6" name="Rectangle 5">
            <a:extLst>
              <a:ext uri="{FF2B5EF4-FFF2-40B4-BE49-F238E27FC236}">
                <a16:creationId xmlns:a16="http://schemas.microsoft.com/office/drawing/2014/main" id="{B8342B4E-EAB7-4F9A-A58D-E4726A4B51E0}"/>
              </a:ext>
            </a:extLst>
          </p:cNvPr>
          <p:cNvSpPr/>
          <p:nvPr/>
        </p:nvSpPr>
        <p:spPr>
          <a:xfrm>
            <a:off x="312015" y="1363223"/>
            <a:ext cx="4876237" cy="276999"/>
          </a:xfrm>
          <a:prstGeom prst="rect">
            <a:avLst/>
          </a:prstGeom>
        </p:spPr>
        <p:txBody>
          <a:bodyPr wrap="square">
            <a:spAutoFit/>
          </a:bodyPr>
          <a:lstStyle/>
          <a:p>
            <a:pPr fontAlgn="ctr"/>
            <a:r>
              <a:rPr lang="en-US" sz="1200" b="1" dirty="0">
                <a:latin typeface="Arial" panose="020B0604020202020204" pitchFamily="34" charset="0"/>
                <a:cs typeface="Arial" panose="020B0604020202020204" pitchFamily="34" charset="0"/>
              </a:rPr>
              <a:t>Supplemental</a:t>
            </a:r>
            <a:r>
              <a:rPr lang="fr-FR" sz="1200" b="1" dirty="0">
                <a:latin typeface="Arial" panose="020B0604020202020204" pitchFamily="34" charset="0"/>
                <a:cs typeface="Arial" panose="020B0604020202020204" pitchFamily="34" charset="0"/>
              </a:rPr>
              <a:t> Table 2:  Patients not </a:t>
            </a:r>
            <a:r>
              <a:rPr lang="en-US" sz="1200" b="1" dirty="0">
                <a:latin typeface="Arial" panose="020B0604020202020204" pitchFamily="34" charset="0"/>
                <a:cs typeface="Arial" panose="020B0604020202020204" pitchFamily="34" charset="0"/>
              </a:rPr>
              <a:t>enrolled</a:t>
            </a:r>
            <a:r>
              <a:rPr lang="fr-FR" sz="1200" b="1" dirty="0">
                <a:latin typeface="Arial" panose="020B0604020202020204" pitchFamily="34" charset="0"/>
                <a:cs typeface="Arial" panose="020B0604020202020204" pitchFamily="34" charset="0"/>
              </a:rPr>
              <a:t> in the trial</a:t>
            </a:r>
            <a:endParaRPr lang="fr-FR" sz="1200" b="1" dirty="0">
              <a:solidFill>
                <a:srgbClr val="000000"/>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6B9D1492-BE7D-4E26-8CDC-85A5CDA1F628}"/>
              </a:ext>
            </a:extLst>
          </p:cNvPr>
          <p:cNvSpPr/>
          <p:nvPr/>
        </p:nvSpPr>
        <p:spPr>
          <a:xfrm>
            <a:off x="312015" y="5564454"/>
            <a:ext cx="6233752" cy="707886"/>
          </a:xfrm>
          <a:prstGeom prst="rect">
            <a:avLst/>
          </a:prstGeom>
        </p:spPr>
        <p:txBody>
          <a:bodyPr wrap="square">
            <a:spAutoFit/>
          </a:bodyPr>
          <a:lstStyle/>
          <a:p>
            <a:pPr fontAlgn="ctr"/>
            <a:r>
              <a:rPr lang="en-US" sz="1000" dirty="0">
                <a:latin typeface="Arial" panose="020B0604020202020204" pitchFamily="34" charset="0"/>
                <a:cs typeface="Arial" panose="020B0604020202020204" pitchFamily="34" charset="0"/>
              </a:rPr>
              <a:t>CTB – ceased to breathe</a:t>
            </a:r>
          </a:p>
          <a:p>
            <a:pPr fontAlgn="ctr"/>
            <a:r>
              <a:rPr lang="en-US" sz="1000" dirty="0">
                <a:latin typeface="Arial" panose="020B0604020202020204" pitchFamily="34" charset="0"/>
                <a:cs typeface="Arial" panose="020B0604020202020204" pitchFamily="34" charset="0"/>
              </a:rPr>
              <a:t>IFN – IFNα</a:t>
            </a:r>
          </a:p>
          <a:p>
            <a:pPr fontAlgn="ctr"/>
            <a:r>
              <a:rPr lang="en-US" sz="1000" dirty="0">
                <a:latin typeface="Arial" panose="020B0604020202020204" pitchFamily="34" charset="0"/>
                <a:cs typeface="Arial" panose="020B0604020202020204" pitchFamily="34" charset="0"/>
              </a:rPr>
              <a:t>IL2 – IL-2</a:t>
            </a:r>
          </a:p>
          <a:p>
            <a:pPr fontAlgn="ctr"/>
            <a:r>
              <a:rPr lang="fr-FR" sz="1000" dirty="0">
                <a:solidFill>
                  <a:srgbClr val="000000"/>
                </a:solidFill>
                <a:latin typeface="Arial" panose="020B0604020202020204" pitchFamily="34" charset="0"/>
                <a:cs typeface="Arial" panose="020B0604020202020204" pitchFamily="34" charset="0"/>
              </a:rPr>
              <a:t>ICB – immune checkpoint </a:t>
            </a:r>
            <a:r>
              <a:rPr lang="fr-FR" sz="1000" dirty="0" err="1">
                <a:solidFill>
                  <a:srgbClr val="000000"/>
                </a:solidFill>
                <a:latin typeface="Arial" panose="020B0604020202020204" pitchFamily="34" charset="0"/>
                <a:cs typeface="Arial" panose="020B0604020202020204" pitchFamily="34" charset="0"/>
              </a:rPr>
              <a:t>blockades</a:t>
            </a:r>
            <a:endParaRPr lang="fr-FR" sz="1000"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6090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666A420B-C7C1-4F39-A31F-B4731748AE47}"/>
              </a:ext>
            </a:extLst>
          </p:cNvPr>
          <p:cNvPicPr>
            <a:picLocks noChangeAspect="1"/>
          </p:cNvPicPr>
          <p:nvPr/>
        </p:nvPicPr>
        <p:blipFill>
          <a:blip r:embed="rId2"/>
          <a:stretch>
            <a:fillRect/>
          </a:stretch>
        </p:blipFill>
        <p:spPr>
          <a:xfrm rot="5400000">
            <a:off x="3410712" y="2112264"/>
            <a:ext cx="1265206" cy="1367409"/>
          </a:xfrm>
          <a:prstGeom prst="rect">
            <a:avLst/>
          </a:prstGeom>
        </p:spPr>
      </p:pic>
      <p:sp>
        <p:nvSpPr>
          <p:cNvPr id="26" name="TextBox 25">
            <a:extLst>
              <a:ext uri="{FF2B5EF4-FFF2-40B4-BE49-F238E27FC236}">
                <a16:creationId xmlns:a16="http://schemas.microsoft.com/office/drawing/2014/main" id="{CB63220E-9376-45D9-9E0F-5E9071BFF7ED}"/>
              </a:ext>
            </a:extLst>
          </p:cNvPr>
          <p:cNvSpPr txBox="1"/>
          <p:nvPr/>
        </p:nvSpPr>
        <p:spPr>
          <a:xfrm>
            <a:off x="246758" y="152400"/>
            <a:ext cx="6364485" cy="400110"/>
          </a:xfrm>
          <a:prstGeom prst="rect">
            <a:avLst/>
          </a:prstGeom>
          <a:noFill/>
        </p:spPr>
        <p:txBody>
          <a:bodyPr wrap="square" rtlCol="0">
            <a:spAutoFit/>
          </a:bodyPr>
          <a:lstStyle/>
          <a:p>
            <a:pPr algn="just"/>
            <a:r>
              <a:rPr lang="en-US" sz="2000" b="1" dirty="0">
                <a:latin typeface="Arial" panose="020B0604020202020204" pitchFamily="34" charset="0"/>
                <a:cs typeface="Arial" panose="020B0604020202020204" pitchFamily="34" charset="0"/>
              </a:rPr>
              <a:t>Supplemental Figure 1 </a:t>
            </a:r>
          </a:p>
        </p:txBody>
      </p:sp>
      <p:sp>
        <p:nvSpPr>
          <p:cNvPr id="27" name="TextBox 26">
            <a:extLst>
              <a:ext uri="{FF2B5EF4-FFF2-40B4-BE49-F238E27FC236}">
                <a16:creationId xmlns:a16="http://schemas.microsoft.com/office/drawing/2014/main" id="{35CBA19B-7D53-4F1F-BB00-B3264E210696}"/>
              </a:ext>
            </a:extLst>
          </p:cNvPr>
          <p:cNvSpPr txBox="1"/>
          <p:nvPr/>
        </p:nvSpPr>
        <p:spPr>
          <a:xfrm rot="5400000">
            <a:off x="-2687654" y="4467339"/>
            <a:ext cx="7314302" cy="1938992"/>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1. Gating strategy utilized for flow cytometric profiling. </a:t>
            </a:r>
            <a:r>
              <a:rPr lang="en-US" sz="1200" dirty="0">
                <a:latin typeface="Arial" panose="020B0604020202020204" pitchFamily="34" charset="0"/>
                <a:cs typeface="Arial" panose="020B0604020202020204" pitchFamily="34" charset="0"/>
              </a:rPr>
              <a:t>Distribution of the three main NK cell subsets and the expression of CD69, NKp30, NKp44, CXCR1, CXCR3, CCR3 and CCR7 on them was evaluated by flow cytometry. Gating strategy used to analyze donor cells is shown. Lymphocytes were gated based on their FSC vs SSC profile. Subsequently, single cells were evaluated for CD3 and CD56 expression. CD3+ and CD56- lymphocytes were eliminated from the analyzed population. NK cell subsets were distinguished by three unique CD56 and CD16 expression patterns. Activation marker and CCR expression levels were evaluated on each of those subsets. Examples for CXCR1, CXCR3, CD69 and NKp44 are shown. Dotted lines on histograms represent IgG controls, and filled histograms represent the actual staining. Data presented in all subsequent analysis figures are standardized against their corresponding IgG controls. </a:t>
            </a:r>
            <a:endParaRPr lang="en-US" sz="1200" b="1" dirty="0">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B0B23DB8-AEA8-48C2-9F59-1FDCE9A28590}"/>
              </a:ext>
            </a:extLst>
          </p:cNvPr>
          <p:cNvSpPr txBox="1"/>
          <p:nvPr/>
        </p:nvSpPr>
        <p:spPr>
          <a:xfrm rot="5400000">
            <a:off x="5076123" y="3737463"/>
            <a:ext cx="876593" cy="461665"/>
          </a:xfrm>
          <a:prstGeom prst="rect">
            <a:avLst/>
          </a:prstGeom>
          <a:noFill/>
        </p:spPr>
        <p:txBody>
          <a:bodyPr wrap="square" rtlCol="0" anchor="ctr">
            <a:spAutoFit/>
          </a:bodyPr>
          <a:lstStyle/>
          <a:p>
            <a:r>
              <a:rPr lang="en-US" sz="1200" b="1" dirty="0">
                <a:latin typeface="Arial" panose="020B0604020202020204" pitchFamily="34" charset="0"/>
                <a:cs typeface="Arial" panose="020B0604020202020204" pitchFamily="34" charset="0"/>
              </a:rPr>
              <a:t>CD56</a:t>
            </a:r>
            <a:r>
              <a:rPr lang="en-US" sz="1200" b="1" baseline="30000" dirty="0">
                <a:latin typeface="Arial" panose="020B0604020202020204" pitchFamily="34" charset="0"/>
                <a:cs typeface="Arial" panose="020B0604020202020204" pitchFamily="34" charset="0"/>
              </a:rPr>
              <a:t>bright</a:t>
            </a:r>
            <a:r>
              <a:rPr lang="en-US" sz="1200" b="1" dirty="0">
                <a:latin typeface="Arial" panose="020B0604020202020204" pitchFamily="34" charset="0"/>
                <a:cs typeface="Arial" panose="020B0604020202020204" pitchFamily="34" charset="0"/>
              </a:rPr>
              <a:t> CD16</a:t>
            </a:r>
            <a:r>
              <a:rPr lang="en-US" sz="1200" b="1" baseline="30000" dirty="0">
                <a:latin typeface="Arial" panose="020B0604020202020204" pitchFamily="34" charset="0"/>
                <a:cs typeface="Arial" panose="020B0604020202020204" pitchFamily="34" charset="0"/>
              </a:rPr>
              <a:t>dim/-</a:t>
            </a:r>
          </a:p>
        </p:txBody>
      </p:sp>
      <p:sp>
        <p:nvSpPr>
          <p:cNvPr id="29" name="TextBox 28">
            <a:extLst>
              <a:ext uri="{FF2B5EF4-FFF2-40B4-BE49-F238E27FC236}">
                <a16:creationId xmlns:a16="http://schemas.microsoft.com/office/drawing/2014/main" id="{0A76603D-65FD-4C40-86C9-4D2C0B34C942}"/>
              </a:ext>
            </a:extLst>
          </p:cNvPr>
          <p:cNvSpPr txBox="1"/>
          <p:nvPr/>
        </p:nvSpPr>
        <p:spPr>
          <a:xfrm rot="5400000">
            <a:off x="3695775" y="3737460"/>
            <a:ext cx="876587" cy="461665"/>
          </a:xfrm>
          <a:prstGeom prst="rect">
            <a:avLst/>
          </a:prstGeom>
          <a:noFill/>
        </p:spPr>
        <p:txBody>
          <a:bodyPr wrap="square" rtlCol="0" anchor="ctr">
            <a:spAutoFit/>
          </a:bodyPr>
          <a:lstStyle/>
          <a:p>
            <a:r>
              <a:rPr lang="en-US" sz="1200" b="1" dirty="0">
                <a:latin typeface="Arial" panose="020B0604020202020204" pitchFamily="34" charset="0"/>
                <a:cs typeface="Arial" panose="020B0604020202020204" pitchFamily="34" charset="0"/>
              </a:rPr>
              <a:t>CD56</a:t>
            </a:r>
            <a:r>
              <a:rPr lang="en-US" sz="1200" b="1" baseline="30000" dirty="0">
                <a:latin typeface="Arial" panose="020B0604020202020204" pitchFamily="34" charset="0"/>
                <a:cs typeface="Arial" panose="020B0604020202020204" pitchFamily="34" charset="0"/>
              </a:rPr>
              <a:t>dim</a:t>
            </a:r>
            <a:r>
              <a:rPr lang="en-US" sz="1200" b="1" dirty="0">
                <a:latin typeface="Arial" panose="020B0604020202020204" pitchFamily="34" charset="0"/>
                <a:cs typeface="Arial" panose="020B0604020202020204" pitchFamily="34" charset="0"/>
              </a:rPr>
              <a:t> CD16</a:t>
            </a:r>
            <a:r>
              <a:rPr lang="en-US" sz="1200" b="1" baseline="30000" dirty="0">
                <a:latin typeface="Arial" panose="020B0604020202020204" pitchFamily="34" charset="0"/>
                <a:cs typeface="Arial" panose="020B0604020202020204" pitchFamily="34" charset="0"/>
              </a:rPr>
              <a:t>+</a:t>
            </a:r>
          </a:p>
        </p:txBody>
      </p:sp>
      <p:sp>
        <p:nvSpPr>
          <p:cNvPr id="30" name="TextBox 29">
            <a:extLst>
              <a:ext uri="{FF2B5EF4-FFF2-40B4-BE49-F238E27FC236}">
                <a16:creationId xmlns:a16="http://schemas.microsoft.com/office/drawing/2014/main" id="{510B3BAD-8105-4598-83F8-E40FCBA41698}"/>
              </a:ext>
            </a:extLst>
          </p:cNvPr>
          <p:cNvSpPr txBox="1"/>
          <p:nvPr/>
        </p:nvSpPr>
        <p:spPr>
          <a:xfrm rot="5400000">
            <a:off x="2332928" y="3737459"/>
            <a:ext cx="876584" cy="461665"/>
          </a:xfrm>
          <a:prstGeom prst="rect">
            <a:avLst/>
          </a:prstGeom>
          <a:noFill/>
        </p:spPr>
        <p:txBody>
          <a:bodyPr wrap="square" rtlCol="0" anchor="ctr">
            <a:spAutoFit/>
          </a:bodyPr>
          <a:lstStyle/>
          <a:p>
            <a:r>
              <a:rPr lang="en-US" sz="1200" b="1" dirty="0">
                <a:latin typeface="Arial" panose="020B0604020202020204" pitchFamily="34" charset="0"/>
                <a:cs typeface="Arial" panose="020B0604020202020204" pitchFamily="34" charset="0"/>
              </a:rPr>
              <a:t>CD56</a:t>
            </a:r>
            <a:r>
              <a:rPr lang="en-US" sz="1200" b="1" baseline="30000" dirty="0">
                <a:latin typeface="Arial" panose="020B0604020202020204" pitchFamily="34" charset="0"/>
                <a:cs typeface="Arial" panose="020B0604020202020204" pitchFamily="34" charset="0"/>
              </a:rPr>
              <a:t>dim</a:t>
            </a:r>
            <a:r>
              <a:rPr lang="en-US" sz="1200" b="1" dirty="0">
                <a:latin typeface="Arial" panose="020B0604020202020204" pitchFamily="34" charset="0"/>
                <a:cs typeface="Arial" panose="020B0604020202020204" pitchFamily="34" charset="0"/>
              </a:rPr>
              <a:t> CD16</a:t>
            </a:r>
            <a:r>
              <a:rPr lang="en-US" sz="1200" b="1" baseline="30000" dirty="0">
                <a:latin typeface="Arial" panose="020B0604020202020204" pitchFamily="34" charset="0"/>
                <a:cs typeface="Arial" panose="020B0604020202020204" pitchFamily="34" charset="0"/>
              </a:rPr>
              <a:t>dim/-</a:t>
            </a:r>
          </a:p>
        </p:txBody>
      </p:sp>
      <p:pic>
        <p:nvPicPr>
          <p:cNvPr id="31" name="Picture 15">
            <a:extLst>
              <a:ext uri="{FF2B5EF4-FFF2-40B4-BE49-F238E27FC236}">
                <a16:creationId xmlns:a16="http://schemas.microsoft.com/office/drawing/2014/main" id="{F5F27226-38CD-4B07-8D04-2DB32217FC2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400000">
            <a:off x="5451160" y="502153"/>
            <a:ext cx="128987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16">
            <a:extLst>
              <a:ext uri="{FF2B5EF4-FFF2-40B4-BE49-F238E27FC236}">
                <a16:creationId xmlns:a16="http://schemas.microsoft.com/office/drawing/2014/main" id="{07237570-069A-4DC9-815E-1C1B4C60E13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4079560" y="502154"/>
            <a:ext cx="128987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17">
            <a:extLst>
              <a:ext uri="{FF2B5EF4-FFF2-40B4-BE49-F238E27FC236}">
                <a16:creationId xmlns:a16="http://schemas.microsoft.com/office/drawing/2014/main" id="{998227B8-D5EA-4039-B79E-BA5A8EF8D70A}"/>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400000">
            <a:off x="2766015" y="489819"/>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4" name="Straight Arrow Connector 33">
            <a:extLst>
              <a:ext uri="{FF2B5EF4-FFF2-40B4-BE49-F238E27FC236}">
                <a16:creationId xmlns:a16="http://schemas.microsoft.com/office/drawing/2014/main" id="{7C449894-3C3C-4314-85E1-0C2AB4B2EA91}"/>
              </a:ext>
            </a:extLst>
          </p:cNvPr>
          <p:cNvCxnSpPr/>
          <p:nvPr/>
        </p:nvCxnSpPr>
        <p:spPr>
          <a:xfrm rot="5400000">
            <a:off x="5566752" y="1000908"/>
            <a:ext cx="0" cy="571500"/>
          </a:xfrm>
          <a:prstGeom prst="straightConnector1">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6EF89AF2-9A46-4A84-AAB8-5A3BCF202273}"/>
              </a:ext>
            </a:extLst>
          </p:cNvPr>
          <p:cNvCxnSpPr/>
          <p:nvPr/>
        </p:nvCxnSpPr>
        <p:spPr>
          <a:xfrm rot="5400000">
            <a:off x="4214522" y="742504"/>
            <a:ext cx="0" cy="599209"/>
          </a:xfrm>
          <a:prstGeom prst="straightConnector1">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C4515961-1D7D-444D-88FA-64D0E71FDF00}"/>
              </a:ext>
            </a:extLst>
          </p:cNvPr>
          <p:cNvCxnSpPr/>
          <p:nvPr/>
        </p:nvCxnSpPr>
        <p:spPr>
          <a:xfrm rot="5400000">
            <a:off x="2831299" y="979079"/>
            <a:ext cx="0" cy="599209"/>
          </a:xfrm>
          <a:prstGeom prst="straightConnector1">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Elbow Connector 28">
            <a:extLst>
              <a:ext uri="{FF2B5EF4-FFF2-40B4-BE49-F238E27FC236}">
                <a16:creationId xmlns:a16="http://schemas.microsoft.com/office/drawing/2014/main" id="{D8AC7345-6B04-4A07-A9C4-FCE9022DB44A}"/>
              </a:ext>
            </a:extLst>
          </p:cNvPr>
          <p:cNvCxnSpPr>
            <a:cxnSpLocks/>
          </p:cNvCxnSpPr>
          <p:nvPr/>
        </p:nvCxnSpPr>
        <p:spPr>
          <a:xfrm rot="5400000" flipV="1">
            <a:off x="2978923" y="1052009"/>
            <a:ext cx="467915" cy="1851660"/>
          </a:xfrm>
          <a:prstGeom prst="bentConnector3">
            <a:avLst>
              <a:gd name="adj1" fmla="val 39057"/>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Elbow Connector 29">
            <a:extLst>
              <a:ext uri="{FF2B5EF4-FFF2-40B4-BE49-F238E27FC236}">
                <a16:creationId xmlns:a16="http://schemas.microsoft.com/office/drawing/2014/main" id="{AA5D3FAE-4745-46CD-9722-BFE45B991BA4}"/>
              </a:ext>
            </a:extLst>
          </p:cNvPr>
          <p:cNvCxnSpPr>
            <a:cxnSpLocks/>
          </p:cNvCxnSpPr>
          <p:nvPr/>
        </p:nvCxnSpPr>
        <p:spPr>
          <a:xfrm>
            <a:off x="4216184" y="2781871"/>
            <a:ext cx="1292083" cy="884784"/>
          </a:xfrm>
          <a:prstGeom prst="bentConnector3">
            <a:avLst>
              <a:gd name="adj1" fmla="val 99929"/>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9" name="Elbow Connector 30">
            <a:extLst>
              <a:ext uri="{FF2B5EF4-FFF2-40B4-BE49-F238E27FC236}">
                <a16:creationId xmlns:a16="http://schemas.microsoft.com/office/drawing/2014/main" id="{56C8AFD0-A6C4-4847-8F0D-4011FD4FE542}"/>
              </a:ext>
            </a:extLst>
          </p:cNvPr>
          <p:cNvCxnSpPr/>
          <p:nvPr/>
        </p:nvCxnSpPr>
        <p:spPr>
          <a:xfrm rot="5400000">
            <a:off x="3861360" y="3400098"/>
            <a:ext cx="533115" cy="1"/>
          </a:xfrm>
          <a:prstGeom prst="bentConnector3">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0" name="Elbow Connector 31">
            <a:extLst>
              <a:ext uri="{FF2B5EF4-FFF2-40B4-BE49-F238E27FC236}">
                <a16:creationId xmlns:a16="http://schemas.microsoft.com/office/drawing/2014/main" id="{8A1A3F4D-0370-4F37-BA31-23CA787A628B}"/>
              </a:ext>
            </a:extLst>
          </p:cNvPr>
          <p:cNvCxnSpPr/>
          <p:nvPr/>
        </p:nvCxnSpPr>
        <p:spPr>
          <a:xfrm flipH="1">
            <a:off x="2765068" y="2785283"/>
            <a:ext cx="1274584" cy="881373"/>
          </a:xfrm>
          <a:prstGeom prst="bentConnector2">
            <a:avLst/>
          </a:prstGeom>
          <a:ln w="127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41" name="Group 40">
            <a:extLst>
              <a:ext uri="{FF2B5EF4-FFF2-40B4-BE49-F238E27FC236}">
                <a16:creationId xmlns:a16="http://schemas.microsoft.com/office/drawing/2014/main" id="{A3DCE6B4-133B-44D4-8AE3-2A9FFE3206DE}"/>
              </a:ext>
            </a:extLst>
          </p:cNvPr>
          <p:cNvGrpSpPr/>
          <p:nvPr/>
        </p:nvGrpSpPr>
        <p:grpSpPr>
          <a:xfrm rot="5400000">
            <a:off x="3478794" y="3901074"/>
            <a:ext cx="1265206" cy="4256005"/>
            <a:chOff x="7054016" y="2616750"/>
            <a:chExt cx="1265206" cy="4256005"/>
          </a:xfrm>
        </p:grpSpPr>
        <p:sp>
          <p:nvSpPr>
            <p:cNvPr id="42" name="TextBox 41">
              <a:extLst>
                <a:ext uri="{FF2B5EF4-FFF2-40B4-BE49-F238E27FC236}">
                  <a16:creationId xmlns:a16="http://schemas.microsoft.com/office/drawing/2014/main" id="{44FC8D65-36E9-4B4D-BC5F-70B466CD1961}"/>
                </a:ext>
              </a:extLst>
            </p:cNvPr>
            <p:cNvSpPr txBox="1"/>
            <p:nvPr/>
          </p:nvSpPr>
          <p:spPr>
            <a:xfrm>
              <a:off x="7416776" y="2616750"/>
              <a:ext cx="704040" cy="276999"/>
            </a:xfrm>
            <a:prstGeom prst="rect">
              <a:avLst/>
            </a:prstGeom>
            <a:noFill/>
          </p:spPr>
          <p:txBody>
            <a:bodyPr wrap="none" rtlCol="0" anchor="ctr">
              <a:spAutoFit/>
            </a:bodyPr>
            <a:lstStyle/>
            <a:p>
              <a:pPr algn="ctr"/>
              <a:r>
                <a:rPr lang="en-US" sz="1200" b="1" dirty="0">
                  <a:latin typeface="Arial" panose="020B0604020202020204" pitchFamily="34" charset="0"/>
                  <a:cs typeface="Arial" panose="020B0604020202020204" pitchFamily="34" charset="0"/>
                </a:rPr>
                <a:t>CXCR3</a:t>
              </a:r>
            </a:p>
          </p:txBody>
        </p:sp>
        <p:pic>
          <p:nvPicPr>
            <p:cNvPr id="43" name="Picture 20">
              <a:extLst>
                <a:ext uri="{FF2B5EF4-FFF2-40B4-BE49-F238E27FC236}">
                  <a16:creationId xmlns:a16="http://schemas.microsoft.com/office/drawing/2014/main" id="{D8BEF3D8-1665-46DC-9AA8-323C4FA9F18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54016" y="2762146"/>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21">
              <a:extLst>
                <a:ext uri="{FF2B5EF4-FFF2-40B4-BE49-F238E27FC236}">
                  <a16:creationId xmlns:a16="http://schemas.microsoft.com/office/drawing/2014/main" id="{F3C91F7C-E549-4FB0-BD56-50822351E2B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054016" y="4133746"/>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5" name="Picture 22">
              <a:extLst>
                <a:ext uri="{FF2B5EF4-FFF2-40B4-BE49-F238E27FC236}">
                  <a16:creationId xmlns:a16="http://schemas.microsoft.com/office/drawing/2014/main" id="{2BF29C46-8D3F-44A1-A81F-1D3F978BE47F}"/>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54016" y="5505346"/>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46" name="Group 45">
            <a:extLst>
              <a:ext uri="{FF2B5EF4-FFF2-40B4-BE49-F238E27FC236}">
                <a16:creationId xmlns:a16="http://schemas.microsoft.com/office/drawing/2014/main" id="{5A131007-891E-407A-835E-7CBA505A93D7}"/>
              </a:ext>
            </a:extLst>
          </p:cNvPr>
          <p:cNvGrpSpPr/>
          <p:nvPr/>
        </p:nvGrpSpPr>
        <p:grpSpPr>
          <a:xfrm rot="5400000">
            <a:off x="3478794" y="5118170"/>
            <a:ext cx="1265206" cy="4256005"/>
            <a:chOff x="5834816" y="2616750"/>
            <a:chExt cx="1265206" cy="4256005"/>
          </a:xfrm>
        </p:grpSpPr>
        <p:sp>
          <p:nvSpPr>
            <p:cNvPr id="47" name="TextBox 46">
              <a:extLst>
                <a:ext uri="{FF2B5EF4-FFF2-40B4-BE49-F238E27FC236}">
                  <a16:creationId xmlns:a16="http://schemas.microsoft.com/office/drawing/2014/main" id="{4E157D02-C331-43CE-AE0F-C64F9F54F7C3}"/>
                </a:ext>
              </a:extLst>
            </p:cNvPr>
            <p:cNvSpPr txBox="1"/>
            <p:nvPr/>
          </p:nvSpPr>
          <p:spPr>
            <a:xfrm>
              <a:off x="6282200" y="2616750"/>
              <a:ext cx="575800" cy="276999"/>
            </a:xfrm>
            <a:prstGeom prst="rect">
              <a:avLst/>
            </a:prstGeom>
            <a:noFill/>
          </p:spPr>
          <p:txBody>
            <a:bodyPr wrap="none" rtlCol="0" anchor="ctr">
              <a:spAutoFit/>
            </a:bodyPr>
            <a:lstStyle/>
            <a:p>
              <a:pPr algn="ctr"/>
              <a:r>
                <a:rPr lang="en-US" sz="1200" b="1" dirty="0">
                  <a:latin typeface="Arial" panose="020B0604020202020204" pitchFamily="34" charset="0"/>
                  <a:cs typeface="Arial" panose="020B0604020202020204" pitchFamily="34" charset="0"/>
                </a:rPr>
                <a:t>CD69</a:t>
              </a:r>
            </a:p>
          </p:txBody>
        </p:sp>
        <p:pic>
          <p:nvPicPr>
            <p:cNvPr id="48" name="Picture 29">
              <a:extLst>
                <a:ext uri="{FF2B5EF4-FFF2-40B4-BE49-F238E27FC236}">
                  <a16:creationId xmlns:a16="http://schemas.microsoft.com/office/drawing/2014/main" id="{69D5A7F6-AC8C-40F0-A3AE-04B888418C2F}"/>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34816" y="2762146"/>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30">
              <a:extLst>
                <a:ext uri="{FF2B5EF4-FFF2-40B4-BE49-F238E27FC236}">
                  <a16:creationId xmlns:a16="http://schemas.microsoft.com/office/drawing/2014/main" id="{138EB169-CE22-4448-892D-AD6E9240A60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834816" y="4133746"/>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31">
              <a:extLst>
                <a:ext uri="{FF2B5EF4-FFF2-40B4-BE49-F238E27FC236}">
                  <a16:creationId xmlns:a16="http://schemas.microsoft.com/office/drawing/2014/main" id="{E5BEAF95-1019-43C8-A455-85E7B39422F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834816" y="5505346"/>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51" name="Picture 32">
            <a:extLst>
              <a:ext uri="{FF2B5EF4-FFF2-40B4-BE49-F238E27FC236}">
                <a16:creationId xmlns:a16="http://schemas.microsoft.com/office/drawing/2014/main" id="{945B34BD-3887-40FE-8FDD-13F912285397}"/>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rot="5400000">
            <a:off x="4777696" y="4124354"/>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2" name="Picture 33">
            <a:extLst>
              <a:ext uri="{FF2B5EF4-FFF2-40B4-BE49-F238E27FC236}">
                <a16:creationId xmlns:a16="http://schemas.microsoft.com/office/drawing/2014/main" id="{1F9AFAFC-ECDE-430F-A52D-BACEFDC516B9}"/>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rot="5400000">
            <a:off x="3406096" y="4124354"/>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34">
            <a:extLst>
              <a:ext uri="{FF2B5EF4-FFF2-40B4-BE49-F238E27FC236}">
                <a16:creationId xmlns:a16="http://schemas.microsoft.com/office/drawing/2014/main" id="{E1CB30D7-9BA8-4A48-B895-6B0D1A314C23}"/>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rot="5400000">
            <a:off x="2034496" y="4124354"/>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TextBox 53">
            <a:extLst>
              <a:ext uri="{FF2B5EF4-FFF2-40B4-BE49-F238E27FC236}">
                <a16:creationId xmlns:a16="http://schemas.microsoft.com/office/drawing/2014/main" id="{7D79ED9C-684C-4CB0-BB5E-253513C1EF34}"/>
              </a:ext>
            </a:extLst>
          </p:cNvPr>
          <p:cNvSpPr txBox="1"/>
          <p:nvPr/>
        </p:nvSpPr>
        <p:spPr>
          <a:xfrm rot="5400000">
            <a:off x="5714256" y="4725555"/>
            <a:ext cx="704040" cy="276999"/>
          </a:xfrm>
          <a:prstGeom prst="rect">
            <a:avLst/>
          </a:prstGeom>
          <a:noFill/>
        </p:spPr>
        <p:txBody>
          <a:bodyPr wrap="none" rtlCol="0" anchor="ctr">
            <a:spAutoFit/>
          </a:bodyPr>
          <a:lstStyle/>
          <a:p>
            <a:pPr algn="ctr"/>
            <a:r>
              <a:rPr lang="en-US" sz="1200" b="1" dirty="0">
                <a:latin typeface="Arial" panose="020B0604020202020204" pitchFamily="34" charset="0"/>
                <a:cs typeface="Arial" panose="020B0604020202020204" pitchFamily="34" charset="0"/>
              </a:rPr>
              <a:t>CXCR1</a:t>
            </a:r>
          </a:p>
        </p:txBody>
      </p:sp>
      <p:grpSp>
        <p:nvGrpSpPr>
          <p:cNvPr id="55" name="Group 54">
            <a:extLst>
              <a:ext uri="{FF2B5EF4-FFF2-40B4-BE49-F238E27FC236}">
                <a16:creationId xmlns:a16="http://schemas.microsoft.com/office/drawing/2014/main" id="{45C99618-7A47-43B0-B2A5-2766CD38B3F6}"/>
              </a:ext>
            </a:extLst>
          </p:cNvPr>
          <p:cNvGrpSpPr/>
          <p:nvPr/>
        </p:nvGrpSpPr>
        <p:grpSpPr>
          <a:xfrm rot="5400000">
            <a:off x="3444169" y="6368003"/>
            <a:ext cx="1265206" cy="4186755"/>
            <a:chOff x="4612854" y="2686000"/>
            <a:chExt cx="1265206" cy="4186755"/>
          </a:xfrm>
        </p:grpSpPr>
        <p:pic>
          <p:nvPicPr>
            <p:cNvPr id="56" name="Picture 26">
              <a:extLst>
                <a:ext uri="{FF2B5EF4-FFF2-40B4-BE49-F238E27FC236}">
                  <a16:creationId xmlns:a16="http://schemas.microsoft.com/office/drawing/2014/main" id="{D54D7524-0453-4DBB-B372-4AEE1EC733BF}"/>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4612854" y="2762146"/>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7" name="Picture 27">
              <a:extLst>
                <a:ext uri="{FF2B5EF4-FFF2-40B4-BE49-F238E27FC236}">
                  <a16:creationId xmlns:a16="http://schemas.microsoft.com/office/drawing/2014/main" id="{B8AFCD67-99D7-4D81-AA4B-6221AF2882F7}"/>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4612854" y="4133746"/>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8" name="Picture 28">
              <a:extLst>
                <a:ext uri="{FF2B5EF4-FFF2-40B4-BE49-F238E27FC236}">
                  <a16:creationId xmlns:a16="http://schemas.microsoft.com/office/drawing/2014/main" id="{10A2C62A-640C-4F34-BEED-1E485CDCC261}"/>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4612854" y="5505346"/>
              <a:ext cx="1265206" cy="1367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9" name="TextBox 58">
              <a:extLst>
                <a:ext uri="{FF2B5EF4-FFF2-40B4-BE49-F238E27FC236}">
                  <a16:creationId xmlns:a16="http://schemas.microsoft.com/office/drawing/2014/main" id="{E31A9409-34C6-488D-A382-28DB00236BEB}"/>
                </a:ext>
              </a:extLst>
            </p:cNvPr>
            <p:cNvSpPr txBox="1"/>
            <p:nvPr/>
          </p:nvSpPr>
          <p:spPr>
            <a:xfrm>
              <a:off x="5035903" y="2686000"/>
              <a:ext cx="502781" cy="207749"/>
            </a:xfrm>
            <a:prstGeom prst="rect">
              <a:avLst/>
            </a:prstGeom>
            <a:noFill/>
          </p:spPr>
          <p:txBody>
            <a:bodyPr wrap="none" rtlCol="0" anchor="ctr">
              <a:spAutoFit/>
            </a:bodyPr>
            <a:lstStyle/>
            <a:p>
              <a:pPr algn="ctr"/>
              <a:r>
                <a:rPr lang="en-US" sz="1200" b="1" dirty="0">
                  <a:latin typeface="Arial" panose="020B0604020202020204" pitchFamily="34" charset="0"/>
                  <a:cs typeface="Arial" panose="020B0604020202020204" pitchFamily="34" charset="0"/>
                </a:rPr>
                <a:t>NKp44</a:t>
              </a:r>
            </a:p>
          </p:txBody>
        </p:sp>
      </p:grpSp>
      <p:pic>
        <p:nvPicPr>
          <p:cNvPr id="60" name="Picture 59">
            <a:extLst>
              <a:ext uri="{FF2B5EF4-FFF2-40B4-BE49-F238E27FC236}">
                <a16:creationId xmlns:a16="http://schemas.microsoft.com/office/drawing/2014/main" id="{BFE65D03-0E39-4786-8C0B-F070969234E4}"/>
              </a:ext>
            </a:extLst>
          </p:cNvPr>
          <p:cNvPicPr>
            <a:picLocks noChangeAspect="1"/>
          </p:cNvPicPr>
          <p:nvPr/>
        </p:nvPicPr>
        <p:blipFill>
          <a:blip r:embed="rId18"/>
          <a:stretch>
            <a:fillRect/>
          </a:stretch>
        </p:blipFill>
        <p:spPr>
          <a:xfrm rot="5400000">
            <a:off x="1353312" y="493776"/>
            <a:ext cx="1265206" cy="1367409"/>
          </a:xfrm>
          <a:prstGeom prst="rect">
            <a:avLst/>
          </a:prstGeom>
        </p:spPr>
      </p:pic>
      <p:cxnSp>
        <p:nvCxnSpPr>
          <p:cNvPr id="61" name="Straight Connector 60">
            <a:extLst>
              <a:ext uri="{FF2B5EF4-FFF2-40B4-BE49-F238E27FC236}">
                <a16:creationId xmlns:a16="http://schemas.microsoft.com/office/drawing/2014/main" id="{A0D398C3-8AAC-4105-8EE1-9BB76AF72CFE}"/>
              </a:ext>
            </a:extLst>
          </p:cNvPr>
          <p:cNvCxnSpPr/>
          <p:nvPr/>
        </p:nvCxnSpPr>
        <p:spPr>
          <a:xfrm>
            <a:off x="1983394" y="6661680"/>
            <a:ext cx="4796409" cy="0"/>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5D2AF0F7-8D18-4F01-918E-627FC9154E16}"/>
              </a:ext>
            </a:extLst>
          </p:cNvPr>
          <p:cNvSpPr txBox="1"/>
          <p:nvPr/>
        </p:nvSpPr>
        <p:spPr>
          <a:xfrm rot="5400000">
            <a:off x="5520572" y="5231811"/>
            <a:ext cx="1995241" cy="523220"/>
          </a:xfrm>
          <a:prstGeom prst="rect">
            <a:avLst/>
          </a:prstGeom>
          <a:noFill/>
        </p:spPr>
        <p:txBody>
          <a:bodyPr wrap="square" rtlCol="0">
            <a:spAutoFit/>
          </a:bodyPr>
          <a:lstStyle/>
          <a:p>
            <a:pPr algn="ctr"/>
            <a:r>
              <a:rPr lang="en-US" sz="1400" b="1" dirty="0">
                <a:solidFill>
                  <a:srgbClr val="FF0000"/>
                </a:solidFill>
                <a:latin typeface="Arial" panose="020B0604020202020204" pitchFamily="34" charset="0"/>
                <a:cs typeface="Arial" panose="020B0604020202020204" pitchFamily="34" charset="0"/>
              </a:rPr>
              <a:t>Panel 1: Chemokine receptors</a:t>
            </a:r>
          </a:p>
        </p:txBody>
      </p:sp>
      <p:sp>
        <p:nvSpPr>
          <p:cNvPr id="63" name="TextBox 62">
            <a:extLst>
              <a:ext uri="{FF2B5EF4-FFF2-40B4-BE49-F238E27FC236}">
                <a16:creationId xmlns:a16="http://schemas.microsoft.com/office/drawing/2014/main" id="{61498660-7DED-4730-BF3E-0EF1C7F5F0FB}"/>
              </a:ext>
            </a:extLst>
          </p:cNvPr>
          <p:cNvSpPr txBox="1"/>
          <p:nvPr/>
        </p:nvSpPr>
        <p:spPr>
          <a:xfrm rot="5400000">
            <a:off x="5507225" y="7642822"/>
            <a:ext cx="2021935" cy="523220"/>
          </a:xfrm>
          <a:prstGeom prst="rect">
            <a:avLst/>
          </a:prstGeom>
          <a:noFill/>
        </p:spPr>
        <p:txBody>
          <a:bodyPr wrap="square" rtlCol="0">
            <a:spAutoFit/>
          </a:bodyPr>
          <a:lstStyle/>
          <a:p>
            <a:pPr algn="ctr"/>
            <a:r>
              <a:rPr lang="en-US" sz="1400" b="1" dirty="0">
                <a:solidFill>
                  <a:srgbClr val="FF0000"/>
                </a:solidFill>
                <a:latin typeface="Arial" panose="020B0604020202020204" pitchFamily="34" charset="0"/>
                <a:cs typeface="Arial" panose="020B0604020202020204" pitchFamily="34" charset="0"/>
              </a:rPr>
              <a:t>Panel 2: Activation markers/receptors</a:t>
            </a:r>
          </a:p>
        </p:txBody>
      </p:sp>
    </p:spTree>
    <p:extLst>
      <p:ext uri="{BB962C8B-B14F-4D97-AF65-F5344CB8AC3E}">
        <p14:creationId xmlns:p14="http://schemas.microsoft.com/office/powerpoint/2010/main" val="1741499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759875C-F5C8-4D62-8801-23389D8E0033}"/>
              </a:ext>
            </a:extLst>
          </p:cNvPr>
          <p:cNvSpPr txBox="1"/>
          <p:nvPr/>
        </p:nvSpPr>
        <p:spPr>
          <a:xfrm>
            <a:off x="246758" y="7010400"/>
            <a:ext cx="6364485" cy="2123658"/>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2. The absolute counts of peripheral blood NK cell subsets. </a:t>
            </a:r>
            <a:r>
              <a:rPr lang="en-US" sz="1200" dirty="0">
                <a:latin typeface="Arial" panose="020B0604020202020204" pitchFamily="34" charset="0"/>
                <a:cs typeface="Arial" panose="020B0604020202020204" pitchFamily="34" charset="0"/>
              </a:rPr>
              <a:t>Distribution of the three main NK cell subsets isolated from healthy donors (HD) and melanoma patients (Mel) was measured. </a:t>
            </a:r>
            <a:r>
              <a:rPr lang="en-US" sz="1200" b="1" dirty="0">
                <a:latin typeface="Arial" panose="020B0604020202020204" pitchFamily="34" charset="0"/>
                <a:cs typeface="Arial" panose="020B0604020202020204" pitchFamily="34" charset="0"/>
              </a:rPr>
              <a:t>A-B)</a:t>
            </a:r>
            <a:r>
              <a:rPr lang="en-US" sz="1200" dirty="0">
                <a:latin typeface="Arial" panose="020B0604020202020204" pitchFamily="34" charset="0"/>
                <a:cs typeface="Arial" panose="020B0604020202020204" pitchFamily="34" charset="0"/>
              </a:rPr>
              <a:t> Melanoma patient cells isolated prior to treatments (Baseline) were evaluated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Patients with resected (no evidence of disease; NED) and unresectable (measurable disease; MD) tumors were compared for their NK cell subset distributions to healthy donors</a:t>
            </a:r>
            <a:r>
              <a:rPr lang="en-US" sz="1200" b="1" dirty="0">
                <a:latin typeface="Arial" panose="020B0604020202020204" pitchFamily="34" charset="0"/>
                <a:cs typeface="Arial" panose="020B0604020202020204" pitchFamily="34" charset="0"/>
              </a:rPr>
              <a:t>. C)</a:t>
            </a:r>
            <a:r>
              <a:rPr lang="en-US" sz="1200" dirty="0">
                <a:latin typeface="Arial" panose="020B0604020202020204" pitchFamily="34" charset="0"/>
                <a:cs typeface="Arial" panose="020B0604020202020204" pitchFamily="34" charset="0"/>
              </a:rPr>
              <a:t> NK cell subset distributions prior to all the treatments (Baseline) and after DC immunizations (Day 43) are compared. </a:t>
            </a:r>
            <a:r>
              <a:rPr lang="en-US" sz="1200" b="1" dirty="0">
                <a:latin typeface="Arial" panose="020B0604020202020204" pitchFamily="34" charset="0"/>
                <a:cs typeface="Arial" panose="020B0604020202020204" pitchFamily="34" charset="0"/>
              </a:rPr>
              <a:t>D)</a:t>
            </a:r>
            <a:r>
              <a:rPr lang="en-US" sz="1200" dirty="0">
                <a:latin typeface="Arial" panose="020B0604020202020204" pitchFamily="34" charset="0"/>
                <a:cs typeface="Arial" panose="020B0604020202020204" pitchFamily="34" charset="0"/>
              </a:rPr>
              <a:t> NK cell subset distributions post DC immunizations are compared for patients in the observation arm of the study and those that received IFN</a:t>
            </a:r>
            <a:r>
              <a:rPr lang="el-GR" sz="1200" dirty="0">
                <a:latin typeface="Arial" panose="020B0604020202020204" pitchFamily="34" charset="0"/>
                <a:cs typeface="Arial" panose="020B0604020202020204" pitchFamily="34" charset="0"/>
              </a:rPr>
              <a:t>α</a:t>
            </a:r>
            <a:r>
              <a:rPr lang="en-US" sz="1200" dirty="0">
                <a:latin typeface="Arial" panose="020B0604020202020204" pitchFamily="34" charset="0"/>
                <a:cs typeface="Arial" panose="020B0604020202020204" pitchFamily="34" charset="0"/>
              </a:rPr>
              <a:t> therapy (IFN</a:t>
            </a:r>
            <a:r>
              <a:rPr lang="el-GR" sz="1200" dirty="0">
                <a:latin typeface="Arial" panose="020B0604020202020204" pitchFamily="34" charset="0"/>
                <a:cs typeface="Arial" panose="020B0604020202020204" pitchFamily="34" charset="0"/>
              </a:rPr>
              <a:t>α</a:t>
            </a:r>
            <a:r>
              <a:rPr lang="en-US" sz="1200" dirty="0">
                <a:latin typeface="Arial" panose="020B0604020202020204" pitchFamily="34" charset="0"/>
                <a:cs typeface="Arial" panose="020B0604020202020204" pitchFamily="34" charset="0"/>
              </a:rPr>
              <a:t>).  Intersecting lines and whiskers represent mean and standard error of mean values, respectively. Black circles represent patients that were PR. </a:t>
            </a:r>
            <a:endParaRPr lang="en-US" sz="1200" b="1"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3BB11B54-D4F0-4D69-ACEB-C890E948F5A2}"/>
              </a:ext>
            </a:extLst>
          </p:cNvPr>
          <p:cNvSpPr txBox="1"/>
          <p:nvPr/>
        </p:nvSpPr>
        <p:spPr>
          <a:xfrm>
            <a:off x="246758" y="152400"/>
            <a:ext cx="6364485" cy="400110"/>
          </a:xfrm>
          <a:prstGeom prst="rect">
            <a:avLst/>
          </a:prstGeom>
          <a:noFill/>
        </p:spPr>
        <p:txBody>
          <a:bodyPr wrap="square" rtlCol="0">
            <a:spAutoFit/>
          </a:bodyPr>
          <a:lstStyle/>
          <a:p>
            <a:pPr algn="just"/>
            <a:r>
              <a:rPr lang="en-US" sz="2000" b="1" dirty="0">
                <a:latin typeface="Arial" panose="020B0604020202020204" pitchFamily="34" charset="0"/>
                <a:cs typeface="Arial" panose="020B0604020202020204" pitchFamily="34" charset="0"/>
              </a:rPr>
              <a:t>Supplemental Figure 2 </a:t>
            </a:r>
          </a:p>
        </p:txBody>
      </p:sp>
      <p:sp>
        <p:nvSpPr>
          <p:cNvPr id="13" name="TextBox 12">
            <a:extLst>
              <a:ext uri="{FF2B5EF4-FFF2-40B4-BE49-F238E27FC236}">
                <a16:creationId xmlns:a16="http://schemas.microsoft.com/office/drawing/2014/main" id="{2DE963E0-FA8F-4B98-9971-D57A4FEC8615}"/>
              </a:ext>
            </a:extLst>
          </p:cNvPr>
          <p:cNvSpPr txBox="1"/>
          <p:nvPr/>
        </p:nvSpPr>
        <p:spPr>
          <a:xfrm>
            <a:off x="1680643" y="2286000"/>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B.</a:t>
            </a:r>
          </a:p>
        </p:txBody>
      </p:sp>
      <p:sp>
        <p:nvSpPr>
          <p:cNvPr id="14" name="TextBox 13">
            <a:extLst>
              <a:ext uri="{FF2B5EF4-FFF2-40B4-BE49-F238E27FC236}">
                <a16:creationId xmlns:a16="http://schemas.microsoft.com/office/drawing/2014/main" id="{A3AD0018-0F23-4D4F-89B4-27696818882F}"/>
              </a:ext>
            </a:extLst>
          </p:cNvPr>
          <p:cNvSpPr txBox="1"/>
          <p:nvPr/>
        </p:nvSpPr>
        <p:spPr>
          <a:xfrm>
            <a:off x="1684654" y="822960"/>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A.</a:t>
            </a:r>
          </a:p>
        </p:txBody>
      </p:sp>
      <p:sp>
        <p:nvSpPr>
          <p:cNvPr id="15" name="TextBox 14">
            <a:extLst>
              <a:ext uri="{FF2B5EF4-FFF2-40B4-BE49-F238E27FC236}">
                <a16:creationId xmlns:a16="http://schemas.microsoft.com/office/drawing/2014/main" id="{F689FEDC-A8C7-4EC7-97F1-A320522B119A}"/>
              </a:ext>
            </a:extLst>
          </p:cNvPr>
          <p:cNvSpPr txBox="1"/>
          <p:nvPr/>
        </p:nvSpPr>
        <p:spPr>
          <a:xfrm>
            <a:off x="1680643" y="3749040"/>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C.</a:t>
            </a:r>
          </a:p>
        </p:txBody>
      </p:sp>
      <p:sp>
        <p:nvSpPr>
          <p:cNvPr id="16" name="TextBox 15">
            <a:extLst>
              <a:ext uri="{FF2B5EF4-FFF2-40B4-BE49-F238E27FC236}">
                <a16:creationId xmlns:a16="http://schemas.microsoft.com/office/drawing/2014/main" id="{940C13DA-6EB8-4506-9E2B-C3C441CA1531}"/>
              </a:ext>
            </a:extLst>
          </p:cNvPr>
          <p:cNvSpPr txBox="1"/>
          <p:nvPr/>
        </p:nvSpPr>
        <p:spPr>
          <a:xfrm>
            <a:off x="1680643" y="5303520"/>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D.</a:t>
            </a:r>
          </a:p>
        </p:txBody>
      </p:sp>
      <p:pic>
        <p:nvPicPr>
          <p:cNvPr id="20" name="Picture 19">
            <a:extLst>
              <a:ext uri="{FF2B5EF4-FFF2-40B4-BE49-F238E27FC236}">
                <a16:creationId xmlns:a16="http://schemas.microsoft.com/office/drawing/2014/main" id="{4266B6B6-C247-4E23-8990-79517BC70E4E}"/>
              </a:ext>
            </a:extLst>
          </p:cNvPr>
          <p:cNvPicPr>
            <a:picLocks noChangeAspect="1"/>
          </p:cNvPicPr>
          <p:nvPr/>
        </p:nvPicPr>
        <p:blipFill>
          <a:blip r:embed="rId2"/>
          <a:stretch>
            <a:fillRect/>
          </a:stretch>
        </p:blipFill>
        <p:spPr>
          <a:xfrm>
            <a:off x="3950208" y="5385816"/>
            <a:ext cx="1204459" cy="1694725"/>
          </a:xfrm>
          <a:prstGeom prst="rect">
            <a:avLst/>
          </a:prstGeom>
        </p:spPr>
      </p:pic>
      <p:pic>
        <p:nvPicPr>
          <p:cNvPr id="21" name="Picture 20">
            <a:extLst>
              <a:ext uri="{FF2B5EF4-FFF2-40B4-BE49-F238E27FC236}">
                <a16:creationId xmlns:a16="http://schemas.microsoft.com/office/drawing/2014/main" id="{730717D1-DC02-4910-96C2-3CB958372490}"/>
              </a:ext>
            </a:extLst>
          </p:cNvPr>
          <p:cNvPicPr>
            <a:picLocks noChangeAspect="1"/>
          </p:cNvPicPr>
          <p:nvPr/>
        </p:nvPicPr>
        <p:blipFill>
          <a:blip r:embed="rId3"/>
          <a:stretch>
            <a:fillRect/>
          </a:stretch>
        </p:blipFill>
        <p:spPr>
          <a:xfrm>
            <a:off x="3035808" y="5385816"/>
            <a:ext cx="990227" cy="1694725"/>
          </a:xfrm>
          <a:prstGeom prst="rect">
            <a:avLst/>
          </a:prstGeom>
        </p:spPr>
      </p:pic>
      <p:pic>
        <p:nvPicPr>
          <p:cNvPr id="22" name="Picture 21">
            <a:extLst>
              <a:ext uri="{FF2B5EF4-FFF2-40B4-BE49-F238E27FC236}">
                <a16:creationId xmlns:a16="http://schemas.microsoft.com/office/drawing/2014/main" id="{DF20758B-E6E7-4D8C-A844-EC9F01AFD452}"/>
              </a:ext>
            </a:extLst>
          </p:cNvPr>
          <p:cNvPicPr>
            <a:picLocks noChangeAspect="1"/>
          </p:cNvPicPr>
          <p:nvPr/>
        </p:nvPicPr>
        <p:blipFill>
          <a:blip r:embed="rId4"/>
          <a:stretch>
            <a:fillRect/>
          </a:stretch>
        </p:blipFill>
        <p:spPr>
          <a:xfrm>
            <a:off x="1938528" y="5385816"/>
            <a:ext cx="1133048" cy="1694725"/>
          </a:xfrm>
          <a:prstGeom prst="rect">
            <a:avLst/>
          </a:prstGeom>
        </p:spPr>
      </p:pic>
      <p:pic>
        <p:nvPicPr>
          <p:cNvPr id="23" name="Picture 22">
            <a:extLst>
              <a:ext uri="{FF2B5EF4-FFF2-40B4-BE49-F238E27FC236}">
                <a16:creationId xmlns:a16="http://schemas.microsoft.com/office/drawing/2014/main" id="{1EECAFFF-2935-4041-A1F7-60E067549E45}"/>
              </a:ext>
            </a:extLst>
          </p:cNvPr>
          <p:cNvPicPr>
            <a:picLocks noChangeAspect="1"/>
          </p:cNvPicPr>
          <p:nvPr/>
        </p:nvPicPr>
        <p:blipFill>
          <a:blip r:embed="rId5"/>
          <a:stretch>
            <a:fillRect/>
          </a:stretch>
        </p:blipFill>
        <p:spPr>
          <a:xfrm>
            <a:off x="1938528" y="2368296"/>
            <a:ext cx="1180655" cy="1570953"/>
          </a:xfrm>
          <a:prstGeom prst="rect">
            <a:avLst/>
          </a:prstGeom>
        </p:spPr>
      </p:pic>
      <p:pic>
        <p:nvPicPr>
          <p:cNvPr id="24" name="Picture 23">
            <a:extLst>
              <a:ext uri="{FF2B5EF4-FFF2-40B4-BE49-F238E27FC236}">
                <a16:creationId xmlns:a16="http://schemas.microsoft.com/office/drawing/2014/main" id="{CB91BD56-FEFC-4FAB-A1CD-9527E9B8F5CE}"/>
              </a:ext>
            </a:extLst>
          </p:cNvPr>
          <p:cNvPicPr>
            <a:picLocks noChangeAspect="1"/>
          </p:cNvPicPr>
          <p:nvPr/>
        </p:nvPicPr>
        <p:blipFill>
          <a:blip r:embed="rId6"/>
          <a:stretch>
            <a:fillRect/>
          </a:stretch>
        </p:blipFill>
        <p:spPr>
          <a:xfrm>
            <a:off x="3950208" y="2368296"/>
            <a:ext cx="985466" cy="1570953"/>
          </a:xfrm>
          <a:prstGeom prst="rect">
            <a:avLst/>
          </a:prstGeom>
        </p:spPr>
      </p:pic>
      <p:pic>
        <p:nvPicPr>
          <p:cNvPr id="25" name="Picture 24">
            <a:extLst>
              <a:ext uri="{FF2B5EF4-FFF2-40B4-BE49-F238E27FC236}">
                <a16:creationId xmlns:a16="http://schemas.microsoft.com/office/drawing/2014/main" id="{9D5F50F6-E029-487B-B5F1-91575DFC6925}"/>
              </a:ext>
            </a:extLst>
          </p:cNvPr>
          <p:cNvPicPr>
            <a:picLocks noChangeAspect="1"/>
          </p:cNvPicPr>
          <p:nvPr/>
        </p:nvPicPr>
        <p:blipFill>
          <a:blip r:embed="rId7"/>
          <a:stretch>
            <a:fillRect/>
          </a:stretch>
        </p:blipFill>
        <p:spPr>
          <a:xfrm>
            <a:off x="3035808" y="2368296"/>
            <a:ext cx="990227" cy="1570953"/>
          </a:xfrm>
          <a:prstGeom prst="rect">
            <a:avLst/>
          </a:prstGeom>
        </p:spPr>
      </p:pic>
      <p:pic>
        <p:nvPicPr>
          <p:cNvPr id="26" name="Picture 25">
            <a:extLst>
              <a:ext uri="{FF2B5EF4-FFF2-40B4-BE49-F238E27FC236}">
                <a16:creationId xmlns:a16="http://schemas.microsoft.com/office/drawing/2014/main" id="{37D6DB6E-4A11-4A28-B707-B9CE3333AA76}"/>
              </a:ext>
            </a:extLst>
          </p:cNvPr>
          <p:cNvPicPr>
            <a:picLocks noChangeAspect="1"/>
          </p:cNvPicPr>
          <p:nvPr/>
        </p:nvPicPr>
        <p:blipFill>
          <a:blip r:embed="rId8"/>
          <a:stretch>
            <a:fillRect/>
          </a:stretch>
        </p:blipFill>
        <p:spPr>
          <a:xfrm>
            <a:off x="1938528" y="905256"/>
            <a:ext cx="1180655" cy="1542390"/>
          </a:xfrm>
          <a:prstGeom prst="rect">
            <a:avLst/>
          </a:prstGeom>
        </p:spPr>
      </p:pic>
      <p:pic>
        <p:nvPicPr>
          <p:cNvPr id="27" name="Picture 26">
            <a:extLst>
              <a:ext uri="{FF2B5EF4-FFF2-40B4-BE49-F238E27FC236}">
                <a16:creationId xmlns:a16="http://schemas.microsoft.com/office/drawing/2014/main" id="{D408E4EC-2448-4B34-B370-4DD5D6F0F284}"/>
              </a:ext>
            </a:extLst>
          </p:cNvPr>
          <p:cNvPicPr>
            <a:picLocks noChangeAspect="1"/>
          </p:cNvPicPr>
          <p:nvPr/>
        </p:nvPicPr>
        <p:blipFill>
          <a:blip r:embed="rId9"/>
          <a:stretch>
            <a:fillRect/>
          </a:stretch>
        </p:blipFill>
        <p:spPr>
          <a:xfrm>
            <a:off x="3950208" y="905256"/>
            <a:ext cx="985466" cy="1542390"/>
          </a:xfrm>
          <a:prstGeom prst="rect">
            <a:avLst/>
          </a:prstGeom>
        </p:spPr>
      </p:pic>
      <p:pic>
        <p:nvPicPr>
          <p:cNvPr id="28" name="Picture 27">
            <a:extLst>
              <a:ext uri="{FF2B5EF4-FFF2-40B4-BE49-F238E27FC236}">
                <a16:creationId xmlns:a16="http://schemas.microsoft.com/office/drawing/2014/main" id="{8F03A638-986E-4E4F-A897-A586B9D47D1D}"/>
              </a:ext>
            </a:extLst>
          </p:cNvPr>
          <p:cNvPicPr>
            <a:picLocks noChangeAspect="1"/>
          </p:cNvPicPr>
          <p:nvPr/>
        </p:nvPicPr>
        <p:blipFill>
          <a:blip r:embed="rId10"/>
          <a:stretch>
            <a:fillRect/>
          </a:stretch>
        </p:blipFill>
        <p:spPr>
          <a:xfrm>
            <a:off x="3035808" y="905256"/>
            <a:ext cx="990227" cy="1542390"/>
          </a:xfrm>
          <a:prstGeom prst="rect">
            <a:avLst/>
          </a:prstGeom>
        </p:spPr>
      </p:pic>
      <p:pic>
        <p:nvPicPr>
          <p:cNvPr id="29" name="Picture 28">
            <a:extLst>
              <a:ext uri="{FF2B5EF4-FFF2-40B4-BE49-F238E27FC236}">
                <a16:creationId xmlns:a16="http://schemas.microsoft.com/office/drawing/2014/main" id="{2489C877-81E5-4621-8FEB-C084C81C5C70}"/>
              </a:ext>
            </a:extLst>
          </p:cNvPr>
          <p:cNvPicPr>
            <a:picLocks noChangeAspect="1"/>
          </p:cNvPicPr>
          <p:nvPr/>
        </p:nvPicPr>
        <p:blipFill>
          <a:blip r:embed="rId11"/>
          <a:stretch>
            <a:fillRect/>
          </a:stretch>
        </p:blipFill>
        <p:spPr>
          <a:xfrm>
            <a:off x="1938528" y="3831336"/>
            <a:ext cx="1180655" cy="1713767"/>
          </a:xfrm>
          <a:prstGeom prst="rect">
            <a:avLst/>
          </a:prstGeom>
        </p:spPr>
      </p:pic>
      <p:pic>
        <p:nvPicPr>
          <p:cNvPr id="30" name="Picture 29">
            <a:extLst>
              <a:ext uri="{FF2B5EF4-FFF2-40B4-BE49-F238E27FC236}">
                <a16:creationId xmlns:a16="http://schemas.microsoft.com/office/drawing/2014/main" id="{A083A3FD-FCA3-4EE3-80B4-5A8DB352692B}"/>
              </a:ext>
            </a:extLst>
          </p:cNvPr>
          <p:cNvPicPr>
            <a:picLocks noChangeAspect="1"/>
          </p:cNvPicPr>
          <p:nvPr/>
        </p:nvPicPr>
        <p:blipFill>
          <a:blip r:embed="rId12"/>
          <a:stretch>
            <a:fillRect/>
          </a:stretch>
        </p:blipFill>
        <p:spPr>
          <a:xfrm>
            <a:off x="3035808" y="3831336"/>
            <a:ext cx="1023552" cy="1713767"/>
          </a:xfrm>
          <a:prstGeom prst="rect">
            <a:avLst/>
          </a:prstGeom>
        </p:spPr>
      </p:pic>
      <p:pic>
        <p:nvPicPr>
          <p:cNvPr id="31" name="Picture 30">
            <a:extLst>
              <a:ext uri="{FF2B5EF4-FFF2-40B4-BE49-F238E27FC236}">
                <a16:creationId xmlns:a16="http://schemas.microsoft.com/office/drawing/2014/main" id="{43B632BB-C5C8-4C24-9701-0415251FF9D3}"/>
              </a:ext>
            </a:extLst>
          </p:cNvPr>
          <p:cNvPicPr>
            <a:picLocks noChangeAspect="1"/>
          </p:cNvPicPr>
          <p:nvPr/>
        </p:nvPicPr>
        <p:blipFill>
          <a:blip r:embed="rId13"/>
          <a:stretch>
            <a:fillRect/>
          </a:stretch>
        </p:blipFill>
        <p:spPr>
          <a:xfrm>
            <a:off x="3950208" y="3831336"/>
            <a:ext cx="1014031" cy="1713767"/>
          </a:xfrm>
          <a:prstGeom prst="rect">
            <a:avLst/>
          </a:prstGeom>
        </p:spPr>
      </p:pic>
    </p:spTree>
    <p:extLst>
      <p:ext uri="{BB962C8B-B14F-4D97-AF65-F5344CB8AC3E}">
        <p14:creationId xmlns:p14="http://schemas.microsoft.com/office/powerpoint/2010/main" val="2329446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9498C3B-849D-424D-B4ED-E0BCEEF9DCB8}"/>
              </a:ext>
            </a:extLst>
          </p:cNvPr>
          <p:cNvSpPr txBox="1"/>
          <p:nvPr/>
        </p:nvSpPr>
        <p:spPr>
          <a:xfrm>
            <a:off x="152399" y="240268"/>
            <a:ext cx="6553201"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Supplemental Figure 3</a:t>
            </a:r>
          </a:p>
        </p:txBody>
      </p:sp>
      <p:sp>
        <p:nvSpPr>
          <p:cNvPr id="3" name="TextBox 2">
            <a:extLst>
              <a:ext uri="{FF2B5EF4-FFF2-40B4-BE49-F238E27FC236}">
                <a16:creationId xmlns:a16="http://schemas.microsoft.com/office/drawing/2014/main" id="{7C79E659-920B-4BAC-8F85-5E810492A21A}"/>
              </a:ext>
            </a:extLst>
          </p:cNvPr>
          <p:cNvSpPr txBox="1"/>
          <p:nvPr/>
        </p:nvSpPr>
        <p:spPr>
          <a:xfrm>
            <a:off x="242055" y="6944142"/>
            <a:ext cx="6364485" cy="1569660"/>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3. Impact of tumor burden on NK cell subset distributions and expression of activation markers. A) </a:t>
            </a:r>
            <a:r>
              <a:rPr lang="en-US" sz="1200" dirty="0">
                <a:latin typeface="Arial" panose="020B0604020202020204" pitchFamily="34" charset="0"/>
                <a:cs typeface="Arial" panose="020B0604020202020204" pitchFamily="34" charset="0"/>
              </a:rPr>
              <a:t>Distribution of the three major NK cell subsets based CD56 and CD16 expression levels; and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CD69, NKp30 and NKp44 expression levels measured on the three NK cell subsets are shown for healthy donors (HD), and patients with resected (no evidence of disease; NED) and unresectable (measurable disease; MD) tumors prior to the treatments. Intersecting lines and whiskers represent  mean and standard error of mean values, respectively. Black circles represent patients that were PR. </a:t>
            </a:r>
            <a:endParaRPr lang="en-US" sz="1200"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A30C5C3-5455-4D07-B9C2-AA628BA60AF3}"/>
              </a:ext>
            </a:extLst>
          </p:cNvPr>
          <p:cNvSpPr txBox="1"/>
          <p:nvPr/>
        </p:nvSpPr>
        <p:spPr>
          <a:xfrm>
            <a:off x="1122125" y="3381785"/>
            <a:ext cx="511679" cy="246221"/>
          </a:xfrm>
          <a:prstGeom prst="rect">
            <a:avLst/>
          </a:prstGeom>
          <a:noFill/>
        </p:spPr>
        <p:txBody>
          <a:bodyPr wrap="none" rtlCol="0" anchor="ctr">
            <a:spAutoFit/>
          </a:bodyPr>
          <a:lstStyle/>
          <a:p>
            <a:r>
              <a:rPr lang="en-US" sz="1000" b="1" dirty="0">
                <a:latin typeface="Arial" panose="020B0604020202020204" pitchFamily="34" charset="0"/>
                <a:cs typeface="Arial" panose="020B0604020202020204" pitchFamily="34" charset="0"/>
              </a:rPr>
              <a:t>CD69</a:t>
            </a:r>
          </a:p>
        </p:txBody>
      </p:sp>
      <p:sp>
        <p:nvSpPr>
          <p:cNvPr id="5" name="TextBox 4">
            <a:extLst>
              <a:ext uri="{FF2B5EF4-FFF2-40B4-BE49-F238E27FC236}">
                <a16:creationId xmlns:a16="http://schemas.microsoft.com/office/drawing/2014/main" id="{A376D4A5-C9FE-4E40-840E-8877567DD50F}"/>
              </a:ext>
            </a:extLst>
          </p:cNvPr>
          <p:cNvSpPr txBox="1"/>
          <p:nvPr/>
        </p:nvSpPr>
        <p:spPr>
          <a:xfrm>
            <a:off x="1122125" y="4513050"/>
            <a:ext cx="590226" cy="246221"/>
          </a:xfrm>
          <a:prstGeom prst="rect">
            <a:avLst/>
          </a:prstGeom>
          <a:noFill/>
        </p:spPr>
        <p:txBody>
          <a:bodyPr wrap="none" rtlCol="0" anchor="ctr">
            <a:spAutoFit/>
          </a:bodyPr>
          <a:lstStyle/>
          <a:p>
            <a:r>
              <a:rPr lang="en-US" sz="1000" b="1" dirty="0">
                <a:latin typeface="Arial" panose="020B0604020202020204" pitchFamily="34" charset="0"/>
                <a:cs typeface="Arial" panose="020B0604020202020204" pitchFamily="34" charset="0"/>
              </a:rPr>
              <a:t>NKp30</a:t>
            </a:r>
          </a:p>
        </p:txBody>
      </p:sp>
      <p:sp>
        <p:nvSpPr>
          <p:cNvPr id="6" name="TextBox 5">
            <a:extLst>
              <a:ext uri="{FF2B5EF4-FFF2-40B4-BE49-F238E27FC236}">
                <a16:creationId xmlns:a16="http://schemas.microsoft.com/office/drawing/2014/main" id="{30C13610-CF54-47CA-A8C9-25C56809EC61}"/>
              </a:ext>
            </a:extLst>
          </p:cNvPr>
          <p:cNvSpPr txBox="1"/>
          <p:nvPr/>
        </p:nvSpPr>
        <p:spPr>
          <a:xfrm>
            <a:off x="1122125" y="5820796"/>
            <a:ext cx="590226" cy="246221"/>
          </a:xfrm>
          <a:prstGeom prst="rect">
            <a:avLst/>
          </a:prstGeom>
          <a:noFill/>
        </p:spPr>
        <p:txBody>
          <a:bodyPr wrap="none" rtlCol="0" anchor="ctr">
            <a:spAutoFit/>
          </a:bodyPr>
          <a:lstStyle/>
          <a:p>
            <a:r>
              <a:rPr lang="en-US" sz="1000" b="1" dirty="0">
                <a:latin typeface="Arial" panose="020B0604020202020204" pitchFamily="34" charset="0"/>
                <a:cs typeface="Arial" panose="020B0604020202020204" pitchFamily="34" charset="0"/>
              </a:rPr>
              <a:t>NKp44</a:t>
            </a:r>
          </a:p>
        </p:txBody>
      </p:sp>
      <p:sp>
        <p:nvSpPr>
          <p:cNvPr id="7" name="TextBox 6">
            <a:extLst>
              <a:ext uri="{FF2B5EF4-FFF2-40B4-BE49-F238E27FC236}">
                <a16:creationId xmlns:a16="http://schemas.microsoft.com/office/drawing/2014/main" id="{056BA379-05A3-4780-9785-64B0DC881B22}"/>
              </a:ext>
            </a:extLst>
          </p:cNvPr>
          <p:cNvSpPr txBox="1"/>
          <p:nvPr/>
        </p:nvSpPr>
        <p:spPr>
          <a:xfrm>
            <a:off x="1230733" y="960551"/>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A.</a:t>
            </a:r>
          </a:p>
        </p:txBody>
      </p:sp>
      <p:sp>
        <p:nvSpPr>
          <p:cNvPr id="8" name="TextBox 7">
            <a:extLst>
              <a:ext uri="{FF2B5EF4-FFF2-40B4-BE49-F238E27FC236}">
                <a16:creationId xmlns:a16="http://schemas.microsoft.com/office/drawing/2014/main" id="{C0573DA5-322B-4B87-ACF2-7AD9066342AE}"/>
              </a:ext>
            </a:extLst>
          </p:cNvPr>
          <p:cNvSpPr txBox="1"/>
          <p:nvPr/>
        </p:nvSpPr>
        <p:spPr>
          <a:xfrm>
            <a:off x="1230733" y="2700099"/>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B.</a:t>
            </a:r>
          </a:p>
        </p:txBody>
      </p:sp>
      <p:pic>
        <p:nvPicPr>
          <p:cNvPr id="15" name="Picture 14">
            <a:extLst>
              <a:ext uri="{FF2B5EF4-FFF2-40B4-BE49-F238E27FC236}">
                <a16:creationId xmlns:a16="http://schemas.microsoft.com/office/drawing/2014/main" id="{3DE29DF8-2C3B-4564-86D9-112A06786054}"/>
              </a:ext>
            </a:extLst>
          </p:cNvPr>
          <p:cNvPicPr>
            <a:picLocks noChangeAspect="1"/>
          </p:cNvPicPr>
          <p:nvPr/>
        </p:nvPicPr>
        <p:blipFill>
          <a:blip r:embed="rId2"/>
          <a:stretch>
            <a:fillRect/>
          </a:stretch>
        </p:blipFill>
        <p:spPr>
          <a:xfrm>
            <a:off x="2971800" y="4114800"/>
            <a:ext cx="871209" cy="1128230"/>
          </a:xfrm>
          <a:prstGeom prst="rect">
            <a:avLst/>
          </a:prstGeom>
        </p:spPr>
      </p:pic>
      <p:pic>
        <p:nvPicPr>
          <p:cNvPr id="16" name="Picture 15">
            <a:extLst>
              <a:ext uri="{FF2B5EF4-FFF2-40B4-BE49-F238E27FC236}">
                <a16:creationId xmlns:a16="http://schemas.microsoft.com/office/drawing/2014/main" id="{B6C67CBA-FE8A-478B-9460-7FAD7E7FD5FF}"/>
              </a:ext>
            </a:extLst>
          </p:cNvPr>
          <p:cNvPicPr>
            <a:picLocks noChangeAspect="1"/>
          </p:cNvPicPr>
          <p:nvPr/>
        </p:nvPicPr>
        <p:blipFill>
          <a:blip r:embed="rId3"/>
          <a:stretch>
            <a:fillRect/>
          </a:stretch>
        </p:blipFill>
        <p:spPr>
          <a:xfrm>
            <a:off x="1653640" y="4114800"/>
            <a:ext cx="1137809" cy="1128230"/>
          </a:xfrm>
          <a:prstGeom prst="rect">
            <a:avLst/>
          </a:prstGeom>
        </p:spPr>
      </p:pic>
      <p:pic>
        <p:nvPicPr>
          <p:cNvPr id="17" name="Picture 16">
            <a:extLst>
              <a:ext uri="{FF2B5EF4-FFF2-40B4-BE49-F238E27FC236}">
                <a16:creationId xmlns:a16="http://schemas.microsoft.com/office/drawing/2014/main" id="{6621D8EC-8ECB-4EEE-85CB-34F3EC404619}"/>
              </a:ext>
            </a:extLst>
          </p:cNvPr>
          <p:cNvPicPr>
            <a:picLocks noChangeAspect="1"/>
          </p:cNvPicPr>
          <p:nvPr/>
        </p:nvPicPr>
        <p:blipFill>
          <a:blip r:embed="rId4"/>
          <a:stretch>
            <a:fillRect/>
          </a:stretch>
        </p:blipFill>
        <p:spPr>
          <a:xfrm>
            <a:off x="4023360" y="4114800"/>
            <a:ext cx="871209" cy="1128230"/>
          </a:xfrm>
          <a:prstGeom prst="rect">
            <a:avLst/>
          </a:prstGeom>
        </p:spPr>
      </p:pic>
      <p:cxnSp>
        <p:nvCxnSpPr>
          <p:cNvPr id="21" name="Straight Arrow Connector 20">
            <a:extLst>
              <a:ext uri="{FF2B5EF4-FFF2-40B4-BE49-F238E27FC236}">
                <a16:creationId xmlns:a16="http://schemas.microsoft.com/office/drawing/2014/main" id="{E6175C82-E923-4D9B-A402-3B1B6AE92586}"/>
              </a:ext>
            </a:extLst>
          </p:cNvPr>
          <p:cNvCxnSpPr/>
          <p:nvPr/>
        </p:nvCxnSpPr>
        <p:spPr>
          <a:xfrm flipV="1">
            <a:off x="1889193" y="3016427"/>
            <a:ext cx="0" cy="335432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4" name="Picture 23">
            <a:extLst>
              <a:ext uri="{FF2B5EF4-FFF2-40B4-BE49-F238E27FC236}">
                <a16:creationId xmlns:a16="http://schemas.microsoft.com/office/drawing/2014/main" id="{6AD0A417-9337-4F27-9796-C7981EF388AB}"/>
              </a:ext>
            </a:extLst>
          </p:cNvPr>
          <p:cNvPicPr>
            <a:picLocks noChangeAspect="1"/>
          </p:cNvPicPr>
          <p:nvPr/>
        </p:nvPicPr>
        <p:blipFill>
          <a:blip r:embed="rId5"/>
          <a:stretch>
            <a:fillRect/>
          </a:stretch>
        </p:blipFill>
        <p:spPr>
          <a:xfrm>
            <a:off x="2971800" y="5303520"/>
            <a:ext cx="871209" cy="1390056"/>
          </a:xfrm>
          <a:prstGeom prst="rect">
            <a:avLst/>
          </a:prstGeom>
        </p:spPr>
      </p:pic>
      <p:pic>
        <p:nvPicPr>
          <p:cNvPr id="25" name="Picture 24">
            <a:extLst>
              <a:ext uri="{FF2B5EF4-FFF2-40B4-BE49-F238E27FC236}">
                <a16:creationId xmlns:a16="http://schemas.microsoft.com/office/drawing/2014/main" id="{F84B7E3C-0C7E-4664-854A-856C4C410E2F}"/>
              </a:ext>
            </a:extLst>
          </p:cNvPr>
          <p:cNvPicPr>
            <a:picLocks noChangeAspect="1"/>
          </p:cNvPicPr>
          <p:nvPr/>
        </p:nvPicPr>
        <p:blipFill>
          <a:blip r:embed="rId6"/>
          <a:stretch>
            <a:fillRect/>
          </a:stretch>
        </p:blipFill>
        <p:spPr>
          <a:xfrm>
            <a:off x="1920240" y="5303520"/>
            <a:ext cx="871209" cy="1390056"/>
          </a:xfrm>
          <a:prstGeom prst="rect">
            <a:avLst/>
          </a:prstGeom>
        </p:spPr>
      </p:pic>
      <p:pic>
        <p:nvPicPr>
          <p:cNvPr id="26" name="Picture 25">
            <a:extLst>
              <a:ext uri="{FF2B5EF4-FFF2-40B4-BE49-F238E27FC236}">
                <a16:creationId xmlns:a16="http://schemas.microsoft.com/office/drawing/2014/main" id="{915E38A6-FC45-44E6-93EF-A5A497A7E2C2}"/>
              </a:ext>
            </a:extLst>
          </p:cNvPr>
          <p:cNvPicPr>
            <a:picLocks noChangeAspect="1"/>
          </p:cNvPicPr>
          <p:nvPr/>
        </p:nvPicPr>
        <p:blipFill>
          <a:blip r:embed="rId7"/>
          <a:stretch>
            <a:fillRect/>
          </a:stretch>
        </p:blipFill>
        <p:spPr>
          <a:xfrm>
            <a:off x="4023360" y="5303520"/>
            <a:ext cx="871209" cy="1390056"/>
          </a:xfrm>
          <a:prstGeom prst="rect">
            <a:avLst/>
          </a:prstGeom>
        </p:spPr>
      </p:pic>
      <p:pic>
        <p:nvPicPr>
          <p:cNvPr id="9" name="Picture 8">
            <a:extLst>
              <a:ext uri="{FF2B5EF4-FFF2-40B4-BE49-F238E27FC236}">
                <a16:creationId xmlns:a16="http://schemas.microsoft.com/office/drawing/2014/main" id="{79BAD906-67C7-420D-B923-118431B3353D}"/>
              </a:ext>
            </a:extLst>
          </p:cNvPr>
          <p:cNvPicPr>
            <a:picLocks noChangeAspect="1"/>
          </p:cNvPicPr>
          <p:nvPr/>
        </p:nvPicPr>
        <p:blipFill>
          <a:blip r:embed="rId8"/>
          <a:stretch>
            <a:fillRect/>
          </a:stretch>
        </p:blipFill>
        <p:spPr>
          <a:xfrm>
            <a:off x="1783080" y="1005840"/>
            <a:ext cx="1085441" cy="1523349"/>
          </a:xfrm>
          <a:prstGeom prst="rect">
            <a:avLst/>
          </a:prstGeom>
        </p:spPr>
      </p:pic>
      <p:pic>
        <p:nvPicPr>
          <p:cNvPr id="11" name="Picture 10">
            <a:extLst>
              <a:ext uri="{FF2B5EF4-FFF2-40B4-BE49-F238E27FC236}">
                <a16:creationId xmlns:a16="http://schemas.microsoft.com/office/drawing/2014/main" id="{785480A6-D03C-4E64-94C9-F43211C6C0E3}"/>
              </a:ext>
            </a:extLst>
          </p:cNvPr>
          <p:cNvPicPr>
            <a:picLocks noChangeAspect="1"/>
          </p:cNvPicPr>
          <p:nvPr/>
        </p:nvPicPr>
        <p:blipFill>
          <a:blip r:embed="rId9"/>
          <a:stretch>
            <a:fillRect/>
          </a:stretch>
        </p:blipFill>
        <p:spPr>
          <a:xfrm>
            <a:off x="2935224" y="1005840"/>
            <a:ext cx="942620" cy="1523349"/>
          </a:xfrm>
          <a:prstGeom prst="rect">
            <a:avLst/>
          </a:prstGeom>
        </p:spPr>
      </p:pic>
      <p:pic>
        <p:nvPicPr>
          <p:cNvPr id="13" name="Picture 12">
            <a:extLst>
              <a:ext uri="{FF2B5EF4-FFF2-40B4-BE49-F238E27FC236}">
                <a16:creationId xmlns:a16="http://schemas.microsoft.com/office/drawing/2014/main" id="{A6F40C6A-54BA-41DE-90B3-EEF8D4F53A48}"/>
              </a:ext>
            </a:extLst>
          </p:cNvPr>
          <p:cNvPicPr>
            <a:picLocks noChangeAspect="1"/>
          </p:cNvPicPr>
          <p:nvPr/>
        </p:nvPicPr>
        <p:blipFill>
          <a:blip r:embed="rId10"/>
          <a:stretch>
            <a:fillRect/>
          </a:stretch>
        </p:blipFill>
        <p:spPr>
          <a:xfrm>
            <a:off x="3995928" y="1005840"/>
            <a:ext cx="933099" cy="1523349"/>
          </a:xfrm>
          <a:prstGeom prst="rect">
            <a:avLst/>
          </a:prstGeom>
        </p:spPr>
      </p:pic>
      <p:pic>
        <p:nvPicPr>
          <p:cNvPr id="12" name="Picture 11">
            <a:extLst>
              <a:ext uri="{FF2B5EF4-FFF2-40B4-BE49-F238E27FC236}">
                <a16:creationId xmlns:a16="http://schemas.microsoft.com/office/drawing/2014/main" id="{F72B80E2-33D3-4DF3-9BF5-B99A5B3F50DF}"/>
              </a:ext>
            </a:extLst>
          </p:cNvPr>
          <p:cNvPicPr>
            <a:picLocks noChangeAspect="1"/>
          </p:cNvPicPr>
          <p:nvPr/>
        </p:nvPicPr>
        <p:blipFill>
          <a:blip r:embed="rId11"/>
          <a:stretch>
            <a:fillRect/>
          </a:stretch>
        </p:blipFill>
        <p:spPr>
          <a:xfrm>
            <a:off x="1929384" y="2743200"/>
            <a:ext cx="933099" cy="1290086"/>
          </a:xfrm>
          <a:prstGeom prst="rect">
            <a:avLst/>
          </a:prstGeom>
        </p:spPr>
      </p:pic>
      <p:pic>
        <p:nvPicPr>
          <p:cNvPr id="14" name="Picture 13">
            <a:extLst>
              <a:ext uri="{FF2B5EF4-FFF2-40B4-BE49-F238E27FC236}">
                <a16:creationId xmlns:a16="http://schemas.microsoft.com/office/drawing/2014/main" id="{D1236B23-8FB7-4B6D-BEEE-EE05F82362DE}"/>
              </a:ext>
            </a:extLst>
          </p:cNvPr>
          <p:cNvPicPr>
            <a:picLocks noChangeAspect="1"/>
          </p:cNvPicPr>
          <p:nvPr/>
        </p:nvPicPr>
        <p:blipFill>
          <a:blip r:embed="rId12"/>
          <a:stretch>
            <a:fillRect/>
          </a:stretch>
        </p:blipFill>
        <p:spPr>
          <a:xfrm>
            <a:off x="2971800" y="2743200"/>
            <a:ext cx="899774" cy="1290086"/>
          </a:xfrm>
          <a:prstGeom prst="rect">
            <a:avLst/>
          </a:prstGeom>
        </p:spPr>
      </p:pic>
      <p:pic>
        <p:nvPicPr>
          <p:cNvPr id="27" name="Picture 26">
            <a:extLst>
              <a:ext uri="{FF2B5EF4-FFF2-40B4-BE49-F238E27FC236}">
                <a16:creationId xmlns:a16="http://schemas.microsoft.com/office/drawing/2014/main" id="{0ECF904B-399F-46DF-910B-FCB7526615EA}"/>
              </a:ext>
            </a:extLst>
          </p:cNvPr>
          <p:cNvPicPr>
            <a:picLocks noChangeAspect="1"/>
          </p:cNvPicPr>
          <p:nvPr/>
        </p:nvPicPr>
        <p:blipFill>
          <a:blip r:embed="rId13"/>
          <a:stretch>
            <a:fillRect/>
          </a:stretch>
        </p:blipFill>
        <p:spPr>
          <a:xfrm>
            <a:off x="4032504" y="2743200"/>
            <a:ext cx="890252" cy="1290086"/>
          </a:xfrm>
          <a:prstGeom prst="rect">
            <a:avLst/>
          </a:prstGeom>
        </p:spPr>
      </p:pic>
    </p:spTree>
    <p:extLst>
      <p:ext uri="{BB962C8B-B14F-4D97-AF65-F5344CB8AC3E}">
        <p14:creationId xmlns:p14="http://schemas.microsoft.com/office/powerpoint/2010/main" val="2815455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ACE248A-9953-481B-91B2-42853B3B4C14}"/>
              </a:ext>
            </a:extLst>
          </p:cNvPr>
          <p:cNvSpPr txBox="1"/>
          <p:nvPr/>
        </p:nvSpPr>
        <p:spPr>
          <a:xfrm>
            <a:off x="152399" y="240268"/>
            <a:ext cx="6553201" cy="369332"/>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Supplemental Figure 4</a:t>
            </a:r>
          </a:p>
        </p:txBody>
      </p:sp>
      <p:sp>
        <p:nvSpPr>
          <p:cNvPr id="3" name="TextBox 2">
            <a:extLst>
              <a:ext uri="{FF2B5EF4-FFF2-40B4-BE49-F238E27FC236}">
                <a16:creationId xmlns:a16="http://schemas.microsoft.com/office/drawing/2014/main" id="{AF726B65-8F8C-4BE6-B327-E594FA752AC3}"/>
              </a:ext>
            </a:extLst>
          </p:cNvPr>
          <p:cNvSpPr txBox="1"/>
          <p:nvPr/>
        </p:nvSpPr>
        <p:spPr>
          <a:xfrm>
            <a:off x="242055" y="6944142"/>
            <a:ext cx="6364485" cy="1200329"/>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4. Impact of tumor burden on expression of chemokine receptors on the three NK cell subsets. </a:t>
            </a:r>
            <a:r>
              <a:rPr lang="en-US" sz="1200" dirty="0">
                <a:latin typeface="Arial" panose="020B0604020202020204" pitchFamily="34" charset="0"/>
                <a:cs typeface="Arial" panose="020B0604020202020204" pitchFamily="34" charset="0"/>
              </a:rPr>
              <a:t>CXCR1, CXCR3 and CCR7 expression levels measured on the three NK cell subsets are shown for healthy donors (HD), and patients with resected (no evidence of disease; NED) and unresectable (measurable disease; MD) tumors prior to the treatments. Intersecting lines and whiskers represent  mean and standard error of mean values, respectively. Black circles represent patients that were PR. </a:t>
            </a:r>
            <a:endParaRPr lang="en-US" sz="1200" b="1" dirty="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606D1279-367C-45D2-80A3-C93AF25C6A9F}"/>
              </a:ext>
            </a:extLst>
          </p:cNvPr>
          <p:cNvPicPr>
            <a:picLocks noChangeAspect="1"/>
          </p:cNvPicPr>
          <p:nvPr/>
        </p:nvPicPr>
        <p:blipFill>
          <a:blip r:embed="rId2"/>
          <a:stretch>
            <a:fillRect/>
          </a:stretch>
        </p:blipFill>
        <p:spPr>
          <a:xfrm>
            <a:off x="2971800" y="3505200"/>
            <a:ext cx="871209" cy="1128230"/>
          </a:xfrm>
          <a:prstGeom prst="rect">
            <a:avLst/>
          </a:prstGeom>
        </p:spPr>
      </p:pic>
      <p:pic>
        <p:nvPicPr>
          <p:cNvPr id="8" name="Picture 7">
            <a:extLst>
              <a:ext uri="{FF2B5EF4-FFF2-40B4-BE49-F238E27FC236}">
                <a16:creationId xmlns:a16="http://schemas.microsoft.com/office/drawing/2014/main" id="{0D5E8B2C-1B4E-4676-B35A-9A51348835F3}"/>
              </a:ext>
            </a:extLst>
          </p:cNvPr>
          <p:cNvPicPr>
            <a:picLocks noChangeAspect="1"/>
          </p:cNvPicPr>
          <p:nvPr/>
        </p:nvPicPr>
        <p:blipFill>
          <a:blip r:embed="rId3"/>
          <a:stretch>
            <a:fillRect/>
          </a:stretch>
        </p:blipFill>
        <p:spPr>
          <a:xfrm>
            <a:off x="4023360" y="3505200"/>
            <a:ext cx="871209" cy="1128230"/>
          </a:xfrm>
          <a:prstGeom prst="rect">
            <a:avLst/>
          </a:prstGeom>
        </p:spPr>
      </p:pic>
      <p:pic>
        <p:nvPicPr>
          <p:cNvPr id="10" name="Picture 9">
            <a:extLst>
              <a:ext uri="{FF2B5EF4-FFF2-40B4-BE49-F238E27FC236}">
                <a16:creationId xmlns:a16="http://schemas.microsoft.com/office/drawing/2014/main" id="{B902F0ED-9409-4C21-8A53-8E93381AFD67}"/>
              </a:ext>
            </a:extLst>
          </p:cNvPr>
          <p:cNvPicPr>
            <a:picLocks noChangeAspect="1"/>
          </p:cNvPicPr>
          <p:nvPr/>
        </p:nvPicPr>
        <p:blipFill>
          <a:blip r:embed="rId4"/>
          <a:stretch>
            <a:fillRect/>
          </a:stretch>
        </p:blipFill>
        <p:spPr>
          <a:xfrm>
            <a:off x="2971800" y="4693920"/>
            <a:ext cx="871209" cy="1361493"/>
          </a:xfrm>
          <a:prstGeom prst="rect">
            <a:avLst/>
          </a:prstGeom>
        </p:spPr>
      </p:pic>
      <p:pic>
        <p:nvPicPr>
          <p:cNvPr id="12" name="Picture 11">
            <a:extLst>
              <a:ext uri="{FF2B5EF4-FFF2-40B4-BE49-F238E27FC236}">
                <a16:creationId xmlns:a16="http://schemas.microsoft.com/office/drawing/2014/main" id="{8E46F6BD-C0E6-426D-9087-25A247DF332C}"/>
              </a:ext>
            </a:extLst>
          </p:cNvPr>
          <p:cNvPicPr>
            <a:picLocks noChangeAspect="1"/>
          </p:cNvPicPr>
          <p:nvPr/>
        </p:nvPicPr>
        <p:blipFill>
          <a:blip r:embed="rId5"/>
          <a:stretch>
            <a:fillRect/>
          </a:stretch>
        </p:blipFill>
        <p:spPr>
          <a:xfrm>
            <a:off x="1644119" y="3505200"/>
            <a:ext cx="1137809" cy="1128230"/>
          </a:xfrm>
          <a:prstGeom prst="rect">
            <a:avLst/>
          </a:prstGeom>
        </p:spPr>
      </p:pic>
      <p:sp>
        <p:nvSpPr>
          <p:cNvPr id="13" name="TextBox 12">
            <a:extLst>
              <a:ext uri="{FF2B5EF4-FFF2-40B4-BE49-F238E27FC236}">
                <a16:creationId xmlns:a16="http://schemas.microsoft.com/office/drawing/2014/main" id="{6575ACDC-565F-47E2-B197-AB0EA4CFE0A4}"/>
              </a:ext>
            </a:extLst>
          </p:cNvPr>
          <p:cNvSpPr txBox="1"/>
          <p:nvPr/>
        </p:nvSpPr>
        <p:spPr>
          <a:xfrm>
            <a:off x="1040314" y="3878982"/>
            <a:ext cx="619080" cy="246221"/>
          </a:xfrm>
          <a:prstGeom prst="rect">
            <a:avLst/>
          </a:prstGeom>
          <a:noFill/>
        </p:spPr>
        <p:txBody>
          <a:bodyPr wrap="none" rtlCol="0" anchor="ctr">
            <a:spAutoFit/>
          </a:bodyPr>
          <a:lstStyle/>
          <a:p>
            <a:r>
              <a:rPr lang="en-US" sz="1000" b="1" dirty="0">
                <a:latin typeface="Arial" panose="020B0604020202020204" pitchFamily="34" charset="0"/>
                <a:cs typeface="Arial" panose="020B0604020202020204" pitchFamily="34" charset="0"/>
              </a:rPr>
              <a:t>CXCR3</a:t>
            </a:r>
          </a:p>
        </p:txBody>
      </p:sp>
      <p:sp>
        <p:nvSpPr>
          <p:cNvPr id="14" name="TextBox 13">
            <a:extLst>
              <a:ext uri="{FF2B5EF4-FFF2-40B4-BE49-F238E27FC236}">
                <a16:creationId xmlns:a16="http://schemas.microsoft.com/office/drawing/2014/main" id="{74DCF3BE-F1FF-4769-BB93-55458865DE3C}"/>
              </a:ext>
            </a:extLst>
          </p:cNvPr>
          <p:cNvSpPr txBox="1"/>
          <p:nvPr/>
        </p:nvSpPr>
        <p:spPr>
          <a:xfrm>
            <a:off x="1082794" y="5144957"/>
            <a:ext cx="534121" cy="246221"/>
          </a:xfrm>
          <a:prstGeom prst="rect">
            <a:avLst/>
          </a:prstGeom>
          <a:noFill/>
        </p:spPr>
        <p:txBody>
          <a:bodyPr wrap="none" rtlCol="0" anchor="ctr">
            <a:spAutoFit/>
          </a:bodyPr>
          <a:lstStyle/>
          <a:p>
            <a:r>
              <a:rPr lang="en-US" sz="1000" b="1" dirty="0">
                <a:latin typeface="Arial" panose="020B0604020202020204" pitchFamily="34" charset="0"/>
                <a:cs typeface="Arial" panose="020B0604020202020204" pitchFamily="34" charset="0"/>
              </a:rPr>
              <a:t>CCR7</a:t>
            </a:r>
          </a:p>
        </p:txBody>
      </p:sp>
      <p:sp>
        <p:nvSpPr>
          <p:cNvPr id="15" name="TextBox 14">
            <a:extLst>
              <a:ext uri="{FF2B5EF4-FFF2-40B4-BE49-F238E27FC236}">
                <a16:creationId xmlns:a16="http://schemas.microsoft.com/office/drawing/2014/main" id="{C7F8F743-B2C0-4682-8625-C4ADFA01EDEA}"/>
              </a:ext>
            </a:extLst>
          </p:cNvPr>
          <p:cNvSpPr txBox="1"/>
          <p:nvPr/>
        </p:nvSpPr>
        <p:spPr>
          <a:xfrm>
            <a:off x="1040314" y="2744658"/>
            <a:ext cx="619080" cy="246221"/>
          </a:xfrm>
          <a:prstGeom prst="rect">
            <a:avLst/>
          </a:prstGeom>
          <a:noFill/>
        </p:spPr>
        <p:txBody>
          <a:bodyPr wrap="none" rtlCol="0" anchor="ctr">
            <a:spAutoFit/>
          </a:bodyPr>
          <a:lstStyle/>
          <a:p>
            <a:r>
              <a:rPr lang="en-US" sz="1000" b="1" dirty="0">
                <a:latin typeface="Arial" panose="020B0604020202020204" pitchFamily="34" charset="0"/>
                <a:cs typeface="Arial" panose="020B0604020202020204" pitchFamily="34" charset="0"/>
              </a:rPr>
              <a:t>CXCR1</a:t>
            </a:r>
          </a:p>
        </p:txBody>
      </p:sp>
      <p:cxnSp>
        <p:nvCxnSpPr>
          <p:cNvPr id="16" name="Straight Arrow Connector 15">
            <a:extLst>
              <a:ext uri="{FF2B5EF4-FFF2-40B4-BE49-F238E27FC236}">
                <a16:creationId xmlns:a16="http://schemas.microsoft.com/office/drawing/2014/main" id="{0F5E6CA5-2CAA-42B5-A904-06BF348A3362}"/>
              </a:ext>
            </a:extLst>
          </p:cNvPr>
          <p:cNvCxnSpPr/>
          <p:nvPr/>
        </p:nvCxnSpPr>
        <p:spPr>
          <a:xfrm flipV="1">
            <a:off x="1889193" y="2395676"/>
            <a:ext cx="0" cy="3354324"/>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2879B96D-2829-40DD-B66F-3611718F0C49}"/>
              </a:ext>
            </a:extLst>
          </p:cNvPr>
          <p:cNvPicPr>
            <a:picLocks noChangeAspect="1"/>
          </p:cNvPicPr>
          <p:nvPr/>
        </p:nvPicPr>
        <p:blipFill>
          <a:blip r:embed="rId6"/>
          <a:stretch>
            <a:fillRect/>
          </a:stretch>
        </p:blipFill>
        <p:spPr>
          <a:xfrm>
            <a:off x="4023360" y="4690872"/>
            <a:ext cx="871209" cy="1356732"/>
          </a:xfrm>
          <a:prstGeom prst="rect">
            <a:avLst/>
          </a:prstGeom>
        </p:spPr>
      </p:pic>
      <p:pic>
        <p:nvPicPr>
          <p:cNvPr id="18" name="Picture 17">
            <a:extLst>
              <a:ext uri="{FF2B5EF4-FFF2-40B4-BE49-F238E27FC236}">
                <a16:creationId xmlns:a16="http://schemas.microsoft.com/office/drawing/2014/main" id="{416F750C-1BD0-4D27-8153-A58E801E9845}"/>
              </a:ext>
            </a:extLst>
          </p:cNvPr>
          <p:cNvPicPr>
            <a:picLocks noChangeAspect="1"/>
          </p:cNvPicPr>
          <p:nvPr/>
        </p:nvPicPr>
        <p:blipFill>
          <a:blip r:embed="rId7"/>
          <a:stretch>
            <a:fillRect/>
          </a:stretch>
        </p:blipFill>
        <p:spPr>
          <a:xfrm>
            <a:off x="1920240" y="4690872"/>
            <a:ext cx="871209" cy="1356732"/>
          </a:xfrm>
          <a:prstGeom prst="rect">
            <a:avLst/>
          </a:prstGeom>
        </p:spPr>
      </p:pic>
      <p:pic>
        <p:nvPicPr>
          <p:cNvPr id="9" name="Picture 8">
            <a:extLst>
              <a:ext uri="{FF2B5EF4-FFF2-40B4-BE49-F238E27FC236}">
                <a16:creationId xmlns:a16="http://schemas.microsoft.com/office/drawing/2014/main" id="{8C272EEF-F842-4479-BD37-2611B02BD181}"/>
              </a:ext>
            </a:extLst>
          </p:cNvPr>
          <p:cNvPicPr>
            <a:picLocks noChangeAspect="1"/>
          </p:cNvPicPr>
          <p:nvPr/>
        </p:nvPicPr>
        <p:blipFill>
          <a:blip r:embed="rId8"/>
          <a:stretch>
            <a:fillRect/>
          </a:stretch>
        </p:blipFill>
        <p:spPr>
          <a:xfrm>
            <a:off x="1920240" y="2130552"/>
            <a:ext cx="933099" cy="1290086"/>
          </a:xfrm>
          <a:prstGeom prst="rect">
            <a:avLst/>
          </a:prstGeom>
        </p:spPr>
      </p:pic>
      <p:pic>
        <p:nvPicPr>
          <p:cNvPr id="11" name="Picture 10">
            <a:extLst>
              <a:ext uri="{FF2B5EF4-FFF2-40B4-BE49-F238E27FC236}">
                <a16:creationId xmlns:a16="http://schemas.microsoft.com/office/drawing/2014/main" id="{AB35251A-52BA-4B59-BDAC-206590848DDA}"/>
              </a:ext>
            </a:extLst>
          </p:cNvPr>
          <p:cNvPicPr>
            <a:picLocks noChangeAspect="1"/>
          </p:cNvPicPr>
          <p:nvPr/>
        </p:nvPicPr>
        <p:blipFill>
          <a:blip r:embed="rId9"/>
          <a:stretch>
            <a:fillRect/>
          </a:stretch>
        </p:blipFill>
        <p:spPr>
          <a:xfrm>
            <a:off x="2971800" y="2130552"/>
            <a:ext cx="942620" cy="1290086"/>
          </a:xfrm>
          <a:prstGeom prst="rect">
            <a:avLst/>
          </a:prstGeom>
        </p:spPr>
      </p:pic>
      <p:pic>
        <p:nvPicPr>
          <p:cNvPr id="19" name="Picture 18">
            <a:extLst>
              <a:ext uri="{FF2B5EF4-FFF2-40B4-BE49-F238E27FC236}">
                <a16:creationId xmlns:a16="http://schemas.microsoft.com/office/drawing/2014/main" id="{525D4C15-CFF9-4BD7-9998-E1C81C95D71E}"/>
              </a:ext>
            </a:extLst>
          </p:cNvPr>
          <p:cNvPicPr>
            <a:picLocks noChangeAspect="1"/>
          </p:cNvPicPr>
          <p:nvPr/>
        </p:nvPicPr>
        <p:blipFill>
          <a:blip r:embed="rId10"/>
          <a:stretch>
            <a:fillRect/>
          </a:stretch>
        </p:blipFill>
        <p:spPr>
          <a:xfrm>
            <a:off x="4023360" y="2130552"/>
            <a:ext cx="933099" cy="1290086"/>
          </a:xfrm>
          <a:prstGeom prst="rect">
            <a:avLst/>
          </a:prstGeom>
        </p:spPr>
      </p:pic>
    </p:spTree>
    <p:extLst>
      <p:ext uri="{BB962C8B-B14F-4D97-AF65-F5344CB8AC3E}">
        <p14:creationId xmlns:p14="http://schemas.microsoft.com/office/powerpoint/2010/main" val="3131090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D08CE4-0EEF-4C7E-AEBC-71B2096FF947}"/>
              </a:ext>
            </a:extLst>
          </p:cNvPr>
          <p:cNvSpPr txBox="1"/>
          <p:nvPr/>
        </p:nvSpPr>
        <p:spPr>
          <a:xfrm>
            <a:off x="298390" y="152400"/>
            <a:ext cx="6261221"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Supplementary figure 5 </a:t>
            </a:r>
          </a:p>
        </p:txBody>
      </p:sp>
      <p:sp>
        <p:nvSpPr>
          <p:cNvPr id="3" name="TextBox 2">
            <a:extLst>
              <a:ext uri="{FF2B5EF4-FFF2-40B4-BE49-F238E27FC236}">
                <a16:creationId xmlns:a16="http://schemas.microsoft.com/office/drawing/2014/main" id="{7FDBD391-98D4-4C07-9B9F-9C1BDA50DB8F}"/>
              </a:ext>
            </a:extLst>
          </p:cNvPr>
          <p:cNvSpPr txBox="1"/>
          <p:nvPr/>
        </p:nvSpPr>
        <p:spPr>
          <a:xfrm>
            <a:off x="1312198" y="685800"/>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A.</a:t>
            </a:r>
          </a:p>
        </p:txBody>
      </p:sp>
      <p:sp>
        <p:nvSpPr>
          <p:cNvPr id="4" name="TextBox 3">
            <a:extLst>
              <a:ext uri="{FF2B5EF4-FFF2-40B4-BE49-F238E27FC236}">
                <a16:creationId xmlns:a16="http://schemas.microsoft.com/office/drawing/2014/main" id="{E3B30967-93A2-4155-8357-0A2CD1F2ADCD}"/>
              </a:ext>
            </a:extLst>
          </p:cNvPr>
          <p:cNvSpPr txBox="1"/>
          <p:nvPr/>
        </p:nvSpPr>
        <p:spPr>
          <a:xfrm>
            <a:off x="1312198" y="3732235"/>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B.</a:t>
            </a:r>
          </a:p>
        </p:txBody>
      </p:sp>
      <p:sp>
        <p:nvSpPr>
          <p:cNvPr id="5" name="TextBox 4">
            <a:extLst>
              <a:ext uri="{FF2B5EF4-FFF2-40B4-BE49-F238E27FC236}">
                <a16:creationId xmlns:a16="http://schemas.microsoft.com/office/drawing/2014/main" id="{D3D56702-3F88-48DD-AA56-FEF27C8B1CC8}"/>
              </a:ext>
            </a:extLst>
          </p:cNvPr>
          <p:cNvSpPr txBox="1"/>
          <p:nvPr/>
        </p:nvSpPr>
        <p:spPr>
          <a:xfrm>
            <a:off x="242055" y="6944142"/>
            <a:ext cx="6364485" cy="1754326"/>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Supplementary Figure 5. Chemokine levels in patient sera prior to receiving therapies. A-B) </a:t>
            </a:r>
            <a:r>
              <a:rPr lang="en-US" sz="1200" dirty="0">
                <a:latin typeface="Arial" panose="020B0604020202020204" pitchFamily="34" charset="0"/>
                <a:cs typeface="Arial" panose="020B0604020202020204" pitchFamily="34" charset="0"/>
              </a:rPr>
              <a:t>Multiple cytokines and chemokines were evaluated by Luminex in healthy door (HD) and melanoma patient (Mel) sera. Of these factors, only MCP-1/CCL2, MIP-</a:t>
            </a:r>
            <a:r>
              <a:rPr lang="el-GR" sz="1200" dirty="0">
                <a:latin typeface="Arial" panose="020B0604020202020204" pitchFamily="34" charset="0"/>
                <a:cs typeface="Arial" panose="020B0604020202020204" pitchFamily="34" charset="0"/>
              </a:rPr>
              <a:t>1α</a:t>
            </a:r>
            <a:r>
              <a:rPr lang="en-US" sz="1200" dirty="0">
                <a:latin typeface="Arial" panose="020B0604020202020204" pitchFamily="34" charset="0"/>
                <a:cs typeface="Arial" panose="020B0604020202020204" pitchFamily="34" charset="0"/>
              </a:rPr>
              <a:t>/CCL3, MIP-1</a:t>
            </a:r>
            <a:r>
              <a:rPr lang="el-GR" sz="1200" dirty="0">
                <a:latin typeface="Arial" panose="020B0604020202020204" pitchFamily="34" charset="0"/>
                <a:cs typeface="Arial" panose="020B0604020202020204" pitchFamily="34" charset="0"/>
              </a:rPr>
              <a:t>β</a:t>
            </a:r>
            <a:r>
              <a:rPr lang="en-US" sz="1200" dirty="0">
                <a:latin typeface="Arial" panose="020B0604020202020204" pitchFamily="34" charset="0"/>
                <a:cs typeface="Arial" panose="020B0604020202020204" pitchFamily="34" charset="0"/>
              </a:rPr>
              <a:t>/CCL4, RANTES/CCL5, eotaxin-1/CCL11, IP-10/CXCL10 and SDF-</a:t>
            </a:r>
            <a:r>
              <a:rPr lang="el-GR" sz="1200" dirty="0">
                <a:latin typeface="Arial" panose="020B0604020202020204" pitchFamily="34" charset="0"/>
                <a:cs typeface="Arial" panose="020B0604020202020204" pitchFamily="34" charset="0"/>
              </a:rPr>
              <a:t>1α</a:t>
            </a:r>
            <a:r>
              <a:rPr lang="en-US" sz="1200" dirty="0">
                <a:latin typeface="Arial" panose="020B0604020202020204" pitchFamily="34" charset="0"/>
                <a:cs typeface="Arial" panose="020B0604020202020204" pitchFamily="34" charset="0"/>
              </a:rPr>
              <a:t>/CXCL12 were consistently measured in the majority of donors evaluated.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Patients with resected (no evidence of disease; NED) and unresectable (measurable disease; MD) tumors were compared for chemokine serum levels to healthy donors</a:t>
            </a:r>
            <a:r>
              <a:rPr lang="en-US" sz="1200" b="1"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Intersecting lines and whiskers represent  mean and standard error of mean values, respectively. Black circles represent patients that were PR. </a:t>
            </a:r>
            <a:endParaRPr lang="en-US" sz="1200" b="1"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6EA5CD4A-B095-4649-9F76-4D34747BD4CD}"/>
              </a:ext>
            </a:extLst>
          </p:cNvPr>
          <p:cNvPicPr>
            <a:picLocks noChangeAspect="1"/>
          </p:cNvPicPr>
          <p:nvPr/>
        </p:nvPicPr>
        <p:blipFill>
          <a:blip r:embed="rId2"/>
          <a:stretch>
            <a:fillRect/>
          </a:stretch>
        </p:blipFill>
        <p:spPr>
          <a:xfrm>
            <a:off x="1463040" y="1005840"/>
            <a:ext cx="942620" cy="1277709"/>
          </a:xfrm>
          <a:prstGeom prst="rect">
            <a:avLst/>
          </a:prstGeom>
        </p:spPr>
      </p:pic>
      <p:pic>
        <p:nvPicPr>
          <p:cNvPr id="7" name="Picture 6">
            <a:extLst>
              <a:ext uri="{FF2B5EF4-FFF2-40B4-BE49-F238E27FC236}">
                <a16:creationId xmlns:a16="http://schemas.microsoft.com/office/drawing/2014/main" id="{504BA79B-6B87-43AB-B7E3-55504075EBE3}"/>
              </a:ext>
            </a:extLst>
          </p:cNvPr>
          <p:cNvPicPr>
            <a:picLocks noChangeAspect="1"/>
          </p:cNvPicPr>
          <p:nvPr/>
        </p:nvPicPr>
        <p:blipFill>
          <a:blip r:embed="rId3"/>
          <a:stretch>
            <a:fillRect/>
          </a:stretch>
        </p:blipFill>
        <p:spPr>
          <a:xfrm>
            <a:off x="2560320" y="1005840"/>
            <a:ext cx="787611" cy="1281898"/>
          </a:xfrm>
          <a:prstGeom prst="rect">
            <a:avLst/>
          </a:prstGeom>
        </p:spPr>
      </p:pic>
      <p:pic>
        <p:nvPicPr>
          <p:cNvPr id="8" name="Picture 7">
            <a:extLst>
              <a:ext uri="{FF2B5EF4-FFF2-40B4-BE49-F238E27FC236}">
                <a16:creationId xmlns:a16="http://schemas.microsoft.com/office/drawing/2014/main" id="{53F7388F-8E2B-49AC-B295-8692111B68EF}"/>
              </a:ext>
            </a:extLst>
          </p:cNvPr>
          <p:cNvPicPr>
            <a:picLocks noChangeAspect="1"/>
          </p:cNvPicPr>
          <p:nvPr/>
        </p:nvPicPr>
        <p:blipFill>
          <a:blip r:embed="rId4"/>
          <a:stretch>
            <a:fillRect/>
          </a:stretch>
        </p:blipFill>
        <p:spPr>
          <a:xfrm>
            <a:off x="3474720" y="1005840"/>
            <a:ext cx="825316" cy="1281898"/>
          </a:xfrm>
          <a:prstGeom prst="rect">
            <a:avLst/>
          </a:prstGeom>
        </p:spPr>
      </p:pic>
      <p:pic>
        <p:nvPicPr>
          <p:cNvPr id="9" name="Picture 8">
            <a:extLst>
              <a:ext uri="{FF2B5EF4-FFF2-40B4-BE49-F238E27FC236}">
                <a16:creationId xmlns:a16="http://schemas.microsoft.com/office/drawing/2014/main" id="{8E6FFE40-315B-4F96-A686-AA7FEBC7613F}"/>
              </a:ext>
            </a:extLst>
          </p:cNvPr>
          <p:cNvPicPr>
            <a:picLocks noChangeAspect="1"/>
          </p:cNvPicPr>
          <p:nvPr/>
        </p:nvPicPr>
        <p:blipFill>
          <a:blip r:embed="rId5"/>
          <a:stretch>
            <a:fillRect/>
          </a:stretch>
        </p:blipFill>
        <p:spPr>
          <a:xfrm>
            <a:off x="4389120" y="1005840"/>
            <a:ext cx="867210" cy="1277709"/>
          </a:xfrm>
          <a:prstGeom prst="rect">
            <a:avLst/>
          </a:prstGeom>
        </p:spPr>
      </p:pic>
      <p:pic>
        <p:nvPicPr>
          <p:cNvPr id="11" name="Picture 10">
            <a:extLst>
              <a:ext uri="{FF2B5EF4-FFF2-40B4-BE49-F238E27FC236}">
                <a16:creationId xmlns:a16="http://schemas.microsoft.com/office/drawing/2014/main" id="{396B96B1-FD5E-44DD-AFCD-065ACA985879}"/>
              </a:ext>
            </a:extLst>
          </p:cNvPr>
          <p:cNvPicPr>
            <a:picLocks noChangeAspect="1"/>
          </p:cNvPicPr>
          <p:nvPr/>
        </p:nvPicPr>
        <p:blipFill>
          <a:blip r:embed="rId6"/>
          <a:stretch>
            <a:fillRect/>
          </a:stretch>
        </p:blipFill>
        <p:spPr>
          <a:xfrm>
            <a:off x="2560320" y="2286000"/>
            <a:ext cx="804369" cy="1277709"/>
          </a:xfrm>
          <a:prstGeom prst="rect">
            <a:avLst/>
          </a:prstGeom>
        </p:spPr>
      </p:pic>
      <p:pic>
        <p:nvPicPr>
          <p:cNvPr id="12" name="Picture 11">
            <a:extLst>
              <a:ext uri="{FF2B5EF4-FFF2-40B4-BE49-F238E27FC236}">
                <a16:creationId xmlns:a16="http://schemas.microsoft.com/office/drawing/2014/main" id="{3BCD5BFE-6AF3-4E15-BBDD-584074C98D73}"/>
              </a:ext>
            </a:extLst>
          </p:cNvPr>
          <p:cNvPicPr>
            <a:picLocks noChangeAspect="1"/>
          </p:cNvPicPr>
          <p:nvPr/>
        </p:nvPicPr>
        <p:blipFill>
          <a:blip r:embed="rId7"/>
          <a:stretch>
            <a:fillRect/>
          </a:stretch>
        </p:blipFill>
        <p:spPr>
          <a:xfrm>
            <a:off x="3474720" y="2286000"/>
            <a:ext cx="896536" cy="1281898"/>
          </a:xfrm>
          <a:prstGeom prst="rect">
            <a:avLst/>
          </a:prstGeom>
        </p:spPr>
      </p:pic>
      <p:pic>
        <p:nvPicPr>
          <p:cNvPr id="13" name="Picture 12">
            <a:extLst>
              <a:ext uri="{FF2B5EF4-FFF2-40B4-BE49-F238E27FC236}">
                <a16:creationId xmlns:a16="http://schemas.microsoft.com/office/drawing/2014/main" id="{93D679D2-8097-4C76-99B0-CD7CE0B4A682}"/>
              </a:ext>
            </a:extLst>
          </p:cNvPr>
          <p:cNvPicPr>
            <a:picLocks noChangeAspect="1"/>
          </p:cNvPicPr>
          <p:nvPr/>
        </p:nvPicPr>
        <p:blipFill>
          <a:blip r:embed="rId8"/>
          <a:stretch>
            <a:fillRect/>
          </a:stretch>
        </p:blipFill>
        <p:spPr>
          <a:xfrm>
            <a:off x="1463040" y="4023360"/>
            <a:ext cx="942620" cy="1302844"/>
          </a:xfrm>
          <a:prstGeom prst="rect">
            <a:avLst/>
          </a:prstGeom>
        </p:spPr>
      </p:pic>
      <p:pic>
        <p:nvPicPr>
          <p:cNvPr id="14" name="Picture 13">
            <a:extLst>
              <a:ext uri="{FF2B5EF4-FFF2-40B4-BE49-F238E27FC236}">
                <a16:creationId xmlns:a16="http://schemas.microsoft.com/office/drawing/2014/main" id="{1BE5E148-8BEE-4DFD-9852-12CA64B809F0}"/>
              </a:ext>
            </a:extLst>
          </p:cNvPr>
          <p:cNvPicPr>
            <a:picLocks noChangeAspect="1"/>
          </p:cNvPicPr>
          <p:nvPr/>
        </p:nvPicPr>
        <p:blipFill>
          <a:blip r:embed="rId9"/>
          <a:stretch>
            <a:fillRect/>
          </a:stretch>
        </p:blipFill>
        <p:spPr>
          <a:xfrm>
            <a:off x="2560320" y="4023360"/>
            <a:ext cx="787611" cy="1307033"/>
          </a:xfrm>
          <a:prstGeom prst="rect">
            <a:avLst/>
          </a:prstGeom>
        </p:spPr>
      </p:pic>
      <p:pic>
        <p:nvPicPr>
          <p:cNvPr id="15" name="Picture 14">
            <a:extLst>
              <a:ext uri="{FF2B5EF4-FFF2-40B4-BE49-F238E27FC236}">
                <a16:creationId xmlns:a16="http://schemas.microsoft.com/office/drawing/2014/main" id="{92E63C3C-945B-4E36-B220-4F16DAF0D0A0}"/>
              </a:ext>
            </a:extLst>
          </p:cNvPr>
          <p:cNvPicPr>
            <a:picLocks noChangeAspect="1"/>
          </p:cNvPicPr>
          <p:nvPr/>
        </p:nvPicPr>
        <p:blipFill>
          <a:blip r:embed="rId10"/>
          <a:stretch>
            <a:fillRect/>
          </a:stretch>
        </p:blipFill>
        <p:spPr>
          <a:xfrm>
            <a:off x="3474720" y="4023360"/>
            <a:ext cx="825316" cy="1307033"/>
          </a:xfrm>
          <a:prstGeom prst="rect">
            <a:avLst/>
          </a:prstGeom>
        </p:spPr>
      </p:pic>
      <p:pic>
        <p:nvPicPr>
          <p:cNvPr id="16" name="Picture 15">
            <a:extLst>
              <a:ext uri="{FF2B5EF4-FFF2-40B4-BE49-F238E27FC236}">
                <a16:creationId xmlns:a16="http://schemas.microsoft.com/office/drawing/2014/main" id="{B37D51E4-7B5D-411B-AE39-9EC0204B0AFB}"/>
              </a:ext>
            </a:extLst>
          </p:cNvPr>
          <p:cNvPicPr>
            <a:picLocks noChangeAspect="1"/>
          </p:cNvPicPr>
          <p:nvPr/>
        </p:nvPicPr>
        <p:blipFill>
          <a:blip r:embed="rId11"/>
          <a:stretch>
            <a:fillRect/>
          </a:stretch>
        </p:blipFill>
        <p:spPr>
          <a:xfrm>
            <a:off x="4389120" y="4023360"/>
            <a:ext cx="867210" cy="1302844"/>
          </a:xfrm>
          <a:prstGeom prst="rect">
            <a:avLst/>
          </a:prstGeom>
        </p:spPr>
      </p:pic>
      <p:pic>
        <p:nvPicPr>
          <p:cNvPr id="18" name="Picture 17">
            <a:extLst>
              <a:ext uri="{FF2B5EF4-FFF2-40B4-BE49-F238E27FC236}">
                <a16:creationId xmlns:a16="http://schemas.microsoft.com/office/drawing/2014/main" id="{95CD5DB6-FB1E-4B6F-A63F-35511AC26271}"/>
              </a:ext>
            </a:extLst>
          </p:cNvPr>
          <p:cNvPicPr>
            <a:picLocks noChangeAspect="1"/>
          </p:cNvPicPr>
          <p:nvPr/>
        </p:nvPicPr>
        <p:blipFill>
          <a:blip r:embed="rId12"/>
          <a:stretch>
            <a:fillRect/>
          </a:stretch>
        </p:blipFill>
        <p:spPr>
          <a:xfrm>
            <a:off x="2560320" y="5303520"/>
            <a:ext cx="804369" cy="1302844"/>
          </a:xfrm>
          <a:prstGeom prst="rect">
            <a:avLst/>
          </a:prstGeom>
        </p:spPr>
      </p:pic>
      <p:pic>
        <p:nvPicPr>
          <p:cNvPr id="19" name="Picture 18">
            <a:extLst>
              <a:ext uri="{FF2B5EF4-FFF2-40B4-BE49-F238E27FC236}">
                <a16:creationId xmlns:a16="http://schemas.microsoft.com/office/drawing/2014/main" id="{61EF06D9-6941-45F7-A899-6C699450FF16}"/>
              </a:ext>
            </a:extLst>
          </p:cNvPr>
          <p:cNvPicPr>
            <a:picLocks noChangeAspect="1"/>
          </p:cNvPicPr>
          <p:nvPr/>
        </p:nvPicPr>
        <p:blipFill>
          <a:blip r:embed="rId13"/>
          <a:stretch>
            <a:fillRect/>
          </a:stretch>
        </p:blipFill>
        <p:spPr>
          <a:xfrm>
            <a:off x="3474720" y="5303520"/>
            <a:ext cx="896536" cy="1307033"/>
          </a:xfrm>
          <a:prstGeom prst="rect">
            <a:avLst/>
          </a:prstGeom>
        </p:spPr>
      </p:pic>
      <p:pic>
        <p:nvPicPr>
          <p:cNvPr id="20" name="Picture 19">
            <a:extLst>
              <a:ext uri="{FF2B5EF4-FFF2-40B4-BE49-F238E27FC236}">
                <a16:creationId xmlns:a16="http://schemas.microsoft.com/office/drawing/2014/main" id="{804595C7-AD21-43B9-BD50-CCEFF3B84DC4}"/>
              </a:ext>
            </a:extLst>
          </p:cNvPr>
          <p:cNvPicPr>
            <a:picLocks noChangeAspect="1"/>
          </p:cNvPicPr>
          <p:nvPr/>
        </p:nvPicPr>
        <p:blipFill>
          <a:blip r:embed="rId14"/>
          <a:stretch>
            <a:fillRect/>
          </a:stretch>
        </p:blipFill>
        <p:spPr>
          <a:xfrm>
            <a:off x="1463040" y="2286001"/>
            <a:ext cx="1038976" cy="1277709"/>
          </a:xfrm>
          <a:prstGeom prst="rect">
            <a:avLst/>
          </a:prstGeom>
        </p:spPr>
      </p:pic>
      <p:pic>
        <p:nvPicPr>
          <p:cNvPr id="21" name="Picture 20">
            <a:extLst>
              <a:ext uri="{FF2B5EF4-FFF2-40B4-BE49-F238E27FC236}">
                <a16:creationId xmlns:a16="http://schemas.microsoft.com/office/drawing/2014/main" id="{4E106645-25C3-43FF-9FC9-4AB521E7FC5C}"/>
              </a:ext>
            </a:extLst>
          </p:cNvPr>
          <p:cNvPicPr>
            <a:picLocks noChangeAspect="1"/>
          </p:cNvPicPr>
          <p:nvPr/>
        </p:nvPicPr>
        <p:blipFill>
          <a:blip r:embed="rId15"/>
          <a:stretch>
            <a:fillRect/>
          </a:stretch>
        </p:blipFill>
        <p:spPr>
          <a:xfrm>
            <a:off x="1463041" y="5303520"/>
            <a:ext cx="1076681" cy="1302844"/>
          </a:xfrm>
          <a:prstGeom prst="rect">
            <a:avLst/>
          </a:prstGeom>
        </p:spPr>
      </p:pic>
    </p:spTree>
    <p:extLst>
      <p:ext uri="{BB962C8B-B14F-4D97-AF65-F5344CB8AC3E}">
        <p14:creationId xmlns:p14="http://schemas.microsoft.com/office/powerpoint/2010/main" val="25521829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7F6F558-086A-407A-98F6-72FB3BA72846}"/>
              </a:ext>
            </a:extLst>
          </p:cNvPr>
          <p:cNvSpPr txBox="1"/>
          <p:nvPr/>
        </p:nvSpPr>
        <p:spPr>
          <a:xfrm>
            <a:off x="298390" y="152400"/>
            <a:ext cx="6261221"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Supplementary figure 6 </a:t>
            </a:r>
          </a:p>
        </p:txBody>
      </p:sp>
      <p:sp>
        <p:nvSpPr>
          <p:cNvPr id="3" name="TextBox 2">
            <a:extLst>
              <a:ext uri="{FF2B5EF4-FFF2-40B4-BE49-F238E27FC236}">
                <a16:creationId xmlns:a16="http://schemas.microsoft.com/office/drawing/2014/main" id="{9BD419D6-598F-4249-A553-86FB7B8EC0FE}"/>
              </a:ext>
            </a:extLst>
          </p:cNvPr>
          <p:cNvSpPr txBox="1"/>
          <p:nvPr/>
        </p:nvSpPr>
        <p:spPr>
          <a:xfrm>
            <a:off x="1312198" y="685800"/>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A.</a:t>
            </a:r>
          </a:p>
        </p:txBody>
      </p:sp>
      <p:sp>
        <p:nvSpPr>
          <p:cNvPr id="4" name="TextBox 3">
            <a:extLst>
              <a:ext uri="{FF2B5EF4-FFF2-40B4-BE49-F238E27FC236}">
                <a16:creationId xmlns:a16="http://schemas.microsoft.com/office/drawing/2014/main" id="{CC886416-03F0-4333-A20C-EDAFE1A9E532}"/>
              </a:ext>
            </a:extLst>
          </p:cNvPr>
          <p:cNvSpPr txBox="1"/>
          <p:nvPr/>
        </p:nvSpPr>
        <p:spPr>
          <a:xfrm>
            <a:off x="1312198" y="3732235"/>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B.</a:t>
            </a:r>
          </a:p>
        </p:txBody>
      </p:sp>
      <p:sp>
        <p:nvSpPr>
          <p:cNvPr id="5" name="TextBox 4">
            <a:extLst>
              <a:ext uri="{FF2B5EF4-FFF2-40B4-BE49-F238E27FC236}">
                <a16:creationId xmlns:a16="http://schemas.microsoft.com/office/drawing/2014/main" id="{E5BB8525-12B7-4F34-94F1-EE453B2AB183}"/>
              </a:ext>
            </a:extLst>
          </p:cNvPr>
          <p:cNvSpPr txBox="1"/>
          <p:nvPr/>
        </p:nvSpPr>
        <p:spPr>
          <a:xfrm>
            <a:off x="242055" y="6944142"/>
            <a:ext cx="6364485" cy="1200329"/>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Supplementary Figure 6. DC and IFN</a:t>
            </a:r>
            <a:r>
              <a:rPr lang="el-GR" sz="1200" b="1" dirty="0">
                <a:latin typeface="Arial" panose="020B0604020202020204" pitchFamily="34" charset="0"/>
                <a:cs typeface="Arial" panose="020B0604020202020204" pitchFamily="34" charset="0"/>
              </a:rPr>
              <a:t>α</a:t>
            </a:r>
            <a:r>
              <a:rPr lang="en-US" sz="1200" b="1" dirty="0">
                <a:latin typeface="Arial" panose="020B0604020202020204" pitchFamily="34" charset="0"/>
                <a:cs typeface="Arial" panose="020B0604020202020204" pitchFamily="34" charset="0"/>
              </a:rPr>
              <a:t> therapy impact on chemokine levels in patient sera. </a:t>
            </a:r>
            <a:r>
              <a:rPr lang="en-US" sz="1200" dirty="0">
                <a:latin typeface="Arial" panose="020B0604020202020204" pitchFamily="34" charset="0"/>
                <a:cs typeface="Arial" panose="020B0604020202020204" pitchFamily="34" charset="0"/>
              </a:rPr>
              <a:t>MCP-1/CCL2, MIP-</a:t>
            </a:r>
            <a:r>
              <a:rPr lang="el-GR" sz="1200" dirty="0">
                <a:latin typeface="Arial" panose="020B0604020202020204" pitchFamily="34" charset="0"/>
                <a:cs typeface="Arial" panose="020B0604020202020204" pitchFamily="34" charset="0"/>
              </a:rPr>
              <a:t>1α</a:t>
            </a:r>
            <a:r>
              <a:rPr lang="en-US" sz="1200" dirty="0">
                <a:latin typeface="Arial" panose="020B0604020202020204" pitchFamily="34" charset="0"/>
                <a:cs typeface="Arial" panose="020B0604020202020204" pitchFamily="34" charset="0"/>
              </a:rPr>
              <a:t>/CCL3, MIP-1</a:t>
            </a:r>
            <a:r>
              <a:rPr lang="el-GR" sz="1200" dirty="0">
                <a:latin typeface="Arial" panose="020B0604020202020204" pitchFamily="34" charset="0"/>
                <a:cs typeface="Arial" panose="020B0604020202020204" pitchFamily="34" charset="0"/>
              </a:rPr>
              <a:t>β</a:t>
            </a:r>
            <a:r>
              <a:rPr lang="en-US" sz="1200" dirty="0">
                <a:latin typeface="Arial" panose="020B0604020202020204" pitchFamily="34" charset="0"/>
                <a:cs typeface="Arial" panose="020B0604020202020204" pitchFamily="34" charset="0"/>
              </a:rPr>
              <a:t>/CCL4, RANTES/CCL5, eotaxin-1/CCL11, IP-10/CXCL10 and SDF-</a:t>
            </a:r>
            <a:r>
              <a:rPr lang="el-GR" sz="1200" dirty="0">
                <a:latin typeface="Arial" panose="020B0604020202020204" pitchFamily="34" charset="0"/>
                <a:cs typeface="Arial" panose="020B0604020202020204" pitchFamily="34" charset="0"/>
              </a:rPr>
              <a:t>1α</a:t>
            </a:r>
            <a:r>
              <a:rPr lang="en-US" sz="1200" dirty="0">
                <a:latin typeface="Arial" panose="020B0604020202020204" pitchFamily="34" charset="0"/>
                <a:cs typeface="Arial" panose="020B0604020202020204" pitchFamily="34" charset="0"/>
              </a:rPr>
              <a:t>/CXCL12 serum levels are shown for melanoma patients </a:t>
            </a:r>
            <a:r>
              <a:rPr lang="en-US" sz="1200" b="1" dirty="0">
                <a:latin typeface="Arial" panose="020B0604020202020204" pitchFamily="34" charset="0"/>
                <a:cs typeface="Arial" panose="020B0604020202020204" pitchFamily="34" charset="0"/>
              </a:rPr>
              <a:t>A) </a:t>
            </a:r>
            <a:r>
              <a:rPr lang="en-US" sz="1200" dirty="0">
                <a:latin typeface="Arial" panose="020B0604020202020204" pitchFamily="34" charset="0"/>
                <a:cs typeface="Arial" panose="020B0604020202020204" pitchFamily="34" charset="0"/>
              </a:rPr>
              <a:t>prior to the treatments (Baseline) and after three rounds of DC immunizations (Day 43), and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following HDI (Day 89+). Intersecting lines and whiskers represent  mean and standard error of mean values, respectively. Black circles represent patients that were PR. </a:t>
            </a:r>
            <a:endParaRPr lang="en-US" sz="1200" b="1"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D228945F-78D1-44C4-AA6A-B21A6E690983}"/>
              </a:ext>
            </a:extLst>
          </p:cNvPr>
          <p:cNvPicPr>
            <a:picLocks noChangeAspect="1"/>
          </p:cNvPicPr>
          <p:nvPr/>
        </p:nvPicPr>
        <p:blipFill>
          <a:blip r:embed="rId2"/>
          <a:stretch>
            <a:fillRect/>
          </a:stretch>
        </p:blipFill>
        <p:spPr>
          <a:xfrm>
            <a:off x="1463040" y="1005840"/>
            <a:ext cx="976135" cy="1466223"/>
          </a:xfrm>
          <a:prstGeom prst="rect">
            <a:avLst/>
          </a:prstGeom>
        </p:spPr>
      </p:pic>
      <p:pic>
        <p:nvPicPr>
          <p:cNvPr id="7" name="Picture 6">
            <a:extLst>
              <a:ext uri="{FF2B5EF4-FFF2-40B4-BE49-F238E27FC236}">
                <a16:creationId xmlns:a16="http://schemas.microsoft.com/office/drawing/2014/main" id="{96BB0E66-8EE0-43B8-9D88-C0DFEE661E6D}"/>
              </a:ext>
            </a:extLst>
          </p:cNvPr>
          <p:cNvPicPr>
            <a:picLocks noChangeAspect="1"/>
          </p:cNvPicPr>
          <p:nvPr/>
        </p:nvPicPr>
        <p:blipFill>
          <a:blip r:embed="rId3"/>
          <a:stretch>
            <a:fillRect/>
          </a:stretch>
        </p:blipFill>
        <p:spPr>
          <a:xfrm>
            <a:off x="1463040" y="4023360"/>
            <a:ext cx="942620" cy="1407574"/>
          </a:xfrm>
          <a:prstGeom prst="rect">
            <a:avLst/>
          </a:prstGeom>
        </p:spPr>
      </p:pic>
      <p:pic>
        <p:nvPicPr>
          <p:cNvPr id="9" name="Picture 8">
            <a:extLst>
              <a:ext uri="{FF2B5EF4-FFF2-40B4-BE49-F238E27FC236}">
                <a16:creationId xmlns:a16="http://schemas.microsoft.com/office/drawing/2014/main" id="{2EBE9F17-36CD-4260-AFEF-1D32F0519108}"/>
              </a:ext>
            </a:extLst>
          </p:cNvPr>
          <p:cNvPicPr>
            <a:picLocks noChangeAspect="1"/>
          </p:cNvPicPr>
          <p:nvPr/>
        </p:nvPicPr>
        <p:blipFill>
          <a:blip r:embed="rId4"/>
          <a:stretch>
            <a:fillRect/>
          </a:stretch>
        </p:blipFill>
        <p:spPr>
          <a:xfrm>
            <a:off x="2560320" y="4023360"/>
            <a:ext cx="787611" cy="1411763"/>
          </a:xfrm>
          <a:prstGeom prst="rect">
            <a:avLst/>
          </a:prstGeom>
        </p:spPr>
      </p:pic>
      <p:pic>
        <p:nvPicPr>
          <p:cNvPr id="10" name="Picture 9">
            <a:extLst>
              <a:ext uri="{FF2B5EF4-FFF2-40B4-BE49-F238E27FC236}">
                <a16:creationId xmlns:a16="http://schemas.microsoft.com/office/drawing/2014/main" id="{39484E10-C913-4259-BA01-91B44DECE1D9}"/>
              </a:ext>
            </a:extLst>
          </p:cNvPr>
          <p:cNvPicPr>
            <a:picLocks noChangeAspect="1"/>
          </p:cNvPicPr>
          <p:nvPr/>
        </p:nvPicPr>
        <p:blipFill>
          <a:blip r:embed="rId5"/>
          <a:stretch>
            <a:fillRect/>
          </a:stretch>
        </p:blipFill>
        <p:spPr>
          <a:xfrm>
            <a:off x="3474720" y="1005840"/>
            <a:ext cx="863021" cy="1470412"/>
          </a:xfrm>
          <a:prstGeom prst="rect">
            <a:avLst/>
          </a:prstGeom>
        </p:spPr>
      </p:pic>
      <p:pic>
        <p:nvPicPr>
          <p:cNvPr id="11" name="Picture 10">
            <a:extLst>
              <a:ext uri="{FF2B5EF4-FFF2-40B4-BE49-F238E27FC236}">
                <a16:creationId xmlns:a16="http://schemas.microsoft.com/office/drawing/2014/main" id="{19591D2E-DBC6-415B-9C69-BC2C6F661E69}"/>
              </a:ext>
            </a:extLst>
          </p:cNvPr>
          <p:cNvPicPr>
            <a:picLocks noChangeAspect="1"/>
          </p:cNvPicPr>
          <p:nvPr/>
        </p:nvPicPr>
        <p:blipFill>
          <a:blip r:embed="rId6"/>
          <a:stretch>
            <a:fillRect/>
          </a:stretch>
        </p:blipFill>
        <p:spPr>
          <a:xfrm>
            <a:off x="3474720" y="4023360"/>
            <a:ext cx="825316" cy="1411763"/>
          </a:xfrm>
          <a:prstGeom prst="rect">
            <a:avLst/>
          </a:prstGeom>
        </p:spPr>
      </p:pic>
      <p:pic>
        <p:nvPicPr>
          <p:cNvPr id="13" name="Picture 12">
            <a:extLst>
              <a:ext uri="{FF2B5EF4-FFF2-40B4-BE49-F238E27FC236}">
                <a16:creationId xmlns:a16="http://schemas.microsoft.com/office/drawing/2014/main" id="{B62155E0-311C-4361-A6DF-9DB93F006838}"/>
              </a:ext>
            </a:extLst>
          </p:cNvPr>
          <p:cNvPicPr>
            <a:picLocks noChangeAspect="1"/>
          </p:cNvPicPr>
          <p:nvPr/>
        </p:nvPicPr>
        <p:blipFill>
          <a:blip r:embed="rId7"/>
          <a:stretch>
            <a:fillRect/>
          </a:stretch>
        </p:blipFill>
        <p:spPr>
          <a:xfrm>
            <a:off x="4389120" y="4023360"/>
            <a:ext cx="1097628" cy="1407574"/>
          </a:xfrm>
          <a:prstGeom prst="rect">
            <a:avLst/>
          </a:prstGeom>
        </p:spPr>
      </p:pic>
      <p:pic>
        <p:nvPicPr>
          <p:cNvPr id="14" name="Picture 13">
            <a:extLst>
              <a:ext uri="{FF2B5EF4-FFF2-40B4-BE49-F238E27FC236}">
                <a16:creationId xmlns:a16="http://schemas.microsoft.com/office/drawing/2014/main" id="{F92469A7-062C-4325-A68A-044E5C3D1797}"/>
              </a:ext>
            </a:extLst>
          </p:cNvPr>
          <p:cNvPicPr>
            <a:picLocks noChangeAspect="1"/>
          </p:cNvPicPr>
          <p:nvPr/>
        </p:nvPicPr>
        <p:blipFill>
          <a:blip r:embed="rId8"/>
          <a:stretch>
            <a:fillRect/>
          </a:stretch>
        </p:blipFill>
        <p:spPr>
          <a:xfrm>
            <a:off x="1463040" y="2286000"/>
            <a:ext cx="1038976" cy="1466223"/>
          </a:xfrm>
          <a:prstGeom prst="rect">
            <a:avLst/>
          </a:prstGeom>
        </p:spPr>
      </p:pic>
      <p:pic>
        <p:nvPicPr>
          <p:cNvPr id="15" name="Picture 14">
            <a:extLst>
              <a:ext uri="{FF2B5EF4-FFF2-40B4-BE49-F238E27FC236}">
                <a16:creationId xmlns:a16="http://schemas.microsoft.com/office/drawing/2014/main" id="{263CACDE-960F-4A05-BD7E-1CA2010996DE}"/>
              </a:ext>
            </a:extLst>
          </p:cNvPr>
          <p:cNvPicPr>
            <a:picLocks noChangeAspect="1"/>
          </p:cNvPicPr>
          <p:nvPr/>
        </p:nvPicPr>
        <p:blipFill>
          <a:blip r:embed="rId9"/>
          <a:stretch>
            <a:fillRect/>
          </a:stretch>
        </p:blipFill>
        <p:spPr>
          <a:xfrm>
            <a:off x="1463040" y="5303520"/>
            <a:ext cx="1001271" cy="1407574"/>
          </a:xfrm>
          <a:prstGeom prst="rect">
            <a:avLst/>
          </a:prstGeom>
        </p:spPr>
      </p:pic>
      <p:pic>
        <p:nvPicPr>
          <p:cNvPr id="16" name="Picture 15">
            <a:extLst>
              <a:ext uri="{FF2B5EF4-FFF2-40B4-BE49-F238E27FC236}">
                <a16:creationId xmlns:a16="http://schemas.microsoft.com/office/drawing/2014/main" id="{DFEDB9FC-46CB-469D-831F-9C82BEE6FD5C}"/>
              </a:ext>
            </a:extLst>
          </p:cNvPr>
          <p:cNvPicPr>
            <a:picLocks noChangeAspect="1"/>
          </p:cNvPicPr>
          <p:nvPr/>
        </p:nvPicPr>
        <p:blipFill>
          <a:blip r:embed="rId10"/>
          <a:stretch>
            <a:fillRect/>
          </a:stretch>
        </p:blipFill>
        <p:spPr>
          <a:xfrm>
            <a:off x="2560320" y="2286000"/>
            <a:ext cx="879778" cy="1466223"/>
          </a:xfrm>
          <a:prstGeom prst="rect">
            <a:avLst/>
          </a:prstGeom>
        </p:spPr>
      </p:pic>
      <p:pic>
        <p:nvPicPr>
          <p:cNvPr id="17" name="Picture 16">
            <a:extLst>
              <a:ext uri="{FF2B5EF4-FFF2-40B4-BE49-F238E27FC236}">
                <a16:creationId xmlns:a16="http://schemas.microsoft.com/office/drawing/2014/main" id="{9E9B3F1A-2F36-43D9-AF39-76E16904C2A3}"/>
              </a:ext>
            </a:extLst>
          </p:cNvPr>
          <p:cNvPicPr>
            <a:picLocks noChangeAspect="1"/>
          </p:cNvPicPr>
          <p:nvPr/>
        </p:nvPicPr>
        <p:blipFill>
          <a:blip r:embed="rId11"/>
          <a:stretch>
            <a:fillRect/>
          </a:stretch>
        </p:blipFill>
        <p:spPr>
          <a:xfrm>
            <a:off x="2560320" y="5303520"/>
            <a:ext cx="804369" cy="1407574"/>
          </a:xfrm>
          <a:prstGeom prst="rect">
            <a:avLst/>
          </a:prstGeom>
        </p:spPr>
      </p:pic>
      <p:pic>
        <p:nvPicPr>
          <p:cNvPr id="18" name="Picture 17">
            <a:extLst>
              <a:ext uri="{FF2B5EF4-FFF2-40B4-BE49-F238E27FC236}">
                <a16:creationId xmlns:a16="http://schemas.microsoft.com/office/drawing/2014/main" id="{DA03D4AD-86CB-428C-8BF0-0BED134A5AF3}"/>
              </a:ext>
            </a:extLst>
          </p:cNvPr>
          <p:cNvPicPr>
            <a:picLocks noChangeAspect="1"/>
          </p:cNvPicPr>
          <p:nvPr/>
        </p:nvPicPr>
        <p:blipFill>
          <a:blip r:embed="rId12"/>
          <a:stretch>
            <a:fillRect/>
          </a:stretch>
        </p:blipFill>
        <p:spPr>
          <a:xfrm>
            <a:off x="3474720" y="2286000"/>
            <a:ext cx="934241" cy="1470412"/>
          </a:xfrm>
          <a:prstGeom prst="rect">
            <a:avLst/>
          </a:prstGeom>
        </p:spPr>
      </p:pic>
      <p:pic>
        <p:nvPicPr>
          <p:cNvPr id="19" name="Picture 18">
            <a:extLst>
              <a:ext uri="{FF2B5EF4-FFF2-40B4-BE49-F238E27FC236}">
                <a16:creationId xmlns:a16="http://schemas.microsoft.com/office/drawing/2014/main" id="{4150A2F1-D306-49A4-942A-88A200F67D08}"/>
              </a:ext>
            </a:extLst>
          </p:cNvPr>
          <p:cNvPicPr>
            <a:picLocks noChangeAspect="1"/>
          </p:cNvPicPr>
          <p:nvPr/>
        </p:nvPicPr>
        <p:blipFill>
          <a:blip r:embed="rId13"/>
          <a:stretch>
            <a:fillRect/>
          </a:stretch>
        </p:blipFill>
        <p:spPr>
          <a:xfrm>
            <a:off x="3474720" y="5303520"/>
            <a:ext cx="896536" cy="1411763"/>
          </a:xfrm>
          <a:prstGeom prst="rect">
            <a:avLst/>
          </a:prstGeom>
        </p:spPr>
      </p:pic>
      <p:pic>
        <p:nvPicPr>
          <p:cNvPr id="20" name="Picture 19">
            <a:extLst>
              <a:ext uri="{FF2B5EF4-FFF2-40B4-BE49-F238E27FC236}">
                <a16:creationId xmlns:a16="http://schemas.microsoft.com/office/drawing/2014/main" id="{1E2F1962-F085-4EE5-8D82-878913C9B6A4}"/>
              </a:ext>
            </a:extLst>
          </p:cNvPr>
          <p:cNvPicPr>
            <a:picLocks noChangeAspect="1"/>
          </p:cNvPicPr>
          <p:nvPr/>
        </p:nvPicPr>
        <p:blipFill>
          <a:blip r:embed="rId14"/>
          <a:stretch>
            <a:fillRect/>
          </a:stretch>
        </p:blipFill>
        <p:spPr>
          <a:xfrm>
            <a:off x="2560320" y="1005840"/>
            <a:ext cx="863021" cy="1470412"/>
          </a:xfrm>
          <a:prstGeom prst="rect">
            <a:avLst/>
          </a:prstGeom>
        </p:spPr>
      </p:pic>
      <p:pic>
        <p:nvPicPr>
          <p:cNvPr id="21" name="Picture 20">
            <a:extLst>
              <a:ext uri="{FF2B5EF4-FFF2-40B4-BE49-F238E27FC236}">
                <a16:creationId xmlns:a16="http://schemas.microsoft.com/office/drawing/2014/main" id="{25898357-8C5F-4852-BE5A-7836C1BE5262}"/>
              </a:ext>
            </a:extLst>
          </p:cNvPr>
          <p:cNvPicPr>
            <a:picLocks noChangeAspect="1"/>
          </p:cNvPicPr>
          <p:nvPr/>
        </p:nvPicPr>
        <p:blipFill>
          <a:blip r:embed="rId15"/>
          <a:stretch>
            <a:fillRect/>
          </a:stretch>
        </p:blipFill>
        <p:spPr>
          <a:xfrm>
            <a:off x="4389120" y="1005840"/>
            <a:ext cx="904915" cy="1466223"/>
          </a:xfrm>
          <a:prstGeom prst="rect">
            <a:avLst/>
          </a:prstGeom>
        </p:spPr>
      </p:pic>
    </p:spTree>
    <p:extLst>
      <p:ext uri="{BB962C8B-B14F-4D97-AF65-F5344CB8AC3E}">
        <p14:creationId xmlns:p14="http://schemas.microsoft.com/office/powerpoint/2010/main" val="19014003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1B2A50E-C70D-440C-924B-4A65F8DD8575}"/>
              </a:ext>
            </a:extLst>
          </p:cNvPr>
          <p:cNvSpPr txBox="1"/>
          <p:nvPr/>
        </p:nvSpPr>
        <p:spPr>
          <a:xfrm>
            <a:off x="298390" y="152400"/>
            <a:ext cx="6261221" cy="400110"/>
          </a:xfrm>
          <a:prstGeom prst="rect">
            <a:avLst/>
          </a:prstGeom>
          <a:noFill/>
        </p:spPr>
        <p:txBody>
          <a:bodyPr wrap="square" rtlCol="0">
            <a:spAutoFit/>
          </a:bodyPr>
          <a:lstStyle/>
          <a:p>
            <a:r>
              <a:rPr lang="en-US" sz="2000" b="1" dirty="0">
                <a:latin typeface="Arial" panose="020B0604020202020204" pitchFamily="34" charset="0"/>
                <a:cs typeface="Arial" panose="020B0604020202020204" pitchFamily="34" charset="0"/>
              </a:rPr>
              <a:t>Supplementary figure 7</a:t>
            </a:r>
          </a:p>
        </p:txBody>
      </p:sp>
      <p:sp>
        <p:nvSpPr>
          <p:cNvPr id="3" name="TextBox 2">
            <a:extLst>
              <a:ext uri="{FF2B5EF4-FFF2-40B4-BE49-F238E27FC236}">
                <a16:creationId xmlns:a16="http://schemas.microsoft.com/office/drawing/2014/main" id="{89CFE0F8-CADC-4D3D-AAA9-54FDA88F3934}"/>
              </a:ext>
            </a:extLst>
          </p:cNvPr>
          <p:cNvSpPr txBox="1"/>
          <p:nvPr/>
        </p:nvSpPr>
        <p:spPr>
          <a:xfrm>
            <a:off x="242055" y="7421940"/>
            <a:ext cx="6364485" cy="1569660"/>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Supplemental Figure 7. Lysis data used to calculate lytic units for HD and melanoma patients. </a:t>
            </a:r>
            <a:r>
              <a:rPr lang="en-US" sz="1200" dirty="0">
                <a:latin typeface="Arial" panose="020B0604020202020204" pitchFamily="34" charset="0"/>
                <a:cs typeface="Arial" panose="020B0604020202020204" pitchFamily="34" charset="0"/>
              </a:rPr>
              <a:t>NK-TVA assays were utilized as described in </a:t>
            </a:r>
            <a:r>
              <a:rPr lang="en-US" sz="1200" i="1" dirty="0">
                <a:latin typeface="Arial" panose="020B0604020202020204" pitchFamily="34" charset="0"/>
                <a:cs typeface="Arial" panose="020B0604020202020204" pitchFamily="34" charset="0"/>
              </a:rPr>
              <a:t>Materials and Methods </a:t>
            </a:r>
            <a:r>
              <a:rPr lang="en-US" sz="1200" dirty="0">
                <a:latin typeface="Arial" panose="020B0604020202020204" pitchFamily="34" charset="0"/>
                <a:cs typeface="Arial" panose="020B0604020202020204" pitchFamily="34" charset="0"/>
              </a:rPr>
              <a:t>to the lytic ability of MACS-purified NK cells. </a:t>
            </a:r>
            <a:r>
              <a:rPr lang="en-US" sz="1200" b="1" dirty="0">
                <a:latin typeface="Arial" panose="020B0604020202020204" pitchFamily="34" charset="0"/>
                <a:cs typeface="Arial" panose="020B0604020202020204" pitchFamily="34" charset="0"/>
              </a:rPr>
              <a:t>A)</a:t>
            </a:r>
            <a:r>
              <a:rPr lang="en-US" sz="1200" dirty="0">
                <a:latin typeface="Arial" panose="020B0604020202020204" pitchFamily="34" charset="0"/>
                <a:cs typeface="Arial" panose="020B0604020202020204" pitchFamily="34" charset="0"/>
              </a:rPr>
              <a:t> Examples of images taken by the ImmunoSpot S6 ULTIMATE analyzer used to count the number of viable cell targets (Mel30). </a:t>
            </a:r>
            <a:r>
              <a:rPr lang="en-US" sz="1200" b="1" dirty="0">
                <a:latin typeface="Arial" panose="020B0604020202020204" pitchFamily="34" charset="0"/>
                <a:cs typeface="Arial" panose="020B0604020202020204" pitchFamily="34" charset="0"/>
              </a:rPr>
              <a:t>B)</a:t>
            </a:r>
            <a:r>
              <a:rPr lang="en-US" sz="1200" dirty="0">
                <a:latin typeface="Arial" panose="020B0604020202020204" pitchFamily="34" charset="0"/>
                <a:cs typeface="Arial" panose="020B0604020202020204" pitchFamily="34" charset="0"/>
              </a:rPr>
              <a:t> Percent killing of K562 targets are shown for circulating  healthy donor (HD), as well as melanoma patient (Mel) NK cells before all therapies (Baseline), after DC immunizations (Day 43) and after systemic HDI treatments (Day 89+). These values were utilized to calculate lytic unit values presented in Figure 7. </a:t>
            </a:r>
          </a:p>
        </p:txBody>
      </p:sp>
      <p:grpSp>
        <p:nvGrpSpPr>
          <p:cNvPr id="4" name="Group 3">
            <a:extLst>
              <a:ext uri="{FF2B5EF4-FFF2-40B4-BE49-F238E27FC236}">
                <a16:creationId xmlns:a16="http://schemas.microsoft.com/office/drawing/2014/main" id="{D47560DC-D6CD-41CB-9B88-908E12F98020}"/>
              </a:ext>
            </a:extLst>
          </p:cNvPr>
          <p:cNvGrpSpPr/>
          <p:nvPr/>
        </p:nvGrpSpPr>
        <p:grpSpPr>
          <a:xfrm>
            <a:off x="2542557" y="982828"/>
            <a:ext cx="1772887" cy="1760372"/>
            <a:chOff x="986634" y="1137461"/>
            <a:chExt cx="1772887" cy="1760372"/>
          </a:xfrm>
        </p:grpSpPr>
        <p:pic>
          <p:nvPicPr>
            <p:cNvPr id="5" name="Picture 2">
              <a:extLst>
                <a:ext uri="{FF2B5EF4-FFF2-40B4-BE49-F238E27FC236}">
                  <a16:creationId xmlns:a16="http://schemas.microsoft.com/office/drawing/2014/main" id="{1E7A0920-F293-48C4-8509-4609653F3A7A}"/>
                </a:ext>
              </a:extLst>
            </p:cNvPr>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86634" y="1137461"/>
              <a:ext cx="862826" cy="862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a:extLst>
                <a:ext uri="{FF2B5EF4-FFF2-40B4-BE49-F238E27FC236}">
                  <a16:creationId xmlns:a16="http://schemas.microsoft.com/office/drawing/2014/main" id="{6481CDF3-09DE-4218-86D3-0ADCB4923AEB}"/>
                </a:ext>
              </a:extLst>
            </p:cNvPr>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896695" y="1137461"/>
              <a:ext cx="862826" cy="862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1">
              <a:extLst>
                <a:ext uri="{FF2B5EF4-FFF2-40B4-BE49-F238E27FC236}">
                  <a16:creationId xmlns:a16="http://schemas.microsoft.com/office/drawing/2014/main" id="{65285AB7-4054-4034-93A7-AFFF7F53C121}"/>
                </a:ext>
              </a:extLst>
            </p:cNvPr>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986634" y="2031616"/>
              <a:ext cx="866218" cy="866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a:extLst>
                <a:ext uri="{FF2B5EF4-FFF2-40B4-BE49-F238E27FC236}">
                  <a16:creationId xmlns:a16="http://schemas.microsoft.com/office/drawing/2014/main" id="{20B7F62C-FB24-42B4-BFEE-F53761F99022}"/>
                </a:ext>
              </a:extLst>
            </p:cNvPr>
            <p:cNvPicPr>
              <a:picLocks noChangeAspect="1" noChangeArrowheads="1"/>
            </p:cNvPicPr>
            <p:nvPr/>
          </p:nvPicPr>
          <p:blipFill>
            <a:blip r:embed="rId8" cstate="print">
              <a:extLst>
                <a:ext uri="{BEBA8EAE-BF5A-486C-A8C5-ECC9F3942E4B}">
                  <a14:imgProps xmlns:a14="http://schemas.microsoft.com/office/drawing/2010/main">
                    <a14:imgLayer r:embed="rId9">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896695" y="2037631"/>
              <a:ext cx="860202" cy="860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9" name="TextBox 8">
            <a:extLst>
              <a:ext uri="{FF2B5EF4-FFF2-40B4-BE49-F238E27FC236}">
                <a16:creationId xmlns:a16="http://schemas.microsoft.com/office/drawing/2014/main" id="{9BA41E53-367B-45BF-BE5D-B647E05B174B}"/>
              </a:ext>
            </a:extLst>
          </p:cNvPr>
          <p:cNvSpPr txBox="1"/>
          <p:nvPr/>
        </p:nvSpPr>
        <p:spPr>
          <a:xfrm>
            <a:off x="1312198" y="685800"/>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A.</a:t>
            </a:r>
          </a:p>
        </p:txBody>
      </p:sp>
      <p:sp>
        <p:nvSpPr>
          <p:cNvPr id="10" name="TextBox 9">
            <a:extLst>
              <a:ext uri="{FF2B5EF4-FFF2-40B4-BE49-F238E27FC236}">
                <a16:creationId xmlns:a16="http://schemas.microsoft.com/office/drawing/2014/main" id="{9510A14D-D34A-47A4-85EC-2F009B4CF75B}"/>
              </a:ext>
            </a:extLst>
          </p:cNvPr>
          <p:cNvSpPr txBox="1"/>
          <p:nvPr/>
        </p:nvSpPr>
        <p:spPr>
          <a:xfrm>
            <a:off x="1312198" y="2895600"/>
            <a:ext cx="364202"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B.</a:t>
            </a:r>
          </a:p>
        </p:txBody>
      </p:sp>
      <p:sp>
        <p:nvSpPr>
          <p:cNvPr id="11" name="TextBox 10">
            <a:extLst>
              <a:ext uri="{FF2B5EF4-FFF2-40B4-BE49-F238E27FC236}">
                <a16:creationId xmlns:a16="http://schemas.microsoft.com/office/drawing/2014/main" id="{1D1FA84F-FFDB-4AC2-AB00-DAB9159B7BE5}"/>
              </a:ext>
            </a:extLst>
          </p:cNvPr>
          <p:cNvSpPr txBox="1"/>
          <p:nvPr/>
        </p:nvSpPr>
        <p:spPr>
          <a:xfrm>
            <a:off x="1337511" y="1262390"/>
            <a:ext cx="1023037"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Targets only</a:t>
            </a:r>
          </a:p>
        </p:txBody>
      </p:sp>
      <p:sp>
        <p:nvSpPr>
          <p:cNvPr id="12" name="TextBox 11">
            <a:extLst>
              <a:ext uri="{FF2B5EF4-FFF2-40B4-BE49-F238E27FC236}">
                <a16:creationId xmlns:a16="http://schemas.microsoft.com/office/drawing/2014/main" id="{B13A92D4-A645-4BED-AF4B-BF914541CAAA}"/>
              </a:ext>
            </a:extLst>
          </p:cNvPr>
          <p:cNvSpPr txBox="1"/>
          <p:nvPr/>
        </p:nvSpPr>
        <p:spPr>
          <a:xfrm>
            <a:off x="1143000" y="2048962"/>
            <a:ext cx="1423788" cy="430887"/>
          </a:xfrm>
          <a:prstGeom prst="rect">
            <a:avLst/>
          </a:prstGeom>
          <a:noFill/>
        </p:spPr>
        <p:txBody>
          <a:bodyPr wrap="none" rtlCol="0" anchor="ctr">
            <a:spAutoFit/>
          </a:bodyPr>
          <a:lstStyle/>
          <a:p>
            <a:pPr algn="ctr"/>
            <a:r>
              <a:rPr lang="en-US" sz="1100" b="1" dirty="0">
                <a:latin typeface="Arial" panose="020B0604020202020204" pitchFamily="34" charset="0"/>
                <a:cs typeface="Arial" panose="020B0604020202020204" pitchFamily="34" charset="0"/>
              </a:rPr>
              <a:t>Effectors + targets</a:t>
            </a:r>
          </a:p>
          <a:p>
            <a:pPr algn="ctr"/>
            <a:r>
              <a:rPr lang="en-US" sz="1100" b="1" dirty="0">
                <a:latin typeface="Arial" panose="020B0604020202020204" pitchFamily="34" charset="0"/>
                <a:cs typeface="Arial" panose="020B0604020202020204" pitchFamily="34" charset="0"/>
              </a:rPr>
              <a:t>(E:T ratio = 50:1)</a:t>
            </a:r>
          </a:p>
        </p:txBody>
      </p:sp>
      <p:pic>
        <p:nvPicPr>
          <p:cNvPr id="13" name="Picture 12">
            <a:extLst>
              <a:ext uri="{FF2B5EF4-FFF2-40B4-BE49-F238E27FC236}">
                <a16:creationId xmlns:a16="http://schemas.microsoft.com/office/drawing/2014/main" id="{C6B8AAD2-4C30-40E5-94DF-DEB38C34BB94}"/>
              </a:ext>
            </a:extLst>
          </p:cNvPr>
          <p:cNvPicPr>
            <a:picLocks noChangeAspect="1"/>
          </p:cNvPicPr>
          <p:nvPr/>
        </p:nvPicPr>
        <p:blipFill>
          <a:blip r:embed="rId10"/>
          <a:stretch>
            <a:fillRect/>
          </a:stretch>
        </p:blipFill>
        <p:spPr>
          <a:xfrm>
            <a:off x="1563624" y="3081528"/>
            <a:ext cx="3728941" cy="4236173"/>
          </a:xfrm>
          <a:prstGeom prst="rect">
            <a:avLst/>
          </a:prstGeom>
        </p:spPr>
      </p:pic>
    </p:spTree>
    <p:extLst>
      <p:ext uri="{BB962C8B-B14F-4D97-AF65-F5344CB8AC3E}">
        <p14:creationId xmlns:p14="http://schemas.microsoft.com/office/powerpoint/2010/main" val="98079879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871</TotalTime>
  <Words>2192</Words>
  <Application>Microsoft Office PowerPoint</Application>
  <PresentationFormat>On-screen Show (4:3)</PresentationFormat>
  <Paragraphs>545</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Vujanovic, Lazar</dc:creator>
  <cp:lastModifiedBy>Vujanovic, Lazar</cp:lastModifiedBy>
  <cp:revision>63</cp:revision>
  <cp:lastPrinted>2018-11-07T22:38:22Z</cp:lastPrinted>
  <dcterms:created xsi:type="dcterms:W3CDTF">2018-08-16T16:53:31Z</dcterms:created>
  <dcterms:modified xsi:type="dcterms:W3CDTF">2019-01-11T20:15:22Z</dcterms:modified>
</cp:coreProperties>
</file>