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67" autoAdjust="0"/>
    <p:restoredTop sz="94660"/>
  </p:normalViewPr>
  <p:slideViewPr>
    <p:cSldViewPr snapToGrid="0" showGuides="1">
      <p:cViewPr>
        <p:scale>
          <a:sx n="90" d="100"/>
          <a:sy n="90" d="100"/>
        </p:scale>
        <p:origin x="271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 Id="rId4"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 Id="rId5" Type="http://schemas.openxmlformats.org/officeDocument/2006/relationships/image" Target="../media/image11.emf"/><Relationship Id="rId4"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E1D9A9A-114F-4752-8AE8-AC02862C233A}" type="datetimeFigureOut">
              <a:rPr lang="en-GB" smtClean="0"/>
              <a:t>21/09/2018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1734354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1D9A9A-114F-4752-8AE8-AC02862C233A}" type="datetimeFigureOut">
              <a:rPr lang="en-GB" smtClean="0"/>
              <a:t>21/09/2018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2476055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1D9A9A-114F-4752-8AE8-AC02862C233A}" type="datetimeFigureOut">
              <a:rPr lang="en-GB" smtClean="0"/>
              <a:t>21/09/2018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1291349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1D9A9A-114F-4752-8AE8-AC02862C233A}" type="datetimeFigureOut">
              <a:rPr lang="en-GB" smtClean="0"/>
              <a:t>21/09/2018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129043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1D9A9A-114F-4752-8AE8-AC02862C233A}" type="datetimeFigureOut">
              <a:rPr lang="en-GB" smtClean="0"/>
              <a:t>21/09/2018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1594693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1D9A9A-114F-4752-8AE8-AC02862C233A}" type="datetimeFigureOut">
              <a:rPr lang="en-GB" smtClean="0"/>
              <a:t>21/09/2018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1362136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1D9A9A-114F-4752-8AE8-AC02862C233A}" type="datetimeFigureOut">
              <a:rPr lang="en-GB" smtClean="0"/>
              <a:t>21/09/2018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2804307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E1D9A9A-114F-4752-8AE8-AC02862C233A}" type="datetimeFigureOut">
              <a:rPr lang="en-GB" smtClean="0"/>
              <a:t>21/09/2018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172906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D9A9A-114F-4752-8AE8-AC02862C233A}" type="datetimeFigureOut">
              <a:rPr lang="en-GB" smtClean="0"/>
              <a:t>21/09/2018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2295848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1D9A9A-114F-4752-8AE8-AC02862C233A}" type="datetimeFigureOut">
              <a:rPr lang="en-GB" smtClean="0"/>
              <a:t>21/09/2018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439546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1D9A9A-114F-4752-8AE8-AC02862C233A}" type="datetimeFigureOut">
              <a:rPr lang="en-GB" smtClean="0"/>
              <a:t>21/09/2018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518D7C-1A4F-41F6-A960-E7D658DFCC9A}" type="slidenum">
              <a:rPr lang="en-GB" smtClean="0"/>
              <a:t>‹#›</a:t>
            </a:fld>
            <a:endParaRPr lang="en-GB"/>
          </a:p>
        </p:txBody>
      </p:sp>
    </p:spTree>
    <p:extLst>
      <p:ext uri="{BB962C8B-B14F-4D97-AF65-F5344CB8AC3E}">
        <p14:creationId xmlns:p14="http://schemas.microsoft.com/office/powerpoint/2010/main" val="417639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E1D9A9A-114F-4752-8AE8-AC02862C233A}" type="datetimeFigureOut">
              <a:rPr lang="en-GB" smtClean="0"/>
              <a:t>21/09/2018</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E518D7C-1A4F-41F6-A960-E7D658DFCC9A}" type="slidenum">
              <a:rPr lang="en-GB" smtClean="0"/>
              <a:t>‹#›</a:t>
            </a:fld>
            <a:endParaRPr lang="en-GB"/>
          </a:p>
        </p:txBody>
      </p:sp>
    </p:spTree>
    <p:extLst>
      <p:ext uri="{BB962C8B-B14F-4D97-AF65-F5344CB8AC3E}">
        <p14:creationId xmlns:p14="http://schemas.microsoft.com/office/powerpoint/2010/main" val="25537330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2.bin"/><Relationship Id="rId10" Type="http://schemas.openxmlformats.org/officeDocument/2006/relationships/image" Target="../media/image6.emf"/><Relationship Id="rId4" Type="http://schemas.openxmlformats.org/officeDocument/2006/relationships/image" Target="../media/image3.emf"/><Relationship Id="rId9"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1.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8.e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10.emf"/><Relationship Id="rId4" Type="http://schemas.openxmlformats.org/officeDocument/2006/relationships/image" Target="../media/image7.emf"/><Relationship Id="rId9" Type="http://schemas.openxmlformats.org/officeDocument/2006/relationships/oleObject" Target="../embeddings/oleObject8.bin"/></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 Id="rId5" Type="http://schemas.openxmlformats.org/officeDocument/2006/relationships/image" Target="../media/image17.emf"/><Relationship Id="rId4" Type="http://schemas.openxmlformats.org/officeDocument/2006/relationships/image" Target="../media/image16.emf"/></Relationships>
</file>

<file path=ppt/slides/_rels/slide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xml"/><Relationship Id="rId5" Type="http://schemas.openxmlformats.org/officeDocument/2006/relationships/image" Target="../media/image21.emf"/><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66825" y="589930"/>
            <a:ext cx="3936514" cy="3424449"/>
          </a:xfrm>
          <a:prstGeom prst="rect">
            <a:avLst/>
          </a:prstGeom>
        </p:spPr>
      </p:pic>
      <p:pic>
        <p:nvPicPr>
          <p:cNvPr id="3" name="Picture 2"/>
          <p:cNvPicPr>
            <a:picLocks noChangeAspect="1"/>
          </p:cNvPicPr>
          <p:nvPr/>
        </p:nvPicPr>
        <p:blipFill>
          <a:blip r:embed="rId3"/>
          <a:stretch>
            <a:fillRect/>
          </a:stretch>
        </p:blipFill>
        <p:spPr>
          <a:xfrm>
            <a:off x="1266825" y="4014379"/>
            <a:ext cx="3898739" cy="3429272"/>
          </a:xfrm>
          <a:prstGeom prst="rect">
            <a:avLst/>
          </a:prstGeom>
        </p:spPr>
      </p:pic>
      <p:sp>
        <p:nvSpPr>
          <p:cNvPr id="4" name="TextBox 3"/>
          <p:cNvSpPr txBox="1"/>
          <p:nvPr/>
        </p:nvSpPr>
        <p:spPr>
          <a:xfrm>
            <a:off x="495299" y="7557124"/>
            <a:ext cx="5924551" cy="646331"/>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1: </a:t>
            </a:r>
            <a:r>
              <a:rPr lang="en-GB" sz="1200" dirty="0">
                <a:latin typeface="Times New Roman" panose="02020603050405020304" pitchFamily="18" charset="0"/>
                <a:cs typeface="Times New Roman" panose="02020603050405020304" pitchFamily="18" charset="0"/>
              </a:rPr>
              <a:t>A Spearman Rank correlation matrix generated from the phenotypic and functional data derived from resting NK cells isolated from 6 patients with benign disease and 18 patients with prostate cancer.</a:t>
            </a:r>
            <a:endParaRPr lang="en-GB" sz="1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4365208" y="457221"/>
            <a:ext cx="690120" cy="276999"/>
          </a:xfrm>
          <a:prstGeom prst="rect">
            <a:avLst/>
          </a:prstGeom>
          <a:noFill/>
        </p:spPr>
        <p:txBody>
          <a:bodyPr wrap="square" rtlCol="0">
            <a:spAutoFit/>
          </a:bodyPr>
          <a:lstStyle/>
          <a:p>
            <a:pPr algn="ctr"/>
            <a:r>
              <a:rPr lang="en-GB" sz="1200" dirty="0" err="1">
                <a:latin typeface="Times New Roman" panose="02020603050405020304" pitchFamily="18" charset="0"/>
                <a:cs typeface="Times New Roman" panose="02020603050405020304" pitchFamily="18" charset="0"/>
              </a:rPr>
              <a:t>r</a:t>
            </a:r>
            <a:r>
              <a:rPr lang="en-GB" sz="1200" dirty="0" err="1" smtClean="0">
                <a:latin typeface="Times New Roman" panose="02020603050405020304" pitchFamily="18" charset="0"/>
                <a:cs typeface="Times New Roman" panose="02020603050405020304" pitchFamily="18" charset="0"/>
              </a:rPr>
              <a:t>s</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4365208" y="3887421"/>
            <a:ext cx="690120"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P</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5430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nvPr>
        </p:nvGraphicFramePr>
        <p:xfrm>
          <a:off x="96057" y="1060133"/>
          <a:ext cx="3305880" cy="1681009"/>
        </p:xfrm>
        <a:graphic>
          <a:graphicData uri="http://schemas.openxmlformats.org/presentationml/2006/ole">
            <mc:AlternateContent xmlns:mc="http://schemas.openxmlformats.org/markup-compatibility/2006">
              <mc:Choice xmlns:v="urn:schemas-microsoft-com:vml" Requires="v">
                <p:oleObj spid="_x0000_s1046" name="Prism 7" r:id="rId3" imgW="6636581" imgH="3375724" progId="Prism7.Document">
                  <p:embed/>
                </p:oleObj>
              </mc:Choice>
              <mc:Fallback>
                <p:oleObj name="Prism 7" r:id="rId3" imgW="6636581" imgH="3375724" progId="Prism7.Document">
                  <p:embed/>
                  <p:pic>
                    <p:nvPicPr>
                      <p:cNvPr id="0" name=""/>
                      <p:cNvPicPr/>
                      <p:nvPr/>
                    </p:nvPicPr>
                    <p:blipFill>
                      <a:blip r:embed="rId4"/>
                      <a:stretch>
                        <a:fillRect/>
                      </a:stretch>
                    </p:blipFill>
                    <p:spPr>
                      <a:xfrm>
                        <a:off x="96057" y="1060133"/>
                        <a:ext cx="3305880" cy="1681009"/>
                      </a:xfrm>
                      <a:prstGeom prst="rect">
                        <a:avLst/>
                      </a:prstGeom>
                    </p:spPr>
                  </p:pic>
                </p:oleObj>
              </mc:Fallback>
            </mc:AlternateContent>
          </a:graphicData>
        </a:graphic>
      </p:graphicFrame>
      <p:graphicFrame>
        <p:nvGraphicFramePr>
          <p:cNvPr id="5" name="Object 4"/>
          <p:cNvGraphicFramePr>
            <a:graphicFrameLocks noChangeAspect="1"/>
          </p:cNvGraphicFramePr>
          <p:nvPr>
            <p:extLst/>
          </p:nvPr>
        </p:nvGraphicFramePr>
        <p:xfrm>
          <a:off x="3429323" y="1060133"/>
          <a:ext cx="3342251" cy="1681009"/>
        </p:xfrm>
        <a:graphic>
          <a:graphicData uri="http://schemas.openxmlformats.org/presentationml/2006/ole">
            <mc:AlternateContent xmlns:mc="http://schemas.openxmlformats.org/markup-compatibility/2006">
              <mc:Choice xmlns:v="urn:schemas-microsoft-com:vml" Requires="v">
                <p:oleObj spid="_x0000_s1047" name="Prism 7" r:id="rId5" imgW="6709688" imgH="3375724" progId="Prism7.Document">
                  <p:embed/>
                </p:oleObj>
              </mc:Choice>
              <mc:Fallback>
                <p:oleObj name="Prism 7" r:id="rId5" imgW="6709688" imgH="3375724" progId="Prism7.Document">
                  <p:embed/>
                  <p:pic>
                    <p:nvPicPr>
                      <p:cNvPr id="0" name=""/>
                      <p:cNvPicPr/>
                      <p:nvPr/>
                    </p:nvPicPr>
                    <p:blipFill>
                      <a:blip r:embed="rId6"/>
                      <a:stretch>
                        <a:fillRect/>
                      </a:stretch>
                    </p:blipFill>
                    <p:spPr>
                      <a:xfrm>
                        <a:off x="3429323" y="1060133"/>
                        <a:ext cx="3342251" cy="1681009"/>
                      </a:xfrm>
                      <a:prstGeom prst="rect">
                        <a:avLst/>
                      </a:prstGeom>
                    </p:spPr>
                  </p:pic>
                </p:oleObj>
              </mc:Fallback>
            </mc:AlternateContent>
          </a:graphicData>
        </a:graphic>
      </p:graphicFrame>
      <p:graphicFrame>
        <p:nvGraphicFramePr>
          <p:cNvPr id="6" name="Object 5"/>
          <p:cNvGraphicFramePr>
            <a:graphicFrameLocks noChangeAspect="1"/>
          </p:cNvGraphicFramePr>
          <p:nvPr>
            <p:extLst/>
          </p:nvPr>
        </p:nvGraphicFramePr>
        <p:xfrm>
          <a:off x="96058" y="3882810"/>
          <a:ext cx="3305880" cy="1736241"/>
        </p:xfrm>
        <a:graphic>
          <a:graphicData uri="http://schemas.openxmlformats.org/presentationml/2006/ole">
            <mc:AlternateContent xmlns:mc="http://schemas.openxmlformats.org/markup-compatibility/2006">
              <mc:Choice xmlns:v="urn:schemas-microsoft-com:vml" Requires="v">
                <p:oleObj spid="_x0000_s1048" name="Prism 7" r:id="rId7" imgW="6426262" imgH="3375724" progId="Prism7.Document">
                  <p:embed/>
                </p:oleObj>
              </mc:Choice>
              <mc:Fallback>
                <p:oleObj name="Prism 7" r:id="rId7" imgW="6426262" imgH="3375724" progId="Prism7.Document">
                  <p:embed/>
                  <p:pic>
                    <p:nvPicPr>
                      <p:cNvPr id="0" name=""/>
                      <p:cNvPicPr/>
                      <p:nvPr/>
                    </p:nvPicPr>
                    <p:blipFill>
                      <a:blip r:embed="rId8"/>
                      <a:stretch>
                        <a:fillRect/>
                      </a:stretch>
                    </p:blipFill>
                    <p:spPr>
                      <a:xfrm>
                        <a:off x="96058" y="3882810"/>
                        <a:ext cx="3305880" cy="1736241"/>
                      </a:xfrm>
                      <a:prstGeom prst="rect">
                        <a:avLst/>
                      </a:prstGeom>
                    </p:spPr>
                  </p:pic>
                </p:oleObj>
              </mc:Fallback>
            </mc:AlternateContent>
          </a:graphicData>
        </a:graphic>
      </p:graphicFrame>
      <p:graphicFrame>
        <p:nvGraphicFramePr>
          <p:cNvPr id="7" name="Object 6"/>
          <p:cNvGraphicFramePr>
            <a:graphicFrameLocks noChangeAspect="1"/>
          </p:cNvGraphicFramePr>
          <p:nvPr>
            <p:extLst/>
          </p:nvPr>
        </p:nvGraphicFramePr>
        <p:xfrm>
          <a:off x="3401937" y="3900718"/>
          <a:ext cx="3456063" cy="1718333"/>
        </p:xfrm>
        <a:graphic>
          <a:graphicData uri="http://schemas.openxmlformats.org/presentationml/2006/ole">
            <mc:AlternateContent xmlns:mc="http://schemas.openxmlformats.org/markup-compatibility/2006">
              <mc:Choice xmlns:v="urn:schemas-microsoft-com:vml" Requires="v">
                <p:oleObj spid="_x0000_s1049" name="Prism 7" r:id="rId9" imgW="6787478" imgH="3375724" progId="Prism7.Document">
                  <p:embed/>
                </p:oleObj>
              </mc:Choice>
              <mc:Fallback>
                <p:oleObj name="Prism 7" r:id="rId9" imgW="6787478" imgH="3375724" progId="Prism7.Document">
                  <p:embed/>
                  <p:pic>
                    <p:nvPicPr>
                      <p:cNvPr id="0" name=""/>
                      <p:cNvPicPr/>
                      <p:nvPr/>
                    </p:nvPicPr>
                    <p:blipFill>
                      <a:blip r:embed="rId10"/>
                      <a:stretch>
                        <a:fillRect/>
                      </a:stretch>
                    </p:blipFill>
                    <p:spPr>
                      <a:xfrm>
                        <a:off x="3401937" y="3900718"/>
                        <a:ext cx="3456063" cy="1718333"/>
                      </a:xfrm>
                      <a:prstGeom prst="rect">
                        <a:avLst/>
                      </a:prstGeom>
                    </p:spPr>
                  </p:pic>
                </p:oleObj>
              </mc:Fallback>
            </mc:AlternateContent>
          </a:graphicData>
        </a:graphic>
      </p:graphicFrame>
      <p:sp>
        <p:nvSpPr>
          <p:cNvPr id="8" name="TextBox 7"/>
          <p:cNvSpPr txBox="1"/>
          <p:nvPr/>
        </p:nvSpPr>
        <p:spPr>
          <a:xfrm>
            <a:off x="484105" y="5779001"/>
            <a:ext cx="5890436" cy="1754326"/>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2:</a:t>
            </a:r>
            <a:r>
              <a:rPr lang="en-GB" sz="1200" dirty="0">
                <a:latin typeface="Times New Roman" panose="02020603050405020304" pitchFamily="18" charset="0"/>
                <a:cs typeface="Times New Roman" panose="02020603050405020304" pitchFamily="18" charset="0"/>
              </a:rPr>
              <a:t> </a:t>
            </a:r>
            <a:r>
              <a:rPr lang="en-GB" sz="1200" b="1" dirty="0">
                <a:latin typeface="Times New Roman" panose="02020603050405020304" pitchFamily="18" charset="0"/>
                <a:cs typeface="Times New Roman" panose="02020603050405020304" pitchFamily="18" charset="0"/>
              </a:rPr>
              <a:t>Influence of IL-2 activation and priming on the intensity (median fluorescence intensity, MFI) of NK cell receptor surface expression by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high</a:t>
            </a:r>
            <a:r>
              <a:rPr lang="en-GB" sz="1200" b="1" dirty="0">
                <a:latin typeface="Times New Roman" panose="02020603050405020304" pitchFamily="18" charset="0"/>
                <a:cs typeface="Times New Roman" panose="02020603050405020304" pitchFamily="18" charset="0"/>
              </a:rPr>
              <a:t>,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low</a:t>
            </a:r>
            <a:r>
              <a:rPr lang="en-GB" sz="1200" b="1" dirty="0">
                <a:latin typeface="Times New Roman" panose="02020603050405020304" pitchFamily="18" charset="0"/>
                <a:cs typeface="Times New Roman" panose="02020603050405020304" pitchFamily="18" charset="0"/>
              </a:rPr>
              <a:t>, and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negative</a:t>
            </a:r>
            <a:r>
              <a:rPr lang="en-GB" sz="1200" b="1" dirty="0">
                <a:latin typeface="Times New Roman" panose="02020603050405020304" pitchFamily="18" charset="0"/>
                <a:cs typeface="Times New Roman" panose="02020603050405020304" pitchFamily="18" charset="0"/>
              </a:rPr>
              <a:t> NK cell subpopulations. </a:t>
            </a:r>
            <a:r>
              <a:rPr lang="en-GB" sz="1200" dirty="0">
                <a:latin typeface="Times New Roman" panose="02020603050405020304" pitchFamily="18" charset="0"/>
                <a:cs typeface="Times New Roman" panose="02020603050405020304" pitchFamily="18" charset="0"/>
              </a:rPr>
              <a:t>For each patient, isolated NK cells were stimulated with 100 IU IL-2 or primed with </a:t>
            </a:r>
            <a:r>
              <a:rPr lang="en-GB" sz="1200" dirty="0" err="1">
                <a:latin typeface="Times New Roman" panose="02020603050405020304" pitchFamily="18" charset="0"/>
                <a:cs typeface="Times New Roman" panose="02020603050405020304" pitchFamily="18" charset="0"/>
              </a:rPr>
              <a:t>mitomycin</a:t>
            </a:r>
            <a:r>
              <a:rPr lang="en-GB" sz="1200" dirty="0">
                <a:latin typeface="Times New Roman" panose="02020603050405020304" pitchFamily="18" charset="0"/>
                <a:cs typeface="Times New Roman" panose="02020603050405020304" pitchFamily="18" charset="0"/>
              </a:rPr>
              <a:t> C treated CTV-1 cells at a 1:2 ratio and their expression of NK cell activating receptors and CD69 measured by flow cytometry and compared to that of resting NK cells. (A) NKG2D, (B) DNAM-1, (C) NKp46, (D) CD69. Statistical analysis was performed using two way ANOVA repeated measure tests combined with Tukey’s multiple comparisons test and 95% confidence intervals.</a:t>
            </a:r>
            <a:endParaRPr lang="en-GB" sz="12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48218" y="763684"/>
            <a:ext cx="278027" cy="307777"/>
          </a:xfrm>
          <a:prstGeom prst="rect">
            <a:avLst/>
          </a:prstGeom>
          <a:noFill/>
        </p:spPr>
        <p:txBody>
          <a:bodyPr wrap="square" rtlCol="0">
            <a:spAutoFit/>
          </a:bodyPr>
          <a:lstStyle/>
          <a:p>
            <a:pPr algn="ctr"/>
            <a:r>
              <a:rPr lang="en-GB" sz="1400" b="1" dirty="0"/>
              <a:t>A</a:t>
            </a:r>
          </a:p>
        </p:txBody>
      </p:sp>
      <p:sp>
        <p:nvSpPr>
          <p:cNvPr id="10" name="TextBox 9"/>
          <p:cNvSpPr txBox="1"/>
          <p:nvPr/>
        </p:nvSpPr>
        <p:spPr>
          <a:xfrm>
            <a:off x="3484096" y="763685"/>
            <a:ext cx="278027" cy="307777"/>
          </a:xfrm>
          <a:prstGeom prst="rect">
            <a:avLst/>
          </a:prstGeom>
          <a:noFill/>
        </p:spPr>
        <p:txBody>
          <a:bodyPr wrap="square" rtlCol="0">
            <a:spAutoFit/>
          </a:bodyPr>
          <a:lstStyle/>
          <a:p>
            <a:pPr algn="ctr"/>
            <a:r>
              <a:rPr lang="en-GB" sz="1400" b="1" dirty="0"/>
              <a:t>B</a:t>
            </a:r>
          </a:p>
        </p:txBody>
      </p:sp>
      <p:sp>
        <p:nvSpPr>
          <p:cNvPr id="11" name="TextBox 10"/>
          <p:cNvSpPr txBox="1"/>
          <p:nvPr/>
        </p:nvSpPr>
        <p:spPr>
          <a:xfrm>
            <a:off x="48218" y="3592940"/>
            <a:ext cx="278027" cy="307777"/>
          </a:xfrm>
          <a:prstGeom prst="rect">
            <a:avLst/>
          </a:prstGeom>
          <a:noFill/>
        </p:spPr>
        <p:txBody>
          <a:bodyPr wrap="square" rtlCol="0">
            <a:spAutoFit/>
          </a:bodyPr>
          <a:lstStyle/>
          <a:p>
            <a:pPr algn="ctr"/>
            <a:r>
              <a:rPr lang="en-GB" sz="1400" b="1" dirty="0"/>
              <a:t>C</a:t>
            </a:r>
          </a:p>
        </p:txBody>
      </p:sp>
      <p:sp>
        <p:nvSpPr>
          <p:cNvPr id="12" name="TextBox 11"/>
          <p:cNvSpPr txBox="1"/>
          <p:nvPr/>
        </p:nvSpPr>
        <p:spPr>
          <a:xfrm>
            <a:off x="3484095" y="3592941"/>
            <a:ext cx="278027" cy="307777"/>
          </a:xfrm>
          <a:prstGeom prst="rect">
            <a:avLst/>
          </a:prstGeom>
          <a:noFill/>
        </p:spPr>
        <p:txBody>
          <a:bodyPr wrap="square" rtlCol="0">
            <a:spAutoFit/>
          </a:bodyPr>
          <a:lstStyle/>
          <a:p>
            <a:pPr algn="ctr"/>
            <a:r>
              <a:rPr lang="en-GB" sz="1400" b="1" dirty="0"/>
              <a:t>D</a:t>
            </a:r>
          </a:p>
        </p:txBody>
      </p:sp>
      <p:sp>
        <p:nvSpPr>
          <p:cNvPr id="13" name="Left Bracket 12"/>
          <p:cNvSpPr/>
          <p:nvPr/>
        </p:nvSpPr>
        <p:spPr>
          <a:xfrm rot="5400000">
            <a:off x="893623" y="1196145"/>
            <a:ext cx="45719" cy="669814"/>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Left Bracket 13"/>
          <p:cNvSpPr/>
          <p:nvPr/>
        </p:nvSpPr>
        <p:spPr>
          <a:xfrm rot="5400000">
            <a:off x="1588931" y="1198039"/>
            <a:ext cx="45720" cy="666030"/>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Left Bracket 15"/>
          <p:cNvSpPr/>
          <p:nvPr/>
        </p:nvSpPr>
        <p:spPr>
          <a:xfrm rot="5400000">
            <a:off x="1237088" y="752596"/>
            <a:ext cx="52203" cy="1363231"/>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TextBox 16"/>
          <p:cNvSpPr txBox="1"/>
          <p:nvPr/>
        </p:nvSpPr>
        <p:spPr>
          <a:xfrm>
            <a:off x="996341" y="1246582"/>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18" name="TextBox 17"/>
          <p:cNvSpPr txBox="1"/>
          <p:nvPr/>
        </p:nvSpPr>
        <p:spPr>
          <a:xfrm>
            <a:off x="1356742" y="1360366"/>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19" name="TextBox 18"/>
          <p:cNvSpPr txBox="1"/>
          <p:nvPr/>
        </p:nvSpPr>
        <p:spPr>
          <a:xfrm>
            <a:off x="666445" y="1360366"/>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20" name="Left Bracket 19"/>
          <p:cNvSpPr/>
          <p:nvPr/>
        </p:nvSpPr>
        <p:spPr>
          <a:xfrm rot="5400000">
            <a:off x="1066495" y="974067"/>
            <a:ext cx="45719" cy="669814"/>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Left Bracket 20"/>
          <p:cNvSpPr/>
          <p:nvPr/>
        </p:nvSpPr>
        <p:spPr>
          <a:xfrm rot="5400000">
            <a:off x="1761513" y="972834"/>
            <a:ext cx="45719" cy="669814"/>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Left Bracket 21"/>
          <p:cNvSpPr/>
          <p:nvPr/>
        </p:nvSpPr>
        <p:spPr>
          <a:xfrm rot="5400000">
            <a:off x="1266461" y="871164"/>
            <a:ext cx="45719" cy="66981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Left Bracket 22"/>
          <p:cNvSpPr/>
          <p:nvPr/>
        </p:nvSpPr>
        <p:spPr>
          <a:xfrm rot="5400000">
            <a:off x="1957975" y="870758"/>
            <a:ext cx="45719" cy="66981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Left Bracket 23"/>
          <p:cNvSpPr/>
          <p:nvPr/>
        </p:nvSpPr>
        <p:spPr>
          <a:xfrm rot="5400000">
            <a:off x="1409961" y="427344"/>
            <a:ext cx="52203" cy="1363231"/>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Left Bracket 24"/>
          <p:cNvSpPr/>
          <p:nvPr/>
        </p:nvSpPr>
        <p:spPr>
          <a:xfrm rot="5400000">
            <a:off x="1613711" y="318249"/>
            <a:ext cx="52203" cy="1363231"/>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TextBox 26"/>
          <p:cNvSpPr txBox="1"/>
          <p:nvPr/>
        </p:nvSpPr>
        <p:spPr>
          <a:xfrm>
            <a:off x="1714719" y="1030692"/>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28" name="TextBox 27"/>
          <p:cNvSpPr txBox="1"/>
          <p:nvPr/>
        </p:nvSpPr>
        <p:spPr>
          <a:xfrm>
            <a:off x="1389606" y="823016"/>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29" name="TextBox 28"/>
          <p:cNvSpPr txBox="1"/>
          <p:nvPr/>
        </p:nvSpPr>
        <p:spPr>
          <a:xfrm>
            <a:off x="1526181" y="1133236"/>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30" name="TextBox 29"/>
          <p:cNvSpPr txBox="1"/>
          <p:nvPr/>
        </p:nvSpPr>
        <p:spPr>
          <a:xfrm>
            <a:off x="859622" y="1135061"/>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31" name="Left Bracket 30"/>
          <p:cNvSpPr/>
          <p:nvPr/>
        </p:nvSpPr>
        <p:spPr>
          <a:xfrm rot="5400000">
            <a:off x="4578275" y="493808"/>
            <a:ext cx="54533" cy="1336326"/>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Left Bracket 31"/>
          <p:cNvSpPr/>
          <p:nvPr/>
        </p:nvSpPr>
        <p:spPr>
          <a:xfrm rot="5400000">
            <a:off x="4915938" y="927115"/>
            <a:ext cx="45719" cy="669814"/>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3" name="Left Bracket 32"/>
          <p:cNvSpPr/>
          <p:nvPr/>
        </p:nvSpPr>
        <p:spPr>
          <a:xfrm rot="5400000">
            <a:off x="4592122" y="711225"/>
            <a:ext cx="45719" cy="66981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Left Bracket 33"/>
          <p:cNvSpPr/>
          <p:nvPr/>
        </p:nvSpPr>
        <p:spPr>
          <a:xfrm rot="5400000">
            <a:off x="5298377" y="711225"/>
            <a:ext cx="45719" cy="66981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36" name="Left Bracket 35"/>
          <p:cNvSpPr/>
          <p:nvPr/>
        </p:nvSpPr>
        <p:spPr>
          <a:xfrm rot="5400000">
            <a:off x="4425081" y="592954"/>
            <a:ext cx="45719" cy="669814"/>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Left Bracket 36"/>
          <p:cNvSpPr/>
          <p:nvPr/>
        </p:nvSpPr>
        <p:spPr>
          <a:xfrm rot="5400000">
            <a:off x="4797062" y="119504"/>
            <a:ext cx="45720" cy="1413777"/>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Box 37"/>
          <p:cNvSpPr txBox="1"/>
          <p:nvPr/>
        </p:nvSpPr>
        <p:spPr>
          <a:xfrm>
            <a:off x="4198652" y="749586"/>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39" name="TextBox 38"/>
          <p:cNvSpPr txBox="1"/>
          <p:nvPr/>
        </p:nvSpPr>
        <p:spPr>
          <a:xfrm>
            <a:off x="4348467" y="984673"/>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40" name="TextBox 39"/>
          <p:cNvSpPr txBox="1"/>
          <p:nvPr/>
        </p:nvSpPr>
        <p:spPr>
          <a:xfrm>
            <a:off x="4567676" y="649285"/>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41" name="TextBox 40"/>
          <p:cNvSpPr txBox="1"/>
          <p:nvPr/>
        </p:nvSpPr>
        <p:spPr>
          <a:xfrm>
            <a:off x="4683748" y="1096094"/>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42" name="TextBox 41"/>
          <p:cNvSpPr txBox="1"/>
          <p:nvPr/>
        </p:nvSpPr>
        <p:spPr>
          <a:xfrm>
            <a:off x="4361921" y="871626"/>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43" name="TextBox 42"/>
          <p:cNvSpPr txBox="1"/>
          <p:nvPr/>
        </p:nvSpPr>
        <p:spPr>
          <a:xfrm>
            <a:off x="5066274" y="867100"/>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44" name="Left Bracket 43"/>
          <p:cNvSpPr/>
          <p:nvPr/>
        </p:nvSpPr>
        <p:spPr>
          <a:xfrm rot="5400000">
            <a:off x="1206554" y="3729656"/>
            <a:ext cx="45719" cy="66981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45" name="Left Bracket 44"/>
          <p:cNvSpPr/>
          <p:nvPr/>
        </p:nvSpPr>
        <p:spPr>
          <a:xfrm rot="5400000">
            <a:off x="1915170" y="3726743"/>
            <a:ext cx="45719" cy="66981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46" name="Left Bracket 45"/>
          <p:cNvSpPr/>
          <p:nvPr/>
        </p:nvSpPr>
        <p:spPr>
          <a:xfrm rot="5400000">
            <a:off x="1556827" y="3255393"/>
            <a:ext cx="53789" cy="1378430"/>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47" name="TextBox 46"/>
          <p:cNvSpPr txBox="1"/>
          <p:nvPr/>
        </p:nvSpPr>
        <p:spPr>
          <a:xfrm>
            <a:off x="1323414" y="3763050"/>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48" name="TextBox 47"/>
          <p:cNvSpPr txBox="1"/>
          <p:nvPr/>
        </p:nvSpPr>
        <p:spPr>
          <a:xfrm>
            <a:off x="974364" y="3882810"/>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49" name="TextBox 48"/>
          <p:cNvSpPr txBox="1"/>
          <p:nvPr/>
        </p:nvSpPr>
        <p:spPr>
          <a:xfrm>
            <a:off x="1682317" y="3889926"/>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50" name="Left Bracket 49"/>
          <p:cNvSpPr/>
          <p:nvPr/>
        </p:nvSpPr>
        <p:spPr>
          <a:xfrm rot="5400000">
            <a:off x="4960285" y="4232148"/>
            <a:ext cx="45719" cy="669814"/>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Left Bracket 50"/>
          <p:cNvSpPr/>
          <p:nvPr/>
        </p:nvSpPr>
        <p:spPr>
          <a:xfrm rot="5400000">
            <a:off x="4604855" y="3775058"/>
            <a:ext cx="45719" cy="1380673"/>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Left Bracket 51"/>
          <p:cNvSpPr/>
          <p:nvPr/>
        </p:nvSpPr>
        <p:spPr>
          <a:xfrm rot="5400000">
            <a:off x="5144760" y="3693977"/>
            <a:ext cx="45719" cy="669814"/>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Left Bracket 52"/>
          <p:cNvSpPr/>
          <p:nvPr/>
        </p:nvSpPr>
        <p:spPr>
          <a:xfrm rot="5400000">
            <a:off x="5333749" y="3600380"/>
            <a:ext cx="45719" cy="66981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 name="Left Bracket 53"/>
          <p:cNvSpPr/>
          <p:nvPr/>
        </p:nvSpPr>
        <p:spPr>
          <a:xfrm rot="5400000">
            <a:off x="4803388" y="3165412"/>
            <a:ext cx="45719" cy="1352558"/>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Left Bracket 54"/>
          <p:cNvSpPr/>
          <p:nvPr/>
        </p:nvSpPr>
        <p:spPr>
          <a:xfrm rot="5400000">
            <a:off x="4995167" y="3085469"/>
            <a:ext cx="45719" cy="1339121"/>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6" name="TextBox 55"/>
          <p:cNvSpPr txBox="1"/>
          <p:nvPr/>
        </p:nvSpPr>
        <p:spPr>
          <a:xfrm>
            <a:off x="5095215" y="3763833"/>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57" name="TextBox 56"/>
          <p:cNvSpPr txBox="1"/>
          <p:nvPr/>
        </p:nvSpPr>
        <p:spPr>
          <a:xfrm>
            <a:off x="4728095" y="3578241"/>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58" name="TextBox 57"/>
          <p:cNvSpPr txBox="1"/>
          <p:nvPr/>
        </p:nvSpPr>
        <p:spPr>
          <a:xfrm>
            <a:off x="4912570" y="3847327"/>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59" name="TextBox 58"/>
          <p:cNvSpPr txBox="1"/>
          <p:nvPr/>
        </p:nvSpPr>
        <p:spPr>
          <a:xfrm>
            <a:off x="4575831" y="3669763"/>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60" name="TextBox 59"/>
          <p:cNvSpPr txBox="1"/>
          <p:nvPr/>
        </p:nvSpPr>
        <p:spPr>
          <a:xfrm>
            <a:off x="4728095" y="4386594"/>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61" name="TextBox 60"/>
          <p:cNvSpPr txBox="1"/>
          <p:nvPr/>
        </p:nvSpPr>
        <p:spPr>
          <a:xfrm>
            <a:off x="4372665" y="4282585"/>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62" name="TextBox 61"/>
          <p:cNvSpPr txBox="1"/>
          <p:nvPr/>
        </p:nvSpPr>
        <p:spPr>
          <a:xfrm>
            <a:off x="1206827" y="922059"/>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63" name="TextBox 62"/>
          <p:cNvSpPr txBox="1"/>
          <p:nvPr/>
        </p:nvSpPr>
        <p:spPr>
          <a:xfrm>
            <a:off x="1041561" y="1028195"/>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Tree>
    <p:extLst>
      <p:ext uri="{BB962C8B-B14F-4D97-AF65-F5344CB8AC3E}">
        <p14:creationId xmlns:p14="http://schemas.microsoft.com/office/powerpoint/2010/main" val="813510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135947" y="3066621"/>
          <a:ext cx="3301450" cy="1682690"/>
        </p:xfrm>
        <a:graphic>
          <a:graphicData uri="http://schemas.openxmlformats.org/presentationml/2006/ole">
            <mc:AlternateContent xmlns:mc="http://schemas.openxmlformats.org/markup-compatibility/2006">
              <mc:Choice xmlns:v="urn:schemas-microsoft-com:vml" Requires="v">
                <p:oleObj spid="_x0000_s2075" name="Prism 7" r:id="rId3" imgW="6640903" imgH="3384728" progId="Prism7.Document">
                  <p:embed/>
                </p:oleObj>
              </mc:Choice>
              <mc:Fallback>
                <p:oleObj name="Prism 7" r:id="rId3" imgW="6640903" imgH="3384728" progId="Prism7.Document">
                  <p:embed/>
                  <p:pic>
                    <p:nvPicPr>
                      <p:cNvPr id="0" name=""/>
                      <p:cNvPicPr/>
                      <p:nvPr/>
                    </p:nvPicPr>
                    <p:blipFill>
                      <a:blip r:embed="rId4"/>
                      <a:stretch>
                        <a:fillRect/>
                      </a:stretch>
                    </p:blipFill>
                    <p:spPr>
                      <a:xfrm>
                        <a:off x="135947" y="3066621"/>
                        <a:ext cx="3301450" cy="1682690"/>
                      </a:xfrm>
                      <a:prstGeom prst="rect">
                        <a:avLst/>
                      </a:prstGeom>
                    </p:spPr>
                  </p:pic>
                </p:oleObj>
              </mc:Fallback>
            </mc:AlternateContent>
          </a:graphicData>
        </a:graphic>
      </p:graphicFrame>
      <p:graphicFrame>
        <p:nvGraphicFramePr>
          <p:cNvPr id="5" name="Object 4"/>
          <p:cNvGraphicFramePr>
            <a:graphicFrameLocks noChangeAspect="1"/>
          </p:cNvGraphicFramePr>
          <p:nvPr>
            <p:extLst/>
          </p:nvPr>
        </p:nvGraphicFramePr>
        <p:xfrm>
          <a:off x="135947" y="946908"/>
          <a:ext cx="3301450" cy="1655006"/>
        </p:xfrm>
        <a:graphic>
          <a:graphicData uri="http://schemas.openxmlformats.org/presentationml/2006/ole">
            <mc:AlternateContent xmlns:mc="http://schemas.openxmlformats.org/markup-compatibility/2006">
              <mc:Choice xmlns:v="urn:schemas-microsoft-com:vml" Requires="v">
                <p:oleObj spid="_x0000_s2076" name="Prism 7" r:id="rId5" imgW="6732377" imgH="3375724" progId="Prism7.Document">
                  <p:embed/>
                </p:oleObj>
              </mc:Choice>
              <mc:Fallback>
                <p:oleObj name="Prism 7" r:id="rId5" imgW="6732377" imgH="3375724" progId="Prism7.Document">
                  <p:embed/>
                  <p:pic>
                    <p:nvPicPr>
                      <p:cNvPr id="0" name=""/>
                      <p:cNvPicPr/>
                      <p:nvPr/>
                    </p:nvPicPr>
                    <p:blipFill>
                      <a:blip r:embed="rId6"/>
                      <a:stretch>
                        <a:fillRect/>
                      </a:stretch>
                    </p:blipFill>
                    <p:spPr>
                      <a:xfrm>
                        <a:off x="135947" y="946908"/>
                        <a:ext cx="3301450" cy="1655006"/>
                      </a:xfrm>
                      <a:prstGeom prst="rect">
                        <a:avLst/>
                      </a:prstGeom>
                    </p:spPr>
                  </p:pic>
                </p:oleObj>
              </mc:Fallback>
            </mc:AlternateContent>
          </a:graphicData>
        </a:graphic>
      </p:graphicFrame>
      <p:graphicFrame>
        <p:nvGraphicFramePr>
          <p:cNvPr id="7" name="Object 6"/>
          <p:cNvGraphicFramePr>
            <a:graphicFrameLocks noChangeAspect="1"/>
          </p:cNvGraphicFramePr>
          <p:nvPr>
            <p:extLst/>
          </p:nvPr>
        </p:nvGraphicFramePr>
        <p:xfrm>
          <a:off x="3561222" y="3066621"/>
          <a:ext cx="3268028" cy="1682690"/>
        </p:xfrm>
        <a:graphic>
          <a:graphicData uri="http://schemas.openxmlformats.org/presentationml/2006/ole">
            <mc:AlternateContent xmlns:mc="http://schemas.openxmlformats.org/markup-compatibility/2006">
              <mc:Choice xmlns:v="urn:schemas-microsoft-com:vml" Requires="v">
                <p:oleObj spid="_x0000_s2077" name="Prism 7" r:id="rId7" imgW="6554110" imgH="3375724" progId="Prism7.Document">
                  <p:embed/>
                </p:oleObj>
              </mc:Choice>
              <mc:Fallback>
                <p:oleObj name="Prism 7" r:id="rId7" imgW="6554110" imgH="3375724" progId="Prism7.Document">
                  <p:embed/>
                  <p:pic>
                    <p:nvPicPr>
                      <p:cNvPr id="0" name=""/>
                      <p:cNvPicPr/>
                      <p:nvPr/>
                    </p:nvPicPr>
                    <p:blipFill>
                      <a:blip r:embed="rId8"/>
                      <a:stretch>
                        <a:fillRect/>
                      </a:stretch>
                    </p:blipFill>
                    <p:spPr>
                      <a:xfrm>
                        <a:off x="3561222" y="3066621"/>
                        <a:ext cx="3268028" cy="1682690"/>
                      </a:xfrm>
                      <a:prstGeom prst="rect">
                        <a:avLst/>
                      </a:prstGeom>
                    </p:spPr>
                  </p:pic>
                </p:oleObj>
              </mc:Fallback>
            </mc:AlternateContent>
          </a:graphicData>
        </a:graphic>
      </p:graphicFrame>
      <p:graphicFrame>
        <p:nvGraphicFramePr>
          <p:cNvPr id="8" name="Object 7"/>
          <p:cNvGraphicFramePr>
            <a:graphicFrameLocks noChangeAspect="1"/>
          </p:cNvGraphicFramePr>
          <p:nvPr>
            <p:extLst/>
          </p:nvPr>
        </p:nvGraphicFramePr>
        <p:xfrm>
          <a:off x="135947" y="5214018"/>
          <a:ext cx="3301450" cy="1664031"/>
        </p:xfrm>
        <a:graphic>
          <a:graphicData uri="http://schemas.openxmlformats.org/presentationml/2006/ole">
            <mc:AlternateContent xmlns:mc="http://schemas.openxmlformats.org/markup-compatibility/2006">
              <mc:Choice xmlns:v="urn:schemas-microsoft-com:vml" Requires="v">
                <p:oleObj spid="_x0000_s2078" name="Prism 7" r:id="rId9" imgW="6696003" imgH="3375724" progId="Prism7.Document">
                  <p:embed/>
                </p:oleObj>
              </mc:Choice>
              <mc:Fallback>
                <p:oleObj name="Prism 7" r:id="rId9" imgW="6696003" imgH="3375724" progId="Prism7.Document">
                  <p:embed/>
                  <p:pic>
                    <p:nvPicPr>
                      <p:cNvPr id="0" name=""/>
                      <p:cNvPicPr/>
                      <p:nvPr/>
                    </p:nvPicPr>
                    <p:blipFill>
                      <a:blip r:embed="rId10"/>
                      <a:stretch>
                        <a:fillRect/>
                      </a:stretch>
                    </p:blipFill>
                    <p:spPr>
                      <a:xfrm>
                        <a:off x="135947" y="5214018"/>
                        <a:ext cx="3301450" cy="1664031"/>
                      </a:xfrm>
                      <a:prstGeom prst="rect">
                        <a:avLst/>
                      </a:prstGeom>
                    </p:spPr>
                  </p:pic>
                </p:oleObj>
              </mc:Fallback>
            </mc:AlternateContent>
          </a:graphicData>
        </a:graphic>
      </p:graphicFrame>
      <p:sp>
        <p:nvSpPr>
          <p:cNvPr id="9" name="TextBox 8"/>
          <p:cNvSpPr txBox="1"/>
          <p:nvPr/>
        </p:nvSpPr>
        <p:spPr>
          <a:xfrm>
            <a:off x="135947" y="707113"/>
            <a:ext cx="278027" cy="307777"/>
          </a:xfrm>
          <a:prstGeom prst="rect">
            <a:avLst/>
          </a:prstGeom>
          <a:noFill/>
        </p:spPr>
        <p:txBody>
          <a:bodyPr wrap="square" rtlCol="0">
            <a:spAutoFit/>
          </a:bodyPr>
          <a:lstStyle/>
          <a:p>
            <a:pPr algn="ctr"/>
            <a:r>
              <a:rPr lang="en-GB" sz="1400" b="1" dirty="0"/>
              <a:t>A</a:t>
            </a:r>
          </a:p>
        </p:txBody>
      </p:sp>
      <p:sp>
        <p:nvSpPr>
          <p:cNvPr id="10" name="TextBox 9"/>
          <p:cNvSpPr txBox="1"/>
          <p:nvPr/>
        </p:nvSpPr>
        <p:spPr>
          <a:xfrm>
            <a:off x="3561222" y="707113"/>
            <a:ext cx="278027" cy="307777"/>
          </a:xfrm>
          <a:prstGeom prst="rect">
            <a:avLst/>
          </a:prstGeom>
          <a:noFill/>
        </p:spPr>
        <p:txBody>
          <a:bodyPr wrap="square" rtlCol="0">
            <a:spAutoFit/>
          </a:bodyPr>
          <a:lstStyle/>
          <a:p>
            <a:pPr algn="ctr"/>
            <a:r>
              <a:rPr lang="en-GB" sz="1400" b="1" dirty="0"/>
              <a:t>B</a:t>
            </a:r>
          </a:p>
        </p:txBody>
      </p:sp>
      <p:sp>
        <p:nvSpPr>
          <p:cNvPr id="11" name="TextBox 10"/>
          <p:cNvSpPr txBox="1"/>
          <p:nvPr/>
        </p:nvSpPr>
        <p:spPr>
          <a:xfrm>
            <a:off x="135947" y="2858749"/>
            <a:ext cx="278027" cy="307777"/>
          </a:xfrm>
          <a:prstGeom prst="rect">
            <a:avLst/>
          </a:prstGeom>
          <a:noFill/>
        </p:spPr>
        <p:txBody>
          <a:bodyPr wrap="square" rtlCol="0">
            <a:spAutoFit/>
          </a:bodyPr>
          <a:lstStyle/>
          <a:p>
            <a:pPr algn="ctr"/>
            <a:r>
              <a:rPr lang="en-GB" sz="1400" b="1" dirty="0"/>
              <a:t>C</a:t>
            </a:r>
          </a:p>
        </p:txBody>
      </p:sp>
      <p:sp>
        <p:nvSpPr>
          <p:cNvPr id="12" name="TextBox 11"/>
          <p:cNvSpPr txBox="1"/>
          <p:nvPr/>
        </p:nvSpPr>
        <p:spPr>
          <a:xfrm>
            <a:off x="3561221" y="2858748"/>
            <a:ext cx="278027" cy="307777"/>
          </a:xfrm>
          <a:prstGeom prst="rect">
            <a:avLst/>
          </a:prstGeom>
          <a:noFill/>
        </p:spPr>
        <p:txBody>
          <a:bodyPr wrap="square" rtlCol="0">
            <a:spAutoFit/>
          </a:bodyPr>
          <a:lstStyle/>
          <a:p>
            <a:pPr algn="ctr"/>
            <a:r>
              <a:rPr lang="en-GB" sz="1400" b="1" dirty="0"/>
              <a:t>D</a:t>
            </a:r>
          </a:p>
        </p:txBody>
      </p:sp>
      <p:sp>
        <p:nvSpPr>
          <p:cNvPr id="13" name="TextBox 12"/>
          <p:cNvSpPr txBox="1"/>
          <p:nvPr/>
        </p:nvSpPr>
        <p:spPr>
          <a:xfrm>
            <a:off x="135947" y="4990653"/>
            <a:ext cx="278027" cy="307777"/>
          </a:xfrm>
          <a:prstGeom prst="rect">
            <a:avLst/>
          </a:prstGeom>
          <a:noFill/>
        </p:spPr>
        <p:txBody>
          <a:bodyPr wrap="square" rtlCol="0">
            <a:spAutoFit/>
          </a:bodyPr>
          <a:lstStyle/>
          <a:p>
            <a:pPr algn="ctr"/>
            <a:r>
              <a:rPr lang="en-GB" sz="1400" b="1" dirty="0"/>
              <a:t>E</a:t>
            </a:r>
          </a:p>
        </p:txBody>
      </p:sp>
      <p:graphicFrame>
        <p:nvGraphicFramePr>
          <p:cNvPr id="14" name="Object 13"/>
          <p:cNvGraphicFramePr>
            <a:graphicFrameLocks noChangeAspect="1"/>
          </p:cNvGraphicFramePr>
          <p:nvPr>
            <p:extLst/>
          </p:nvPr>
        </p:nvGraphicFramePr>
        <p:xfrm>
          <a:off x="3561222" y="946908"/>
          <a:ext cx="3296778" cy="1655006"/>
        </p:xfrm>
        <a:graphic>
          <a:graphicData uri="http://schemas.openxmlformats.org/presentationml/2006/ole">
            <mc:AlternateContent xmlns:mc="http://schemas.openxmlformats.org/markup-compatibility/2006">
              <mc:Choice xmlns:v="urn:schemas-microsoft-com:vml" Requires="v">
                <p:oleObj spid="_x0000_s2079" name="Prism 7" r:id="rId11" imgW="6723374" imgH="3375724" progId="Prism7.Document">
                  <p:embed/>
                </p:oleObj>
              </mc:Choice>
              <mc:Fallback>
                <p:oleObj name="Prism 7" r:id="rId11" imgW="6723374" imgH="3375724" progId="Prism7.Document">
                  <p:embed/>
                  <p:pic>
                    <p:nvPicPr>
                      <p:cNvPr id="0" name=""/>
                      <p:cNvPicPr/>
                      <p:nvPr/>
                    </p:nvPicPr>
                    <p:blipFill>
                      <a:blip r:embed="rId12"/>
                      <a:stretch>
                        <a:fillRect/>
                      </a:stretch>
                    </p:blipFill>
                    <p:spPr>
                      <a:xfrm>
                        <a:off x="3561222" y="946908"/>
                        <a:ext cx="3296778" cy="1655006"/>
                      </a:xfrm>
                      <a:prstGeom prst="rect">
                        <a:avLst/>
                      </a:prstGeom>
                    </p:spPr>
                  </p:pic>
                </p:oleObj>
              </mc:Fallback>
            </mc:AlternateContent>
          </a:graphicData>
        </a:graphic>
      </p:graphicFrame>
      <p:sp>
        <p:nvSpPr>
          <p:cNvPr id="15" name="Left Bracket 14"/>
          <p:cNvSpPr/>
          <p:nvPr/>
        </p:nvSpPr>
        <p:spPr>
          <a:xfrm rot="5400000">
            <a:off x="1261021" y="665080"/>
            <a:ext cx="45719" cy="65390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Left Bracket 15"/>
          <p:cNvSpPr/>
          <p:nvPr/>
        </p:nvSpPr>
        <p:spPr>
          <a:xfrm rot="5400000">
            <a:off x="1954796" y="667738"/>
            <a:ext cx="45719" cy="648587"/>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Left Bracket 16"/>
          <p:cNvSpPr/>
          <p:nvPr/>
        </p:nvSpPr>
        <p:spPr>
          <a:xfrm rot="5400000">
            <a:off x="1105260" y="558917"/>
            <a:ext cx="45719" cy="653904"/>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Left Bracket 17"/>
          <p:cNvSpPr/>
          <p:nvPr/>
        </p:nvSpPr>
        <p:spPr>
          <a:xfrm rot="5400000">
            <a:off x="1760544" y="555467"/>
            <a:ext cx="47792" cy="658735"/>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TextBox 18"/>
          <p:cNvSpPr txBox="1"/>
          <p:nvPr/>
        </p:nvSpPr>
        <p:spPr>
          <a:xfrm>
            <a:off x="1722606" y="816103"/>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20" name="TextBox 19"/>
          <p:cNvSpPr txBox="1"/>
          <p:nvPr/>
        </p:nvSpPr>
        <p:spPr>
          <a:xfrm>
            <a:off x="1028831" y="816103"/>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21" name="TextBox 20"/>
          <p:cNvSpPr txBox="1"/>
          <p:nvPr/>
        </p:nvSpPr>
        <p:spPr>
          <a:xfrm>
            <a:off x="868358" y="705930"/>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22" name="TextBox 21"/>
          <p:cNvSpPr txBox="1"/>
          <p:nvPr/>
        </p:nvSpPr>
        <p:spPr>
          <a:xfrm>
            <a:off x="1525961" y="705930"/>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23" name="Left Bracket 22"/>
          <p:cNvSpPr/>
          <p:nvPr/>
        </p:nvSpPr>
        <p:spPr>
          <a:xfrm rot="5400000">
            <a:off x="4697112" y="773621"/>
            <a:ext cx="45719" cy="65390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24" name="Left Bracket 23"/>
          <p:cNvSpPr/>
          <p:nvPr/>
        </p:nvSpPr>
        <p:spPr>
          <a:xfrm rot="5400000">
            <a:off x="5351016" y="773622"/>
            <a:ext cx="45719" cy="65390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25" name="Left Bracket 24"/>
          <p:cNvSpPr/>
          <p:nvPr/>
        </p:nvSpPr>
        <p:spPr>
          <a:xfrm rot="5400000">
            <a:off x="5024063" y="346644"/>
            <a:ext cx="45719" cy="1307809"/>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26" name="Left Bracket 25"/>
          <p:cNvSpPr/>
          <p:nvPr/>
        </p:nvSpPr>
        <p:spPr>
          <a:xfrm rot="5400000">
            <a:off x="4522116" y="584498"/>
            <a:ext cx="45719" cy="637065"/>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27" name="Left Bracket 26"/>
          <p:cNvSpPr/>
          <p:nvPr/>
        </p:nvSpPr>
        <p:spPr>
          <a:xfrm rot="5400000">
            <a:off x="5193361" y="565061"/>
            <a:ext cx="45719" cy="678582"/>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00BC00"/>
              </a:solidFill>
            </a:endParaRPr>
          </a:p>
        </p:txBody>
      </p:sp>
      <p:sp>
        <p:nvSpPr>
          <p:cNvPr id="28" name="TextBox 27"/>
          <p:cNvSpPr txBox="1"/>
          <p:nvPr/>
        </p:nvSpPr>
        <p:spPr>
          <a:xfrm>
            <a:off x="4298345" y="726987"/>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29" name="TextBox 28"/>
          <p:cNvSpPr txBox="1"/>
          <p:nvPr/>
        </p:nvSpPr>
        <p:spPr>
          <a:xfrm>
            <a:off x="4954150" y="726987"/>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30" name="TextBox 29"/>
          <p:cNvSpPr txBox="1"/>
          <p:nvPr/>
        </p:nvSpPr>
        <p:spPr>
          <a:xfrm>
            <a:off x="5115412" y="926641"/>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31" name="TextBox 30"/>
          <p:cNvSpPr txBox="1"/>
          <p:nvPr/>
        </p:nvSpPr>
        <p:spPr>
          <a:xfrm>
            <a:off x="4469352" y="923313"/>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32" name="TextBox 31"/>
          <p:cNvSpPr txBox="1"/>
          <p:nvPr/>
        </p:nvSpPr>
        <p:spPr>
          <a:xfrm>
            <a:off x="4792889" y="824506"/>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33" name="Left Bracket 32"/>
          <p:cNvSpPr/>
          <p:nvPr/>
        </p:nvSpPr>
        <p:spPr>
          <a:xfrm rot="5400000">
            <a:off x="1064919" y="2851202"/>
            <a:ext cx="45719" cy="676367"/>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Left Bracket 33"/>
          <p:cNvSpPr/>
          <p:nvPr/>
        </p:nvSpPr>
        <p:spPr>
          <a:xfrm rot="5400000">
            <a:off x="1408841" y="2395304"/>
            <a:ext cx="45719" cy="1364213"/>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TextBox 34"/>
          <p:cNvSpPr txBox="1"/>
          <p:nvPr/>
        </p:nvSpPr>
        <p:spPr>
          <a:xfrm>
            <a:off x="832729" y="3012117"/>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36" name="TextBox 35"/>
          <p:cNvSpPr txBox="1"/>
          <p:nvPr/>
        </p:nvSpPr>
        <p:spPr>
          <a:xfrm>
            <a:off x="1172225" y="2889417"/>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37" name="Left Bracket 36"/>
          <p:cNvSpPr/>
          <p:nvPr/>
        </p:nvSpPr>
        <p:spPr>
          <a:xfrm rot="5400000">
            <a:off x="4959245" y="3236410"/>
            <a:ext cx="45719" cy="688394"/>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 name="Left Bracket 38"/>
          <p:cNvSpPr/>
          <p:nvPr/>
        </p:nvSpPr>
        <p:spPr>
          <a:xfrm rot="5400000">
            <a:off x="4490637" y="3170168"/>
            <a:ext cx="45719" cy="653904"/>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0" name="Left Bracket 39"/>
          <p:cNvSpPr/>
          <p:nvPr/>
        </p:nvSpPr>
        <p:spPr>
          <a:xfrm rot="5400000">
            <a:off x="4632568" y="2744662"/>
            <a:ext cx="45719" cy="1336437"/>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 name="Left Bracket 40"/>
          <p:cNvSpPr/>
          <p:nvPr/>
        </p:nvSpPr>
        <p:spPr>
          <a:xfrm rot="5400000">
            <a:off x="4812273" y="2656949"/>
            <a:ext cx="45719" cy="1336437"/>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2" name="Left Bracket 41"/>
          <p:cNvSpPr/>
          <p:nvPr/>
        </p:nvSpPr>
        <p:spPr>
          <a:xfrm rot="5400000">
            <a:off x="5009749" y="2561325"/>
            <a:ext cx="45719" cy="1336437"/>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3" name="TextBox 42"/>
          <p:cNvSpPr txBox="1"/>
          <p:nvPr/>
        </p:nvSpPr>
        <p:spPr>
          <a:xfrm>
            <a:off x="4746269" y="3402735"/>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44" name="TextBox 43"/>
          <p:cNvSpPr txBox="1"/>
          <p:nvPr/>
        </p:nvSpPr>
        <p:spPr>
          <a:xfrm>
            <a:off x="4400378" y="3235633"/>
            <a:ext cx="510097" cy="261610"/>
          </a:xfrm>
          <a:prstGeom prst="rect">
            <a:avLst/>
          </a:prstGeom>
          <a:noFill/>
        </p:spPr>
        <p:txBody>
          <a:bodyPr wrap="square" rtlCol="0">
            <a:spAutoFit/>
          </a:bodyPr>
          <a:lstStyle/>
          <a:p>
            <a:pPr algn="ctr"/>
            <a:r>
              <a:rPr lang="en-GB" sz="1100" dirty="0" smtClean="0"/>
              <a:t>**</a:t>
            </a:r>
            <a:endParaRPr lang="en-GB" sz="1100" dirty="0"/>
          </a:p>
        </p:txBody>
      </p:sp>
      <p:sp>
        <p:nvSpPr>
          <p:cNvPr id="45" name="TextBox 44"/>
          <p:cNvSpPr txBox="1"/>
          <p:nvPr/>
        </p:nvSpPr>
        <p:spPr>
          <a:xfrm>
            <a:off x="4261947" y="3323006"/>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46" name="Left Bracket 45"/>
          <p:cNvSpPr/>
          <p:nvPr/>
        </p:nvSpPr>
        <p:spPr>
          <a:xfrm rot="5400000">
            <a:off x="4665551" y="3350652"/>
            <a:ext cx="45719" cy="68839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7" name="TextBox 46"/>
          <p:cNvSpPr txBox="1"/>
          <p:nvPr/>
        </p:nvSpPr>
        <p:spPr>
          <a:xfrm>
            <a:off x="4443029" y="3526469"/>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48" name="TextBox 47"/>
          <p:cNvSpPr txBox="1"/>
          <p:nvPr/>
        </p:nvSpPr>
        <p:spPr>
          <a:xfrm>
            <a:off x="4580083" y="3145604"/>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49" name="TextBox 48"/>
          <p:cNvSpPr txBox="1"/>
          <p:nvPr/>
        </p:nvSpPr>
        <p:spPr>
          <a:xfrm>
            <a:off x="4783828" y="3033871"/>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50" name="Left Bracket 49"/>
          <p:cNvSpPr/>
          <p:nvPr/>
        </p:nvSpPr>
        <p:spPr>
          <a:xfrm rot="5400000">
            <a:off x="1763995" y="5576612"/>
            <a:ext cx="45719" cy="653904"/>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Left Bracket 50"/>
          <p:cNvSpPr/>
          <p:nvPr/>
        </p:nvSpPr>
        <p:spPr>
          <a:xfrm rot="5400000">
            <a:off x="1431150" y="5116179"/>
            <a:ext cx="45719" cy="1305685"/>
          </a:xfrm>
          <a:prstGeom prst="leftBracket">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Left Bracket 51"/>
          <p:cNvSpPr/>
          <p:nvPr/>
        </p:nvSpPr>
        <p:spPr>
          <a:xfrm rot="5400000">
            <a:off x="1957454" y="5111673"/>
            <a:ext cx="45719" cy="65390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TextBox 52"/>
          <p:cNvSpPr txBox="1"/>
          <p:nvPr/>
        </p:nvSpPr>
        <p:spPr>
          <a:xfrm>
            <a:off x="1198960" y="5574683"/>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54" name="TextBox 53"/>
          <p:cNvSpPr txBox="1"/>
          <p:nvPr/>
        </p:nvSpPr>
        <p:spPr>
          <a:xfrm>
            <a:off x="1525961" y="5720753"/>
            <a:ext cx="510097" cy="261610"/>
          </a:xfrm>
          <a:prstGeom prst="rect">
            <a:avLst/>
          </a:prstGeom>
          <a:noFill/>
        </p:spPr>
        <p:txBody>
          <a:bodyPr wrap="square" rtlCol="0">
            <a:spAutoFit/>
          </a:bodyPr>
          <a:lstStyle/>
          <a:p>
            <a:pPr algn="ctr"/>
            <a:r>
              <a:rPr lang="en-GB" sz="1100" dirty="0" smtClean="0">
                <a:solidFill>
                  <a:srgbClr val="0000FF"/>
                </a:solidFill>
              </a:rPr>
              <a:t>*</a:t>
            </a:r>
            <a:endParaRPr lang="en-GB" sz="1100" dirty="0">
              <a:solidFill>
                <a:srgbClr val="0000FF"/>
              </a:solidFill>
            </a:endParaRPr>
          </a:p>
        </p:txBody>
      </p:sp>
      <p:sp>
        <p:nvSpPr>
          <p:cNvPr id="55" name="TextBox 54"/>
          <p:cNvSpPr txBox="1"/>
          <p:nvPr/>
        </p:nvSpPr>
        <p:spPr>
          <a:xfrm>
            <a:off x="1722606" y="5255303"/>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56" name="Left Bracket 55"/>
          <p:cNvSpPr/>
          <p:nvPr/>
        </p:nvSpPr>
        <p:spPr>
          <a:xfrm rot="5400000">
            <a:off x="1261021" y="5108509"/>
            <a:ext cx="45719" cy="653904"/>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Left Bracket 56"/>
          <p:cNvSpPr/>
          <p:nvPr/>
        </p:nvSpPr>
        <p:spPr>
          <a:xfrm rot="5400000">
            <a:off x="1607981" y="4645959"/>
            <a:ext cx="45719" cy="1347825"/>
          </a:xfrm>
          <a:prstGeom prst="leftBracket">
            <a:avLst/>
          </a:prstGeom>
          <a:ln w="19050">
            <a:solidFill>
              <a:srgbClr val="00BC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 name="TextBox 57"/>
          <p:cNvSpPr txBox="1"/>
          <p:nvPr/>
        </p:nvSpPr>
        <p:spPr>
          <a:xfrm>
            <a:off x="1017153" y="5253896"/>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59" name="TextBox 58"/>
          <p:cNvSpPr txBox="1"/>
          <p:nvPr/>
        </p:nvSpPr>
        <p:spPr>
          <a:xfrm>
            <a:off x="1369880" y="5124760"/>
            <a:ext cx="510097" cy="261610"/>
          </a:xfrm>
          <a:prstGeom prst="rect">
            <a:avLst/>
          </a:prstGeom>
          <a:noFill/>
        </p:spPr>
        <p:txBody>
          <a:bodyPr wrap="square" rtlCol="0">
            <a:spAutoFit/>
          </a:bodyPr>
          <a:lstStyle/>
          <a:p>
            <a:pPr algn="ctr"/>
            <a:r>
              <a:rPr lang="en-GB" sz="1100" dirty="0" smtClean="0">
                <a:solidFill>
                  <a:srgbClr val="00BC00"/>
                </a:solidFill>
              </a:rPr>
              <a:t>****</a:t>
            </a:r>
            <a:endParaRPr lang="en-GB" sz="1100" dirty="0">
              <a:solidFill>
                <a:srgbClr val="00BC00"/>
              </a:solidFill>
            </a:endParaRPr>
          </a:p>
        </p:txBody>
      </p:sp>
      <p:sp>
        <p:nvSpPr>
          <p:cNvPr id="60" name="TextBox 59"/>
          <p:cNvSpPr txBox="1"/>
          <p:nvPr/>
        </p:nvSpPr>
        <p:spPr>
          <a:xfrm>
            <a:off x="386536" y="7096814"/>
            <a:ext cx="6131222" cy="1754326"/>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3:</a:t>
            </a:r>
            <a:r>
              <a:rPr lang="en-GB" sz="1200" dirty="0">
                <a:latin typeface="Times New Roman" panose="02020603050405020304" pitchFamily="18" charset="0"/>
                <a:cs typeface="Times New Roman" panose="02020603050405020304" pitchFamily="18" charset="0"/>
              </a:rPr>
              <a:t> </a:t>
            </a:r>
            <a:r>
              <a:rPr lang="en-GB" sz="1200" b="1" dirty="0">
                <a:latin typeface="Times New Roman" panose="02020603050405020304" pitchFamily="18" charset="0"/>
                <a:cs typeface="Times New Roman" panose="02020603050405020304" pitchFamily="18" charset="0"/>
              </a:rPr>
              <a:t>Influence of IL-2 activation and priming on the intensity (median fluorescence intensity, MFI) of CD107a, TNF receptors and CD96 by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high</a:t>
            </a:r>
            <a:r>
              <a:rPr lang="en-GB" sz="1200" b="1" dirty="0">
                <a:latin typeface="Times New Roman" panose="02020603050405020304" pitchFamily="18" charset="0"/>
                <a:cs typeface="Times New Roman" panose="02020603050405020304" pitchFamily="18" charset="0"/>
              </a:rPr>
              <a:t>,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low</a:t>
            </a:r>
            <a:r>
              <a:rPr lang="en-GB" sz="1200" b="1" dirty="0">
                <a:latin typeface="Times New Roman" panose="02020603050405020304" pitchFamily="18" charset="0"/>
                <a:cs typeface="Times New Roman" panose="02020603050405020304" pitchFamily="18" charset="0"/>
              </a:rPr>
              <a:t>, and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negative</a:t>
            </a:r>
            <a:r>
              <a:rPr lang="en-GB" sz="1200" b="1" dirty="0">
                <a:latin typeface="Times New Roman" panose="02020603050405020304" pitchFamily="18" charset="0"/>
                <a:cs typeface="Times New Roman" panose="02020603050405020304" pitchFamily="18" charset="0"/>
              </a:rPr>
              <a:t> NK cell subpopulations. </a:t>
            </a:r>
            <a:r>
              <a:rPr lang="en-GB" sz="1200" dirty="0">
                <a:latin typeface="Times New Roman" panose="02020603050405020304" pitchFamily="18" charset="0"/>
                <a:cs typeface="Times New Roman" panose="02020603050405020304" pitchFamily="18" charset="0"/>
              </a:rPr>
              <a:t>For each patient, isolated NK cells were stimulated with 100 IU IL-2 or primed with </a:t>
            </a:r>
            <a:r>
              <a:rPr lang="en-GB" sz="1200" dirty="0" err="1">
                <a:latin typeface="Times New Roman" panose="02020603050405020304" pitchFamily="18" charset="0"/>
                <a:cs typeface="Times New Roman" panose="02020603050405020304" pitchFamily="18" charset="0"/>
              </a:rPr>
              <a:t>mitomycin</a:t>
            </a:r>
            <a:r>
              <a:rPr lang="en-GB" sz="1200" dirty="0">
                <a:latin typeface="Times New Roman" panose="02020603050405020304" pitchFamily="18" charset="0"/>
                <a:cs typeface="Times New Roman" panose="02020603050405020304" pitchFamily="18" charset="0"/>
              </a:rPr>
              <a:t> C treated CTV-1 cells at a 1:2 ratio and their expression of CD107a, TNF receptors (CD137, OX40, GITR), and CD96 receptor measured by flow cytometry and compared to that of resting NK cells. (A) CD107a (B) CD137, (C) OX40, (D) GITR, (E) CD96. Statistical analysis was performed using two way ANOVA repeated measure tests combined with Tukey’s multiple comparisons test and 95% confidence intervals.</a:t>
            </a:r>
            <a:endParaRPr lang="en-GB"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933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2008" y="4733453"/>
            <a:ext cx="5906780" cy="1415772"/>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4: Co-expression of CD107a and CD137 by primed NK cells. </a:t>
            </a:r>
            <a:r>
              <a:rPr lang="en-GB" sz="1200" dirty="0">
                <a:latin typeface="Times New Roman" panose="02020603050405020304" pitchFamily="18" charset="0"/>
                <a:cs typeface="Times New Roman" panose="02020603050405020304" pitchFamily="18" charset="0"/>
              </a:rPr>
              <a:t>For each patient, isolated NK cells were primed with </a:t>
            </a:r>
            <a:r>
              <a:rPr lang="en-GB" sz="1200" dirty="0" err="1">
                <a:latin typeface="Times New Roman" panose="02020603050405020304" pitchFamily="18" charset="0"/>
                <a:cs typeface="Times New Roman" panose="02020603050405020304" pitchFamily="18" charset="0"/>
              </a:rPr>
              <a:t>mitomycin</a:t>
            </a:r>
            <a:r>
              <a:rPr lang="en-GB" sz="1200" dirty="0">
                <a:latin typeface="Times New Roman" panose="02020603050405020304" pitchFamily="18" charset="0"/>
                <a:cs typeface="Times New Roman" panose="02020603050405020304" pitchFamily="18" charset="0"/>
              </a:rPr>
              <a:t> C treated CTV-1 cells at a 1:2 ratio and their co-expression of the degranulation receptor CD107a and the TNF receptor CD137 measured by flow cytometry. (A) representative density plot of CD107a and CD137 co-expression by CD56</a:t>
            </a:r>
            <a:r>
              <a:rPr lang="en-GB" sz="1200" baseline="30000" dirty="0">
                <a:latin typeface="Times New Roman" panose="02020603050405020304" pitchFamily="18" charset="0"/>
                <a:cs typeface="Times New Roman" panose="02020603050405020304" pitchFamily="18" charset="0"/>
              </a:rPr>
              <a:t>dim</a:t>
            </a:r>
            <a:r>
              <a:rPr lang="en-GB" sz="1200" dirty="0">
                <a:latin typeface="Times New Roman" panose="02020603050405020304" pitchFamily="18" charset="0"/>
                <a:cs typeface="Times New Roman" panose="02020603050405020304" pitchFamily="18" charset="0"/>
              </a:rPr>
              <a:t>CD69</a:t>
            </a:r>
            <a:r>
              <a:rPr lang="en-GB" sz="1200" baseline="30000" dirty="0">
                <a:latin typeface="Times New Roman" panose="02020603050405020304" pitchFamily="18" charset="0"/>
                <a:cs typeface="Times New Roman" panose="02020603050405020304" pitchFamily="18" charset="0"/>
              </a:rPr>
              <a:t>+</a:t>
            </a:r>
            <a:r>
              <a:rPr lang="en-GB" sz="1200" dirty="0">
                <a:latin typeface="Times New Roman" panose="02020603050405020304" pitchFamily="18" charset="0"/>
                <a:cs typeface="Times New Roman" panose="02020603050405020304" pitchFamily="18" charset="0"/>
              </a:rPr>
              <a:t> NK cells. (B) proportion of primed CD56</a:t>
            </a:r>
            <a:r>
              <a:rPr lang="en-GB" sz="1200" baseline="30000" dirty="0">
                <a:latin typeface="Times New Roman" panose="02020603050405020304" pitchFamily="18" charset="0"/>
                <a:cs typeface="Times New Roman" panose="02020603050405020304" pitchFamily="18" charset="0"/>
              </a:rPr>
              <a:t>dim</a:t>
            </a:r>
            <a:r>
              <a:rPr lang="en-GB" sz="1200" dirty="0">
                <a:latin typeface="Times New Roman" panose="02020603050405020304" pitchFamily="18" charset="0"/>
                <a:cs typeface="Times New Roman" panose="02020603050405020304" pitchFamily="18" charset="0"/>
              </a:rPr>
              <a:t>CD69</a:t>
            </a:r>
            <a:r>
              <a:rPr lang="en-GB" sz="1200" baseline="30000" dirty="0">
                <a:latin typeface="Times New Roman" panose="02020603050405020304" pitchFamily="18" charset="0"/>
                <a:cs typeface="Times New Roman" panose="02020603050405020304" pitchFamily="18" charset="0"/>
              </a:rPr>
              <a:t>+</a:t>
            </a:r>
            <a:r>
              <a:rPr lang="en-GB" sz="1200" dirty="0">
                <a:latin typeface="Times New Roman" panose="02020603050405020304" pitchFamily="18" charset="0"/>
                <a:cs typeface="Times New Roman" panose="02020603050405020304" pitchFamily="18" charset="0"/>
              </a:rPr>
              <a:t> NK cell subpopulations derived from 5 patients with benign disease and 16 prostate cancer patients expressing CD107a and CD137.</a:t>
            </a:r>
            <a:r>
              <a:rPr lang="en-GB" sz="1400" dirty="0"/>
              <a:t> </a:t>
            </a:r>
            <a:endParaRPr lang="en-GB" sz="1350" dirty="0"/>
          </a:p>
        </p:txBody>
      </p:sp>
      <p:pic>
        <p:nvPicPr>
          <p:cNvPr id="3" name="Picture 2"/>
          <p:cNvPicPr>
            <a:picLocks noChangeAspect="1"/>
          </p:cNvPicPr>
          <p:nvPr/>
        </p:nvPicPr>
        <p:blipFill>
          <a:blip r:embed="rId2"/>
          <a:stretch>
            <a:fillRect/>
          </a:stretch>
        </p:blipFill>
        <p:spPr>
          <a:xfrm>
            <a:off x="560090" y="1188745"/>
            <a:ext cx="2626924" cy="2600402"/>
          </a:xfrm>
          <a:prstGeom prst="rect">
            <a:avLst/>
          </a:prstGeom>
        </p:spPr>
      </p:pic>
      <p:pic>
        <p:nvPicPr>
          <p:cNvPr id="11" name="Picture 10"/>
          <p:cNvPicPr>
            <a:picLocks noChangeAspect="1"/>
          </p:cNvPicPr>
          <p:nvPr/>
        </p:nvPicPr>
        <p:blipFill>
          <a:blip r:embed="rId3"/>
          <a:stretch>
            <a:fillRect/>
          </a:stretch>
        </p:blipFill>
        <p:spPr>
          <a:xfrm>
            <a:off x="3365398" y="1034858"/>
            <a:ext cx="3009214" cy="3544705"/>
          </a:xfrm>
          <a:prstGeom prst="rect">
            <a:avLst/>
          </a:prstGeom>
        </p:spPr>
      </p:pic>
      <p:sp>
        <p:nvSpPr>
          <p:cNvPr id="12" name="TextBox 11"/>
          <p:cNvSpPr txBox="1"/>
          <p:nvPr/>
        </p:nvSpPr>
        <p:spPr>
          <a:xfrm>
            <a:off x="560090" y="880968"/>
            <a:ext cx="278027" cy="307777"/>
          </a:xfrm>
          <a:prstGeom prst="rect">
            <a:avLst/>
          </a:prstGeom>
          <a:noFill/>
        </p:spPr>
        <p:txBody>
          <a:bodyPr wrap="square" rtlCol="0">
            <a:spAutoFit/>
          </a:bodyPr>
          <a:lstStyle/>
          <a:p>
            <a:pPr algn="ctr"/>
            <a:r>
              <a:rPr lang="en-GB" sz="1400" b="1" dirty="0"/>
              <a:t>A</a:t>
            </a:r>
          </a:p>
        </p:txBody>
      </p:sp>
      <p:sp>
        <p:nvSpPr>
          <p:cNvPr id="13" name="TextBox 12"/>
          <p:cNvSpPr txBox="1"/>
          <p:nvPr/>
        </p:nvSpPr>
        <p:spPr>
          <a:xfrm>
            <a:off x="3429686" y="880968"/>
            <a:ext cx="278027" cy="307777"/>
          </a:xfrm>
          <a:prstGeom prst="rect">
            <a:avLst/>
          </a:prstGeom>
          <a:noFill/>
        </p:spPr>
        <p:txBody>
          <a:bodyPr wrap="square" rtlCol="0">
            <a:spAutoFit/>
          </a:bodyPr>
          <a:lstStyle/>
          <a:p>
            <a:pPr algn="ctr"/>
            <a:r>
              <a:rPr lang="en-GB" sz="1400" b="1" dirty="0"/>
              <a:t>B</a:t>
            </a:r>
          </a:p>
        </p:txBody>
      </p:sp>
    </p:spTree>
    <p:extLst>
      <p:ext uri="{BB962C8B-B14F-4D97-AF65-F5344CB8AC3E}">
        <p14:creationId xmlns:p14="http://schemas.microsoft.com/office/powerpoint/2010/main" val="262399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06784" y="545287"/>
            <a:ext cx="992459"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Primed NK</a:t>
            </a:r>
          </a:p>
        </p:txBody>
      </p:sp>
      <p:sp>
        <p:nvSpPr>
          <p:cNvPr id="7" name="TextBox 6"/>
          <p:cNvSpPr txBox="1"/>
          <p:nvPr/>
        </p:nvSpPr>
        <p:spPr>
          <a:xfrm>
            <a:off x="4667063" y="556828"/>
            <a:ext cx="1269060" cy="461665"/>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IL-2 </a:t>
            </a:r>
            <a:r>
              <a:rPr lang="en-GB" sz="1200" dirty="0" smtClean="0">
                <a:latin typeface="Times New Roman" panose="02020603050405020304" pitchFamily="18" charset="0"/>
                <a:cs typeface="Times New Roman" panose="02020603050405020304" pitchFamily="18" charset="0"/>
              </a:rPr>
              <a:t>stimulated </a:t>
            </a:r>
            <a:r>
              <a:rPr lang="en-GB" sz="1200" dirty="0">
                <a:latin typeface="Times New Roman" panose="02020603050405020304" pitchFamily="18" charset="0"/>
                <a:cs typeface="Times New Roman" panose="02020603050405020304" pitchFamily="18" charset="0"/>
              </a:rPr>
              <a:t>NK</a:t>
            </a:r>
          </a:p>
        </p:txBody>
      </p:sp>
      <p:pic>
        <p:nvPicPr>
          <p:cNvPr id="9" name="Picture 8"/>
          <p:cNvPicPr>
            <a:picLocks noChangeAspect="1"/>
          </p:cNvPicPr>
          <p:nvPr/>
        </p:nvPicPr>
        <p:blipFill>
          <a:blip r:embed="rId2"/>
          <a:stretch>
            <a:fillRect/>
          </a:stretch>
        </p:blipFill>
        <p:spPr>
          <a:xfrm>
            <a:off x="207889" y="683786"/>
            <a:ext cx="3167653" cy="2768706"/>
          </a:xfrm>
          <a:prstGeom prst="rect">
            <a:avLst/>
          </a:prstGeom>
        </p:spPr>
      </p:pic>
      <p:pic>
        <p:nvPicPr>
          <p:cNvPr id="10" name="Picture 9"/>
          <p:cNvPicPr>
            <a:picLocks noChangeAspect="1"/>
          </p:cNvPicPr>
          <p:nvPr/>
        </p:nvPicPr>
        <p:blipFill>
          <a:blip r:embed="rId3"/>
          <a:stretch>
            <a:fillRect/>
          </a:stretch>
        </p:blipFill>
        <p:spPr>
          <a:xfrm>
            <a:off x="201540" y="3535042"/>
            <a:ext cx="3167653" cy="2798911"/>
          </a:xfrm>
          <a:prstGeom prst="rect">
            <a:avLst/>
          </a:prstGeom>
        </p:spPr>
      </p:pic>
      <p:pic>
        <p:nvPicPr>
          <p:cNvPr id="11" name="Picture 10"/>
          <p:cNvPicPr>
            <a:picLocks noChangeAspect="1"/>
          </p:cNvPicPr>
          <p:nvPr/>
        </p:nvPicPr>
        <p:blipFill>
          <a:blip r:embed="rId4"/>
          <a:stretch>
            <a:fillRect/>
          </a:stretch>
        </p:blipFill>
        <p:spPr>
          <a:xfrm>
            <a:off x="3541639" y="683786"/>
            <a:ext cx="3167653" cy="2768706"/>
          </a:xfrm>
          <a:prstGeom prst="rect">
            <a:avLst/>
          </a:prstGeom>
        </p:spPr>
      </p:pic>
      <p:pic>
        <p:nvPicPr>
          <p:cNvPr id="12" name="Picture 11"/>
          <p:cNvPicPr>
            <a:picLocks noChangeAspect="1"/>
          </p:cNvPicPr>
          <p:nvPr/>
        </p:nvPicPr>
        <p:blipFill>
          <a:blip r:embed="rId5"/>
          <a:stretch>
            <a:fillRect/>
          </a:stretch>
        </p:blipFill>
        <p:spPr>
          <a:xfrm>
            <a:off x="3541638" y="3535041"/>
            <a:ext cx="3167653" cy="2798911"/>
          </a:xfrm>
          <a:prstGeom prst="rect">
            <a:avLst/>
          </a:prstGeom>
        </p:spPr>
      </p:pic>
      <p:sp>
        <p:nvSpPr>
          <p:cNvPr id="13" name="TextBox 12"/>
          <p:cNvSpPr txBox="1"/>
          <p:nvPr/>
        </p:nvSpPr>
        <p:spPr>
          <a:xfrm>
            <a:off x="533349" y="6501563"/>
            <a:ext cx="5739860" cy="1569660"/>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5: Relationships between phenotypic and functional changes  induced by IL-2 activation and priming of patient-derived NK cells. </a:t>
            </a:r>
            <a:r>
              <a:rPr lang="en-GB" sz="1200" dirty="0">
                <a:latin typeface="Times New Roman" panose="02020603050405020304" pitchFamily="18" charset="0"/>
                <a:cs typeface="Times New Roman" panose="02020603050405020304" pitchFamily="18" charset="0"/>
              </a:rPr>
              <a:t>For each patient, isolated NK cells were stimulated with 100 IU IL-2 or primed with </a:t>
            </a:r>
            <a:r>
              <a:rPr lang="en-GB" sz="1200" dirty="0" err="1">
                <a:latin typeface="Times New Roman" panose="02020603050405020304" pitchFamily="18" charset="0"/>
                <a:cs typeface="Times New Roman" panose="02020603050405020304" pitchFamily="18" charset="0"/>
              </a:rPr>
              <a:t>mitomycin</a:t>
            </a:r>
            <a:r>
              <a:rPr lang="en-GB" sz="1200" dirty="0">
                <a:latin typeface="Times New Roman" panose="02020603050405020304" pitchFamily="18" charset="0"/>
                <a:cs typeface="Times New Roman" panose="02020603050405020304" pitchFamily="18" charset="0"/>
              </a:rPr>
              <a:t> C treated CTV-1 cells at a 1:2 ratio. For each patient, the NK cell phenotype and cytotoxicity against K562 and PC3 target cells before and after activation were measured by flow cytometry. The relationship(s) between change in receptor expression and target cell lysis between resting and activated NK cells were analysed using a Spearman Rank correlation matrix.</a:t>
            </a:r>
            <a:endParaRPr lang="en-GB" sz="12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665340" y="545287"/>
            <a:ext cx="690120" cy="276999"/>
          </a:xfrm>
          <a:prstGeom prst="rect">
            <a:avLst/>
          </a:prstGeom>
          <a:noFill/>
        </p:spPr>
        <p:txBody>
          <a:bodyPr wrap="square" rtlCol="0">
            <a:spAutoFit/>
          </a:bodyPr>
          <a:lstStyle/>
          <a:p>
            <a:pPr algn="ctr"/>
            <a:r>
              <a:rPr lang="en-GB" sz="1200" dirty="0" err="1">
                <a:latin typeface="Times New Roman" panose="02020603050405020304" pitchFamily="18" charset="0"/>
                <a:cs typeface="Times New Roman" panose="02020603050405020304" pitchFamily="18" charset="0"/>
              </a:rPr>
              <a:t>r</a:t>
            </a:r>
            <a:r>
              <a:rPr lang="en-GB" sz="1200" dirty="0" err="1" smtClean="0">
                <a:latin typeface="Times New Roman" panose="02020603050405020304" pitchFamily="18" charset="0"/>
                <a:cs typeface="Times New Roman" panose="02020603050405020304" pitchFamily="18" charset="0"/>
              </a:rPr>
              <a:t>s</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6019171" y="548589"/>
            <a:ext cx="690120" cy="276999"/>
          </a:xfrm>
          <a:prstGeom prst="rect">
            <a:avLst/>
          </a:prstGeom>
          <a:noFill/>
        </p:spPr>
        <p:txBody>
          <a:bodyPr wrap="square" rtlCol="0">
            <a:spAutoFit/>
          </a:bodyPr>
          <a:lstStyle/>
          <a:p>
            <a:pPr algn="ctr"/>
            <a:r>
              <a:rPr lang="en-GB" sz="1200" dirty="0" err="1">
                <a:latin typeface="Times New Roman" panose="02020603050405020304" pitchFamily="18" charset="0"/>
                <a:cs typeface="Times New Roman" panose="02020603050405020304" pitchFamily="18" charset="0"/>
              </a:rPr>
              <a:t>r</a:t>
            </a:r>
            <a:r>
              <a:rPr lang="en-GB" sz="1200" dirty="0" err="1" smtClean="0">
                <a:latin typeface="Times New Roman" panose="02020603050405020304" pitchFamily="18" charset="0"/>
                <a:cs typeface="Times New Roman" panose="02020603050405020304" pitchFamily="18" charset="0"/>
              </a:rPr>
              <a:t>s</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2665340" y="3408083"/>
            <a:ext cx="690120"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P</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6014742" y="3408083"/>
            <a:ext cx="690120"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P</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7657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05208" y="478508"/>
            <a:ext cx="992459"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Primed NK</a:t>
            </a:r>
          </a:p>
        </p:txBody>
      </p:sp>
      <p:sp>
        <p:nvSpPr>
          <p:cNvPr id="7" name="TextBox 6"/>
          <p:cNvSpPr txBox="1"/>
          <p:nvPr/>
        </p:nvSpPr>
        <p:spPr>
          <a:xfrm>
            <a:off x="4694314" y="478508"/>
            <a:ext cx="1227115" cy="461665"/>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IL-2 </a:t>
            </a:r>
            <a:r>
              <a:rPr lang="en-GB" sz="1200" dirty="0" smtClean="0">
                <a:latin typeface="Times New Roman" panose="02020603050405020304" pitchFamily="18" charset="0"/>
                <a:cs typeface="Times New Roman" panose="02020603050405020304" pitchFamily="18" charset="0"/>
              </a:rPr>
              <a:t>stimulated </a:t>
            </a:r>
            <a:r>
              <a:rPr lang="en-GB" sz="1200" dirty="0">
                <a:latin typeface="Times New Roman" panose="02020603050405020304" pitchFamily="18" charset="0"/>
                <a:cs typeface="Times New Roman" panose="02020603050405020304" pitchFamily="18" charset="0"/>
              </a:rPr>
              <a:t>NK</a:t>
            </a:r>
          </a:p>
        </p:txBody>
      </p:sp>
      <p:sp>
        <p:nvSpPr>
          <p:cNvPr id="8" name="TextBox 7"/>
          <p:cNvSpPr txBox="1"/>
          <p:nvPr/>
        </p:nvSpPr>
        <p:spPr>
          <a:xfrm>
            <a:off x="450798" y="6862506"/>
            <a:ext cx="5843676" cy="1754326"/>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6: Relationships between phenotypic and functional changes induced by IL-2 activation and priming of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high</a:t>
            </a:r>
            <a:r>
              <a:rPr lang="en-GB" sz="1200" b="1" dirty="0">
                <a:latin typeface="Times New Roman" panose="02020603050405020304" pitchFamily="18" charset="0"/>
                <a:cs typeface="Times New Roman" panose="02020603050405020304" pitchFamily="18" charset="0"/>
              </a:rPr>
              <a:t>,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low</a:t>
            </a:r>
            <a:r>
              <a:rPr lang="en-GB" sz="1200" b="1" dirty="0">
                <a:latin typeface="Times New Roman" panose="02020603050405020304" pitchFamily="18" charset="0"/>
                <a:cs typeface="Times New Roman" panose="02020603050405020304" pitchFamily="18" charset="0"/>
              </a:rPr>
              <a:t>, CD56</a:t>
            </a:r>
            <a:r>
              <a:rPr lang="en-GB" sz="1200" b="1" baseline="30000" dirty="0">
                <a:latin typeface="Times New Roman" panose="02020603050405020304" pitchFamily="18" charset="0"/>
                <a:cs typeface="Times New Roman" panose="02020603050405020304" pitchFamily="18" charset="0"/>
              </a:rPr>
              <a:t>dim</a:t>
            </a:r>
            <a:r>
              <a:rPr lang="en-GB" sz="1200" b="1" dirty="0">
                <a:latin typeface="Times New Roman" panose="02020603050405020304" pitchFamily="18" charset="0"/>
                <a:cs typeface="Times New Roman" panose="02020603050405020304" pitchFamily="18" charset="0"/>
              </a:rPr>
              <a:t>CD16</a:t>
            </a:r>
            <a:r>
              <a:rPr lang="en-GB" sz="1200" b="1" baseline="30000" dirty="0">
                <a:latin typeface="Times New Roman" panose="02020603050405020304" pitchFamily="18" charset="0"/>
                <a:cs typeface="Times New Roman" panose="02020603050405020304" pitchFamily="18" charset="0"/>
              </a:rPr>
              <a:t>neg</a:t>
            </a:r>
            <a:r>
              <a:rPr lang="en-GB" sz="1200" b="1" dirty="0">
                <a:latin typeface="Times New Roman" panose="02020603050405020304" pitchFamily="18" charset="0"/>
                <a:cs typeface="Times New Roman" panose="02020603050405020304" pitchFamily="18" charset="0"/>
              </a:rPr>
              <a:t> patient-derived NK cell subpopulations. </a:t>
            </a:r>
            <a:r>
              <a:rPr lang="en-GB" sz="1200" dirty="0">
                <a:latin typeface="Times New Roman" panose="02020603050405020304" pitchFamily="18" charset="0"/>
                <a:cs typeface="Times New Roman" panose="02020603050405020304" pitchFamily="18" charset="0"/>
              </a:rPr>
              <a:t>For each patient, isolated NK cells were stimulated with 100 IU IL-2 or primed with </a:t>
            </a:r>
            <a:r>
              <a:rPr lang="en-GB" sz="1200" dirty="0" err="1">
                <a:latin typeface="Times New Roman" panose="02020603050405020304" pitchFamily="18" charset="0"/>
                <a:cs typeface="Times New Roman" panose="02020603050405020304" pitchFamily="18" charset="0"/>
              </a:rPr>
              <a:t>mitomycin</a:t>
            </a:r>
            <a:r>
              <a:rPr lang="en-GB" sz="1200" dirty="0">
                <a:latin typeface="Times New Roman" panose="02020603050405020304" pitchFamily="18" charset="0"/>
                <a:cs typeface="Times New Roman" panose="02020603050405020304" pitchFamily="18" charset="0"/>
              </a:rPr>
              <a:t> C treated CTV-1 cells at a 1:2 ratio. For each patient, the NK cell phenotype and cytotoxicity against K562 and PC3 target cells before and after activation were measured by flow cytometry. The relationship(s) between change in the phenotype of CD56</a:t>
            </a:r>
            <a:r>
              <a:rPr lang="en-GB" sz="1200" baseline="30000" dirty="0">
                <a:latin typeface="Times New Roman" panose="02020603050405020304" pitchFamily="18" charset="0"/>
                <a:cs typeface="Times New Roman" panose="02020603050405020304" pitchFamily="18" charset="0"/>
              </a:rPr>
              <a:t>dim</a:t>
            </a:r>
            <a:r>
              <a:rPr lang="en-GB" sz="1200" dirty="0">
                <a:latin typeface="Times New Roman" panose="02020603050405020304" pitchFamily="18" charset="0"/>
                <a:cs typeface="Times New Roman" panose="02020603050405020304" pitchFamily="18" charset="0"/>
              </a:rPr>
              <a:t>CD16</a:t>
            </a:r>
            <a:r>
              <a:rPr lang="en-GB" sz="1200" baseline="30000" dirty="0">
                <a:latin typeface="Times New Roman" panose="02020603050405020304" pitchFamily="18" charset="0"/>
                <a:cs typeface="Times New Roman" panose="02020603050405020304" pitchFamily="18" charset="0"/>
              </a:rPr>
              <a:t>high</a:t>
            </a:r>
            <a:r>
              <a:rPr lang="en-GB" sz="1200" dirty="0">
                <a:latin typeface="Times New Roman" panose="02020603050405020304" pitchFamily="18" charset="0"/>
                <a:cs typeface="Times New Roman" panose="02020603050405020304" pitchFamily="18" charset="0"/>
              </a:rPr>
              <a:t>, CD56</a:t>
            </a:r>
            <a:r>
              <a:rPr lang="en-GB" sz="1200" baseline="30000" dirty="0">
                <a:latin typeface="Times New Roman" panose="02020603050405020304" pitchFamily="18" charset="0"/>
                <a:cs typeface="Times New Roman" panose="02020603050405020304" pitchFamily="18" charset="0"/>
              </a:rPr>
              <a:t>dim</a:t>
            </a:r>
            <a:r>
              <a:rPr lang="en-GB" sz="1200" dirty="0">
                <a:latin typeface="Times New Roman" panose="02020603050405020304" pitchFamily="18" charset="0"/>
                <a:cs typeface="Times New Roman" panose="02020603050405020304" pitchFamily="18" charset="0"/>
              </a:rPr>
              <a:t>CD16</a:t>
            </a:r>
            <a:r>
              <a:rPr lang="en-GB" sz="1200" baseline="30000" dirty="0">
                <a:latin typeface="Times New Roman" panose="02020603050405020304" pitchFamily="18" charset="0"/>
                <a:cs typeface="Times New Roman" panose="02020603050405020304" pitchFamily="18" charset="0"/>
              </a:rPr>
              <a:t>low</a:t>
            </a:r>
            <a:r>
              <a:rPr lang="en-GB" sz="1200" dirty="0">
                <a:latin typeface="Times New Roman" panose="02020603050405020304" pitchFamily="18" charset="0"/>
                <a:cs typeface="Times New Roman" panose="02020603050405020304" pitchFamily="18" charset="0"/>
              </a:rPr>
              <a:t> and CD56</a:t>
            </a:r>
            <a:r>
              <a:rPr lang="en-GB" sz="1200" baseline="30000" dirty="0">
                <a:latin typeface="Times New Roman" panose="02020603050405020304" pitchFamily="18" charset="0"/>
                <a:cs typeface="Times New Roman" panose="02020603050405020304" pitchFamily="18" charset="0"/>
              </a:rPr>
              <a:t>dim</a:t>
            </a:r>
            <a:r>
              <a:rPr lang="en-GB" sz="1200" dirty="0">
                <a:latin typeface="Times New Roman" panose="02020603050405020304" pitchFamily="18" charset="0"/>
                <a:cs typeface="Times New Roman" panose="02020603050405020304" pitchFamily="18" charset="0"/>
              </a:rPr>
              <a:t>CD16</a:t>
            </a:r>
            <a:r>
              <a:rPr lang="en-GB" sz="1200" baseline="30000" dirty="0">
                <a:latin typeface="Times New Roman" panose="02020603050405020304" pitchFamily="18" charset="0"/>
                <a:cs typeface="Times New Roman" panose="02020603050405020304" pitchFamily="18" charset="0"/>
              </a:rPr>
              <a:t>neg</a:t>
            </a:r>
            <a:r>
              <a:rPr lang="en-GB" sz="1200" dirty="0">
                <a:latin typeface="Times New Roman" panose="02020603050405020304" pitchFamily="18" charset="0"/>
                <a:cs typeface="Times New Roman" panose="02020603050405020304" pitchFamily="18" charset="0"/>
              </a:rPr>
              <a:t> NK cells and target cell lysis were analysed using a Spearman Rank correlation matrix.</a:t>
            </a:r>
            <a:endParaRPr lang="en-GB" sz="1200" dirty="0">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2"/>
          <a:stretch>
            <a:fillRect/>
          </a:stretch>
        </p:blipFill>
        <p:spPr>
          <a:xfrm>
            <a:off x="57151" y="605466"/>
            <a:ext cx="3289106" cy="2896230"/>
          </a:xfrm>
          <a:prstGeom prst="rect">
            <a:avLst/>
          </a:prstGeom>
        </p:spPr>
      </p:pic>
      <p:pic>
        <p:nvPicPr>
          <p:cNvPr id="10" name="Picture 9"/>
          <p:cNvPicPr>
            <a:picLocks noChangeAspect="1"/>
          </p:cNvPicPr>
          <p:nvPr/>
        </p:nvPicPr>
        <p:blipFill>
          <a:blip r:embed="rId3"/>
          <a:stretch>
            <a:fillRect/>
          </a:stretch>
        </p:blipFill>
        <p:spPr>
          <a:xfrm>
            <a:off x="0" y="3589683"/>
            <a:ext cx="3346257" cy="2944963"/>
          </a:xfrm>
          <a:prstGeom prst="rect">
            <a:avLst/>
          </a:prstGeom>
        </p:spPr>
      </p:pic>
      <p:pic>
        <p:nvPicPr>
          <p:cNvPr id="11" name="Picture 10"/>
          <p:cNvPicPr>
            <a:picLocks noChangeAspect="1"/>
          </p:cNvPicPr>
          <p:nvPr/>
        </p:nvPicPr>
        <p:blipFill>
          <a:blip r:embed="rId4"/>
          <a:stretch>
            <a:fillRect/>
          </a:stretch>
        </p:blipFill>
        <p:spPr>
          <a:xfrm>
            <a:off x="3429001" y="605466"/>
            <a:ext cx="3333750" cy="2896230"/>
          </a:xfrm>
          <a:prstGeom prst="rect">
            <a:avLst/>
          </a:prstGeom>
        </p:spPr>
      </p:pic>
      <p:pic>
        <p:nvPicPr>
          <p:cNvPr id="12" name="Picture 11"/>
          <p:cNvPicPr>
            <a:picLocks noChangeAspect="1"/>
          </p:cNvPicPr>
          <p:nvPr/>
        </p:nvPicPr>
        <p:blipFill>
          <a:blip r:embed="rId5"/>
          <a:stretch>
            <a:fillRect/>
          </a:stretch>
        </p:blipFill>
        <p:spPr>
          <a:xfrm>
            <a:off x="3429001" y="3628654"/>
            <a:ext cx="3333750" cy="3037943"/>
          </a:xfrm>
          <a:prstGeom prst="rect">
            <a:avLst/>
          </a:prstGeom>
        </p:spPr>
      </p:pic>
      <p:sp>
        <p:nvSpPr>
          <p:cNvPr id="13" name="TextBox 12"/>
          <p:cNvSpPr txBox="1"/>
          <p:nvPr/>
        </p:nvSpPr>
        <p:spPr>
          <a:xfrm>
            <a:off x="2656137" y="466099"/>
            <a:ext cx="690120" cy="276999"/>
          </a:xfrm>
          <a:prstGeom prst="rect">
            <a:avLst/>
          </a:prstGeom>
          <a:noFill/>
        </p:spPr>
        <p:txBody>
          <a:bodyPr wrap="square" rtlCol="0">
            <a:spAutoFit/>
          </a:bodyPr>
          <a:lstStyle/>
          <a:p>
            <a:pPr algn="ctr"/>
            <a:r>
              <a:rPr lang="en-GB" sz="1200" dirty="0" err="1">
                <a:latin typeface="Times New Roman" panose="02020603050405020304" pitchFamily="18" charset="0"/>
                <a:cs typeface="Times New Roman" panose="02020603050405020304" pitchFamily="18" charset="0"/>
              </a:rPr>
              <a:t>r</a:t>
            </a:r>
            <a:r>
              <a:rPr lang="en-GB" sz="1200" dirty="0" err="1" smtClean="0">
                <a:latin typeface="Times New Roman" panose="02020603050405020304" pitchFamily="18" charset="0"/>
                <a:cs typeface="Times New Roman" panose="02020603050405020304" pitchFamily="18" charset="0"/>
              </a:rPr>
              <a:t>s</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6092397" y="466966"/>
            <a:ext cx="690120" cy="276999"/>
          </a:xfrm>
          <a:prstGeom prst="rect">
            <a:avLst/>
          </a:prstGeom>
          <a:noFill/>
        </p:spPr>
        <p:txBody>
          <a:bodyPr wrap="square" rtlCol="0">
            <a:spAutoFit/>
          </a:bodyPr>
          <a:lstStyle/>
          <a:p>
            <a:pPr algn="ctr"/>
            <a:r>
              <a:rPr lang="en-GB" sz="1200" dirty="0" err="1">
                <a:latin typeface="Times New Roman" panose="02020603050405020304" pitchFamily="18" charset="0"/>
                <a:cs typeface="Times New Roman" panose="02020603050405020304" pitchFamily="18" charset="0"/>
              </a:rPr>
              <a:t>r</a:t>
            </a:r>
            <a:r>
              <a:rPr lang="en-GB" sz="1200" dirty="0" err="1" smtClean="0">
                <a:latin typeface="Times New Roman" panose="02020603050405020304" pitchFamily="18" charset="0"/>
                <a:cs typeface="Times New Roman" panose="02020603050405020304" pitchFamily="18" charset="0"/>
              </a:rPr>
              <a:t>s</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2675903" y="3451183"/>
            <a:ext cx="690120"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P</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6112162" y="3469869"/>
            <a:ext cx="690120"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P</a:t>
            </a:r>
            <a:r>
              <a:rPr lang="en-GB" sz="1200" dirty="0" smtClean="0">
                <a:latin typeface="Times New Roman" panose="02020603050405020304" pitchFamily="18" charset="0"/>
                <a:cs typeface="Times New Roman" panose="02020603050405020304" pitchFamily="18" charset="0"/>
              </a:rPr>
              <a:t> value</a:t>
            </a:r>
            <a:endParaRPr lang="en-GB"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01413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TotalTime>
  <Words>695</Words>
  <Application>Microsoft Office PowerPoint</Application>
  <PresentationFormat>A4 Paper (210x297 mm)</PresentationFormat>
  <Paragraphs>77</Paragraphs>
  <Slides>6</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Office Theme</vt:lpstr>
      <vt:lpstr>Prism 7</vt:lpstr>
      <vt:lpstr>PowerPoint Presentation</vt:lpstr>
      <vt:lpstr>PowerPoint Presentation</vt:lpstr>
      <vt:lpstr>PowerPoint Presentation</vt:lpstr>
      <vt:lpstr>PowerPoint Presentation</vt:lpstr>
      <vt:lpstr>PowerPoint Presentation</vt:lpstr>
      <vt:lpstr>PowerPoint Presentation</vt:lpstr>
    </vt:vector>
  </TitlesOfParts>
  <Company>Nottingham Trent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Hood, Simon</dc:creator>
  <cp:lastModifiedBy>Hood, Simon</cp:lastModifiedBy>
  <cp:revision>6</cp:revision>
  <dcterms:created xsi:type="dcterms:W3CDTF">2018-09-21T09:50:44Z</dcterms:created>
  <dcterms:modified xsi:type="dcterms:W3CDTF">2018-09-21T11:09:40Z</dcterms:modified>
</cp:coreProperties>
</file>