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56" r:id="rId3"/>
    <p:sldId id="257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4" d="100"/>
          <a:sy n="64" d="100"/>
        </p:scale>
        <p:origin x="117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6FDF0-596B-074D-98C4-3F094F423BC5}" type="datetimeFigureOut">
              <a:rPr lang="en-US" smtClean="0"/>
              <a:t>9/10/2018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2FA1E-BE22-934D-9B42-0F266FAD26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9521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Click to edit Master text styles</a:t>
            </a:r>
          </a:p>
          <a:p>
            <a:pPr lvl="1"/>
            <a:r>
              <a:rPr lang="es-ES_tradnl"/>
              <a:t>Second level</a:t>
            </a:r>
          </a:p>
          <a:p>
            <a:pPr lvl="2"/>
            <a:r>
              <a:rPr lang="es-ES_tradnl"/>
              <a:t>Third level</a:t>
            </a:r>
          </a:p>
          <a:p>
            <a:pPr lvl="3"/>
            <a:r>
              <a:rPr lang="es-ES_tradnl"/>
              <a:t>Fourth level</a:t>
            </a:r>
          </a:p>
          <a:p>
            <a:pPr lvl="4"/>
            <a:r>
              <a:rPr lang="es-ES_tradnl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6FDF0-596B-074D-98C4-3F094F423BC5}" type="datetimeFigureOut">
              <a:rPr lang="en-US" smtClean="0"/>
              <a:t>9/10/2018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2FA1E-BE22-934D-9B42-0F266FAD26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5975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/>
              <a:t>Click to edit Master text styles</a:t>
            </a:r>
          </a:p>
          <a:p>
            <a:pPr lvl="1"/>
            <a:r>
              <a:rPr lang="es-ES_tradnl"/>
              <a:t>Second level</a:t>
            </a:r>
          </a:p>
          <a:p>
            <a:pPr lvl="2"/>
            <a:r>
              <a:rPr lang="es-ES_tradnl"/>
              <a:t>Third level</a:t>
            </a:r>
          </a:p>
          <a:p>
            <a:pPr lvl="3"/>
            <a:r>
              <a:rPr lang="es-ES_tradnl"/>
              <a:t>Fourth level</a:t>
            </a:r>
          </a:p>
          <a:p>
            <a:pPr lvl="4"/>
            <a:r>
              <a:rPr lang="es-ES_tradnl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6FDF0-596B-074D-98C4-3F094F423BC5}" type="datetimeFigureOut">
              <a:rPr lang="en-US" smtClean="0"/>
              <a:t>9/10/2018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2FA1E-BE22-934D-9B42-0F266FAD26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7184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Click to edit Master text styles</a:t>
            </a:r>
          </a:p>
          <a:p>
            <a:pPr lvl="1"/>
            <a:r>
              <a:rPr lang="es-ES_tradnl"/>
              <a:t>Second level</a:t>
            </a:r>
          </a:p>
          <a:p>
            <a:pPr lvl="2"/>
            <a:r>
              <a:rPr lang="es-ES_tradnl"/>
              <a:t>Third level</a:t>
            </a:r>
          </a:p>
          <a:p>
            <a:pPr lvl="3"/>
            <a:r>
              <a:rPr lang="es-ES_tradnl"/>
              <a:t>Fourth level</a:t>
            </a:r>
          </a:p>
          <a:p>
            <a:pPr lvl="4"/>
            <a:r>
              <a:rPr lang="es-ES_tradnl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6FDF0-596B-074D-98C4-3F094F423BC5}" type="datetimeFigureOut">
              <a:rPr lang="en-US" smtClean="0"/>
              <a:t>9/10/2018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2FA1E-BE22-934D-9B42-0F266FAD26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8110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6FDF0-596B-074D-98C4-3F094F423BC5}" type="datetimeFigureOut">
              <a:rPr lang="en-US" smtClean="0"/>
              <a:t>9/10/2018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2FA1E-BE22-934D-9B42-0F266FAD26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6150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Click to edit Master text styles</a:t>
            </a:r>
          </a:p>
          <a:p>
            <a:pPr lvl="1"/>
            <a:r>
              <a:rPr lang="es-ES_tradnl"/>
              <a:t>Second level</a:t>
            </a:r>
          </a:p>
          <a:p>
            <a:pPr lvl="2"/>
            <a:r>
              <a:rPr lang="es-ES_tradnl"/>
              <a:t>Third level</a:t>
            </a:r>
          </a:p>
          <a:p>
            <a:pPr lvl="3"/>
            <a:r>
              <a:rPr lang="es-ES_tradnl"/>
              <a:t>Fourth level</a:t>
            </a:r>
          </a:p>
          <a:p>
            <a:pPr lvl="4"/>
            <a:r>
              <a:rPr lang="es-ES_tradnl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Click to edit Master text styles</a:t>
            </a:r>
          </a:p>
          <a:p>
            <a:pPr lvl="1"/>
            <a:r>
              <a:rPr lang="es-ES_tradnl"/>
              <a:t>Second level</a:t>
            </a:r>
          </a:p>
          <a:p>
            <a:pPr lvl="2"/>
            <a:r>
              <a:rPr lang="es-ES_tradnl"/>
              <a:t>Third level</a:t>
            </a:r>
          </a:p>
          <a:p>
            <a:pPr lvl="3"/>
            <a:r>
              <a:rPr lang="es-ES_tradnl"/>
              <a:t>Fourth level</a:t>
            </a:r>
          </a:p>
          <a:p>
            <a:pPr lvl="4"/>
            <a:r>
              <a:rPr lang="es-ES_tradnl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6FDF0-596B-074D-98C4-3F094F423BC5}" type="datetimeFigureOut">
              <a:rPr lang="en-US" smtClean="0"/>
              <a:t>9/10/2018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2FA1E-BE22-934D-9B42-0F266FAD26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92361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Click to edit Master text styles</a:t>
            </a:r>
          </a:p>
          <a:p>
            <a:pPr lvl="1"/>
            <a:r>
              <a:rPr lang="es-ES_tradnl"/>
              <a:t>Second level</a:t>
            </a:r>
          </a:p>
          <a:p>
            <a:pPr lvl="2"/>
            <a:r>
              <a:rPr lang="es-ES_tradnl"/>
              <a:t>Third level</a:t>
            </a:r>
          </a:p>
          <a:p>
            <a:pPr lvl="3"/>
            <a:r>
              <a:rPr lang="es-ES_tradnl"/>
              <a:t>Fourth level</a:t>
            </a:r>
          </a:p>
          <a:p>
            <a:pPr lvl="4"/>
            <a:r>
              <a:rPr lang="es-ES_tradnl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Click to edit Master text styles</a:t>
            </a:r>
          </a:p>
          <a:p>
            <a:pPr lvl="1"/>
            <a:r>
              <a:rPr lang="es-ES_tradnl"/>
              <a:t>Second level</a:t>
            </a:r>
          </a:p>
          <a:p>
            <a:pPr lvl="2"/>
            <a:r>
              <a:rPr lang="es-ES_tradnl"/>
              <a:t>Third level</a:t>
            </a:r>
          </a:p>
          <a:p>
            <a:pPr lvl="3"/>
            <a:r>
              <a:rPr lang="es-ES_tradnl"/>
              <a:t>Fourth level</a:t>
            </a:r>
          </a:p>
          <a:p>
            <a:pPr lvl="4"/>
            <a:r>
              <a:rPr lang="es-ES_tradnl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6FDF0-596B-074D-98C4-3F094F423BC5}" type="datetimeFigureOut">
              <a:rPr lang="en-US" smtClean="0"/>
              <a:t>9/10/2018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2FA1E-BE22-934D-9B42-0F266FAD26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7405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6FDF0-596B-074D-98C4-3F094F423BC5}" type="datetimeFigureOut">
              <a:rPr lang="en-US" smtClean="0"/>
              <a:t>9/10/2018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2FA1E-BE22-934D-9B42-0F266FAD26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5181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6FDF0-596B-074D-98C4-3F094F423BC5}" type="datetimeFigureOut">
              <a:rPr lang="en-US" smtClean="0"/>
              <a:t>9/10/2018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2FA1E-BE22-934D-9B42-0F266FAD26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1889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/>
              <a:t>Click to edit Master text styles</a:t>
            </a:r>
          </a:p>
          <a:p>
            <a:pPr lvl="1"/>
            <a:r>
              <a:rPr lang="es-ES_tradnl"/>
              <a:t>Second level</a:t>
            </a:r>
          </a:p>
          <a:p>
            <a:pPr lvl="2"/>
            <a:r>
              <a:rPr lang="es-ES_tradnl"/>
              <a:t>Third level</a:t>
            </a:r>
          </a:p>
          <a:p>
            <a:pPr lvl="3"/>
            <a:r>
              <a:rPr lang="es-ES_tradnl"/>
              <a:t>Fourth level</a:t>
            </a:r>
          </a:p>
          <a:p>
            <a:pPr lvl="4"/>
            <a:r>
              <a:rPr lang="es-ES_tradnl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6FDF0-596B-074D-98C4-3F094F423BC5}" type="datetimeFigureOut">
              <a:rPr lang="en-US" smtClean="0"/>
              <a:t>9/10/2018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2FA1E-BE22-934D-9B42-0F266FAD26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68826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6FDF0-596B-074D-98C4-3F094F423BC5}" type="datetimeFigureOut">
              <a:rPr lang="en-US" smtClean="0"/>
              <a:t>9/10/2018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2FA1E-BE22-934D-9B42-0F266FAD26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6532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C6FDF0-596B-074D-98C4-3F094F423BC5}" type="datetimeFigureOut">
              <a:rPr lang="en-US" smtClean="0"/>
              <a:t>9/10/2018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A2FA1E-BE22-934D-9B42-0F266FAD26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008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1589534" y="802528"/>
            <a:ext cx="5716991" cy="3430813"/>
            <a:chOff x="1589534" y="802528"/>
            <a:chExt cx="5716991" cy="3430813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726636" y="815103"/>
              <a:ext cx="2579889" cy="3207637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677714" y="802528"/>
              <a:ext cx="2690682" cy="3430813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1589534" y="854034"/>
              <a:ext cx="40267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dirty="0"/>
                <a:t>A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676776" y="883870"/>
              <a:ext cx="51208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/>
                <a:t>B</a:t>
              </a: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991298" y="4492661"/>
            <a:ext cx="730180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/>
                <a:cs typeface="Arial"/>
              </a:rPr>
              <a:t>Supplementary Figure 1: Levels of TSA-1-specific antibodies. </a:t>
            </a:r>
          </a:p>
          <a:p>
            <a:r>
              <a:rPr lang="en-US" sz="1400" dirty="0">
                <a:latin typeface="Arial"/>
                <a:cs typeface="Arial"/>
              </a:rPr>
              <a:t>Levels of TSA-1-specific </a:t>
            </a:r>
            <a:r>
              <a:rPr lang="en-US" sz="1400" dirty="0" err="1">
                <a:latin typeface="Arial"/>
                <a:cs typeface="Arial"/>
              </a:rPr>
              <a:t>IgG</a:t>
            </a:r>
            <a:r>
              <a:rPr lang="en-US" sz="1400" dirty="0">
                <a:latin typeface="Arial"/>
                <a:cs typeface="Arial"/>
              </a:rPr>
              <a:t> (</a:t>
            </a:r>
            <a:r>
              <a:rPr lang="en-US" sz="1400" b="1" dirty="0">
                <a:latin typeface="Arial"/>
                <a:cs typeface="Arial"/>
              </a:rPr>
              <a:t>A</a:t>
            </a:r>
            <a:r>
              <a:rPr lang="en-US" sz="1400" dirty="0">
                <a:latin typeface="Arial"/>
                <a:cs typeface="Arial"/>
              </a:rPr>
              <a:t>) and the ratio of IgG2a/IgG1 (</a:t>
            </a:r>
            <a:r>
              <a:rPr lang="en-US" sz="1400" b="1" dirty="0">
                <a:latin typeface="Arial"/>
                <a:cs typeface="Arial"/>
              </a:rPr>
              <a:t>B</a:t>
            </a:r>
            <a:r>
              <a:rPr lang="en-US" sz="1400" dirty="0">
                <a:latin typeface="Arial"/>
                <a:cs typeface="Arial"/>
              </a:rPr>
              <a:t>) were measured by ELISA in serum samples from </a:t>
            </a:r>
            <a:r>
              <a:rPr lang="en-US" sz="1400" i="1" dirty="0">
                <a:latin typeface="Arial"/>
                <a:cs typeface="Arial"/>
              </a:rPr>
              <a:t>T. </a:t>
            </a:r>
            <a:r>
              <a:rPr lang="en-US" sz="1400" i="1" dirty="0" err="1">
                <a:latin typeface="Arial"/>
                <a:cs typeface="Arial"/>
              </a:rPr>
              <a:t>cruzi</a:t>
            </a:r>
            <a:r>
              <a:rPr lang="en-US" sz="1400" i="1" dirty="0">
                <a:latin typeface="Arial"/>
                <a:cs typeface="Arial"/>
              </a:rPr>
              <a:t> </a:t>
            </a:r>
            <a:r>
              <a:rPr lang="en-US" sz="1400" dirty="0">
                <a:latin typeface="Arial"/>
                <a:cs typeface="Arial"/>
              </a:rPr>
              <a:t>infected mice that had received the indicated vaccines. There were no significant difference among treatment groups (ANOVA, </a:t>
            </a:r>
            <a:r>
              <a:rPr lang="en-US" sz="1400" i="1" dirty="0">
                <a:latin typeface="Arial"/>
                <a:cs typeface="Arial"/>
              </a:rPr>
              <a:t>P</a:t>
            </a:r>
            <a:r>
              <a:rPr lang="en-US" sz="1400" dirty="0">
                <a:latin typeface="Arial"/>
                <a:cs typeface="Arial"/>
              </a:rPr>
              <a:t> = 0.06 and </a:t>
            </a:r>
            <a:r>
              <a:rPr lang="en-US" sz="1400" i="1" dirty="0">
                <a:latin typeface="Arial"/>
                <a:cs typeface="Arial"/>
              </a:rPr>
              <a:t>P</a:t>
            </a:r>
            <a:r>
              <a:rPr lang="en-US" sz="1400" dirty="0">
                <a:latin typeface="Arial"/>
                <a:cs typeface="Arial"/>
              </a:rPr>
              <a:t> = 0.65, respectively).</a:t>
            </a:r>
          </a:p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441578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2953" y="469394"/>
            <a:ext cx="3290407" cy="246780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2859" y="469394"/>
            <a:ext cx="3290407" cy="246780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28344" y="2545969"/>
            <a:ext cx="8258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Saline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499538" y="2567867"/>
            <a:ext cx="8094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rTSA1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2953" y="3032769"/>
            <a:ext cx="3290407" cy="246780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139840" y="5112098"/>
            <a:ext cx="8130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MPLA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25554" y="3032769"/>
            <a:ext cx="3290407" cy="246780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525554" y="5124746"/>
            <a:ext cx="17562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rTSA-1 + MPLA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88327" y="5616689"/>
            <a:ext cx="738006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/>
                <a:cs typeface="Arial"/>
              </a:rPr>
              <a:t>Supplementary Figure 2: Images of cardiac tissue sections from </a:t>
            </a:r>
            <a:r>
              <a:rPr lang="en-US" sz="1400" b="1" i="1" dirty="0">
                <a:latin typeface="Arial"/>
                <a:cs typeface="Arial"/>
              </a:rPr>
              <a:t>T. </a:t>
            </a:r>
            <a:r>
              <a:rPr lang="en-US" sz="1400" b="1" i="1" dirty="0" err="1">
                <a:latin typeface="Arial"/>
                <a:cs typeface="Arial"/>
              </a:rPr>
              <a:t>cruzi</a:t>
            </a:r>
            <a:r>
              <a:rPr lang="en-US" sz="1400" b="1" i="1" dirty="0">
                <a:latin typeface="Arial"/>
                <a:cs typeface="Arial"/>
              </a:rPr>
              <a:t> </a:t>
            </a:r>
            <a:r>
              <a:rPr lang="en-US" sz="1400" b="1" dirty="0">
                <a:latin typeface="Arial"/>
                <a:cs typeface="Arial"/>
              </a:rPr>
              <a:t>infected mice treated with different vaccine formulations. </a:t>
            </a:r>
          </a:p>
          <a:p>
            <a:r>
              <a:rPr lang="en-US" sz="1400" dirty="0">
                <a:latin typeface="Arial"/>
                <a:cs typeface="Arial"/>
              </a:rPr>
              <a:t>Tissue sections were stained with </a:t>
            </a:r>
            <a:r>
              <a:rPr lang="en-US" sz="1400" dirty="0" err="1">
                <a:latin typeface="Arial"/>
                <a:cs typeface="Arial"/>
              </a:rPr>
              <a:t>hematoxylin</a:t>
            </a:r>
            <a:r>
              <a:rPr lang="en-US" sz="1400" dirty="0">
                <a:latin typeface="Arial"/>
                <a:cs typeface="Arial"/>
              </a:rPr>
              <a:t> and eosin and images taken at 40x magnification.</a:t>
            </a:r>
          </a:p>
        </p:txBody>
      </p:sp>
    </p:spTree>
    <p:extLst>
      <p:ext uri="{BB962C8B-B14F-4D97-AF65-F5344CB8AC3E}">
        <p14:creationId xmlns:p14="http://schemas.microsoft.com/office/powerpoint/2010/main" val="7853401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638242" y="1257425"/>
            <a:ext cx="7542939" cy="2939520"/>
            <a:chOff x="638242" y="1257425"/>
            <a:chExt cx="7542939" cy="293952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38242" y="1288830"/>
              <a:ext cx="2653741" cy="2908115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779833" y="1317900"/>
              <a:ext cx="2401348" cy="2687222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388744" y="1342090"/>
              <a:ext cx="2330614" cy="2552577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686622" y="1257425"/>
              <a:ext cx="40267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dirty="0"/>
                <a:t>A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329005" y="1276425"/>
              <a:ext cx="38594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dirty="0"/>
                <a:t>B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755643" y="1264330"/>
              <a:ext cx="37472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dirty="0"/>
                <a:t>C</a:t>
              </a: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991298" y="4492661"/>
            <a:ext cx="7301802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/>
                <a:cs typeface="Arial"/>
              </a:rPr>
              <a:t>Supplementary figure 3: Effect of rTSA-1 formulation on therapeutic vaccine control of </a:t>
            </a:r>
            <a:r>
              <a:rPr lang="en-US" sz="1400" b="1" dirty="0" err="1">
                <a:latin typeface="Arial"/>
                <a:cs typeface="Arial"/>
              </a:rPr>
              <a:t>parasitemia</a:t>
            </a:r>
            <a:r>
              <a:rPr lang="en-US" sz="1400" b="1" dirty="0">
                <a:latin typeface="Arial"/>
                <a:cs typeface="Arial"/>
              </a:rPr>
              <a:t>. </a:t>
            </a:r>
          </a:p>
          <a:p>
            <a:r>
              <a:rPr lang="en-US" sz="1400" dirty="0">
                <a:latin typeface="Arial"/>
                <a:cs typeface="Arial"/>
              </a:rPr>
              <a:t>Overall </a:t>
            </a:r>
            <a:r>
              <a:rPr lang="en-US" sz="1400" dirty="0" err="1">
                <a:latin typeface="Arial"/>
                <a:cs typeface="Arial"/>
              </a:rPr>
              <a:t>parasitemia</a:t>
            </a:r>
            <a:r>
              <a:rPr lang="en-US" sz="1400" dirty="0">
                <a:latin typeface="Arial"/>
                <a:cs typeface="Arial"/>
              </a:rPr>
              <a:t> of mice immunized with the indicated vaccine formulations was estimated as the area under the curve in arbitrary units, derived from curves presented in Figure 6. * indicates significant differences with the saline control group (ANOVA followed by Dunn’s post-hoc test with </a:t>
            </a:r>
            <a:r>
              <a:rPr lang="en-US" sz="1400" i="1" dirty="0">
                <a:latin typeface="Arial"/>
                <a:cs typeface="Arial"/>
              </a:rPr>
              <a:t>P</a:t>
            </a:r>
            <a:r>
              <a:rPr lang="en-US" sz="1400" dirty="0">
                <a:latin typeface="Arial"/>
                <a:cs typeface="Arial"/>
              </a:rPr>
              <a:t> &lt; 0.05).</a:t>
            </a:r>
          </a:p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424582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9897" y="510085"/>
            <a:ext cx="2096168" cy="2202751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89286" y="510085"/>
            <a:ext cx="2096166" cy="2202751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04617" y="546107"/>
            <a:ext cx="2096168" cy="2202751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66765" y="2781705"/>
            <a:ext cx="2096168" cy="2202751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11582" y="2745436"/>
            <a:ext cx="2096168" cy="2202751"/>
          </a:xfrm>
          <a:prstGeom prst="rect">
            <a:avLst/>
          </a:prstGeom>
        </p:spPr>
      </p:pic>
      <p:sp>
        <p:nvSpPr>
          <p:cNvPr id="10" name="CuadroTexto 9"/>
          <p:cNvSpPr txBox="1"/>
          <p:nvPr/>
        </p:nvSpPr>
        <p:spPr>
          <a:xfrm>
            <a:off x="640782" y="636131"/>
            <a:ext cx="3770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b="1" dirty="0"/>
              <a:t>A</a:t>
            </a:r>
          </a:p>
        </p:txBody>
      </p:sp>
      <p:sp>
        <p:nvSpPr>
          <p:cNvPr id="11" name="CuadroTexto 10"/>
          <p:cNvSpPr txBox="1"/>
          <p:nvPr/>
        </p:nvSpPr>
        <p:spPr>
          <a:xfrm>
            <a:off x="2999551" y="607788"/>
            <a:ext cx="3571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b="1" dirty="0"/>
              <a:t>B</a:t>
            </a:r>
          </a:p>
        </p:txBody>
      </p:sp>
      <p:sp>
        <p:nvSpPr>
          <p:cNvPr id="12" name="CuadroTexto 11"/>
          <p:cNvSpPr txBox="1"/>
          <p:nvPr/>
        </p:nvSpPr>
        <p:spPr>
          <a:xfrm>
            <a:off x="2899154" y="2893046"/>
            <a:ext cx="3347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b="1" dirty="0"/>
              <a:t>E</a:t>
            </a:r>
          </a:p>
        </p:txBody>
      </p:sp>
      <p:sp>
        <p:nvSpPr>
          <p:cNvPr id="13" name="CuadroTexto 12"/>
          <p:cNvSpPr txBox="1"/>
          <p:nvPr/>
        </p:nvSpPr>
        <p:spPr>
          <a:xfrm>
            <a:off x="5312463" y="700988"/>
            <a:ext cx="3475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b="1" dirty="0"/>
              <a:t>C</a:t>
            </a:r>
          </a:p>
        </p:txBody>
      </p:sp>
      <p:sp>
        <p:nvSpPr>
          <p:cNvPr id="14" name="CuadroTexto 13"/>
          <p:cNvSpPr txBox="1"/>
          <p:nvPr/>
        </p:nvSpPr>
        <p:spPr>
          <a:xfrm>
            <a:off x="5277885" y="2892704"/>
            <a:ext cx="3786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b="1" dirty="0"/>
              <a:t>D</a:t>
            </a:r>
          </a:p>
        </p:txBody>
      </p:sp>
      <p:cxnSp>
        <p:nvCxnSpPr>
          <p:cNvPr id="16" name="Conector recto de flecha 15"/>
          <p:cNvCxnSpPr/>
          <p:nvPr/>
        </p:nvCxnSpPr>
        <p:spPr>
          <a:xfrm>
            <a:off x="2847399" y="1222788"/>
            <a:ext cx="308605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cto de flecha 17"/>
          <p:cNvCxnSpPr/>
          <p:nvPr/>
        </p:nvCxnSpPr>
        <p:spPr>
          <a:xfrm>
            <a:off x="5158160" y="1230267"/>
            <a:ext cx="308605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Conector recto de flecha 18"/>
          <p:cNvCxnSpPr/>
          <p:nvPr/>
        </p:nvCxnSpPr>
        <p:spPr>
          <a:xfrm>
            <a:off x="6669198" y="2609543"/>
            <a:ext cx="0" cy="34656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Conector recto de flecha 20"/>
          <p:cNvCxnSpPr/>
          <p:nvPr/>
        </p:nvCxnSpPr>
        <p:spPr>
          <a:xfrm flipH="1">
            <a:off x="5002517" y="3461807"/>
            <a:ext cx="36587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29289" y="5002435"/>
            <a:ext cx="732963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/>
                <a:cs typeface="Arial"/>
              </a:rPr>
              <a:t>Supplementary Figure 4: Gating strategy for the analysis of T cells.</a:t>
            </a:r>
          </a:p>
          <a:p>
            <a:r>
              <a:rPr lang="en-US" sz="1400" dirty="0">
                <a:latin typeface="Arial"/>
                <a:cs typeface="Arial"/>
              </a:rPr>
              <a:t>Lymphocytes were gated by size using a FSC-A </a:t>
            </a:r>
            <a:r>
              <a:rPr lang="en-US" sz="1400" dirty="0" err="1">
                <a:latin typeface="Arial"/>
                <a:cs typeface="Arial"/>
              </a:rPr>
              <a:t>vs</a:t>
            </a:r>
            <a:r>
              <a:rPr lang="en-US" sz="1400" dirty="0">
                <a:latin typeface="Arial"/>
                <a:cs typeface="Arial"/>
              </a:rPr>
              <a:t> SSC-A dot plot (</a:t>
            </a:r>
            <a:r>
              <a:rPr lang="en-US" sz="1400" b="1" dirty="0">
                <a:latin typeface="Arial"/>
                <a:cs typeface="Arial"/>
              </a:rPr>
              <a:t>A</a:t>
            </a:r>
            <a:r>
              <a:rPr lang="en-US" sz="1400" dirty="0">
                <a:latin typeface="Arial"/>
                <a:cs typeface="Arial"/>
              </a:rPr>
              <a:t>), single cells were selected using a dot plot of SSC-A </a:t>
            </a:r>
            <a:r>
              <a:rPr lang="en-US" sz="1400" dirty="0" err="1">
                <a:latin typeface="Arial"/>
                <a:cs typeface="Arial"/>
              </a:rPr>
              <a:t>vs</a:t>
            </a:r>
            <a:r>
              <a:rPr lang="en-US" sz="1400" dirty="0">
                <a:latin typeface="Arial"/>
                <a:cs typeface="Arial"/>
              </a:rPr>
              <a:t> SSC-H (</a:t>
            </a:r>
            <a:r>
              <a:rPr lang="en-US" sz="1400" b="1" dirty="0">
                <a:latin typeface="Arial"/>
                <a:cs typeface="Arial"/>
              </a:rPr>
              <a:t>B</a:t>
            </a:r>
            <a:r>
              <a:rPr lang="en-US" sz="1400" dirty="0">
                <a:latin typeface="Arial"/>
                <a:cs typeface="Arial"/>
              </a:rPr>
              <a:t>). T cells were further identified by their expression of CD3 on a CD3-Alexa647 </a:t>
            </a:r>
            <a:r>
              <a:rPr lang="en-US" sz="1400" dirty="0" err="1">
                <a:latin typeface="Arial"/>
                <a:cs typeface="Arial"/>
              </a:rPr>
              <a:t>vs</a:t>
            </a:r>
            <a:r>
              <a:rPr lang="en-US" sz="1400" dirty="0">
                <a:latin typeface="Arial"/>
                <a:cs typeface="Arial"/>
              </a:rPr>
              <a:t> SSC-A dot plot (</a:t>
            </a:r>
            <a:r>
              <a:rPr lang="en-US" sz="1400" b="1" dirty="0">
                <a:latin typeface="Arial"/>
                <a:cs typeface="Arial"/>
              </a:rPr>
              <a:t>C</a:t>
            </a:r>
            <a:r>
              <a:rPr lang="en-US" sz="1400" dirty="0">
                <a:latin typeface="Arial"/>
                <a:cs typeface="Arial"/>
              </a:rPr>
              <a:t>). Next, CD8</a:t>
            </a:r>
            <a:r>
              <a:rPr lang="en-US" sz="1400" baseline="30000" dirty="0">
                <a:latin typeface="Arial"/>
                <a:cs typeface="Arial"/>
              </a:rPr>
              <a:t>+</a:t>
            </a:r>
            <a:r>
              <a:rPr lang="en-US" sz="1400" dirty="0">
                <a:latin typeface="Arial"/>
                <a:cs typeface="Arial"/>
              </a:rPr>
              <a:t> or CD4</a:t>
            </a:r>
            <a:r>
              <a:rPr lang="en-US" sz="1400" baseline="30000" dirty="0">
                <a:latin typeface="Arial"/>
                <a:cs typeface="Arial"/>
              </a:rPr>
              <a:t>+</a:t>
            </a:r>
            <a:r>
              <a:rPr lang="en-US" sz="1400" dirty="0">
                <a:latin typeface="Arial"/>
                <a:cs typeface="Arial"/>
              </a:rPr>
              <a:t> T lymphocytes were selected using a dot plot of SSC-A </a:t>
            </a:r>
            <a:r>
              <a:rPr lang="en-US" sz="1400" dirty="0" err="1">
                <a:latin typeface="Arial"/>
                <a:cs typeface="Arial"/>
              </a:rPr>
              <a:t>vs</a:t>
            </a:r>
            <a:r>
              <a:rPr lang="en-US" sz="1400" dirty="0">
                <a:latin typeface="Arial"/>
                <a:cs typeface="Arial"/>
              </a:rPr>
              <a:t> their cluster of differentiation (</a:t>
            </a:r>
            <a:r>
              <a:rPr lang="en-US" sz="1400" b="1" dirty="0">
                <a:latin typeface="Arial"/>
                <a:cs typeface="Arial"/>
              </a:rPr>
              <a:t>D</a:t>
            </a:r>
            <a:r>
              <a:rPr lang="en-US" sz="1400" dirty="0">
                <a:latin typeface="Arial"/>
                <a:cs typeface="Arial"/>
              </a:rPr>
              <a:t>). Finally, intracellular expression of cytokines (% of </a:t>
            </a:r>
            <a:r>
              <a:rPr lang="en-US" sz="1400" dirty="0" err="1">
                <a:latin typeface="Arial"/>
                <a:cs typeface="Arial"/>
              </a:rPr>
              <a:t>IFNg</a:t>
            </a:r>
            <a:r>
              <a:rPr lang="en-US" sz="1400" baseline="30000" dirty="0">
                <a:latin typeface="Arial"/>
                <a:cs typeface="Arial"/>
              </a:rPr>
              <a:t>+</a:t>
            </a:r>
            <a:r>
              <a:rPr lang="en-US" sz="1400" dirty="0">
                <a:latin typeface="Arial"/>
                <a:cs typeface="Arial"/>
              </a:rPr>
              <a:t> or IL4</a:t>
            </a:r>
            <a:r>
              <a:rPr lang="en-US" sz="1400" baseline="30000" dirty="0">
                <a:latin typeface="Arial"/>
                <a:cs typeface="Arial"/>
              </a:rPr>
              <a:t>+</a:t>
            </a:r>
            <a:r>
              <a:rPr lang="en-US" sz="1400" dirty="0">
                <a:latin typeface="Arial"/>
                <a:cs typeface="Arial"/>
              </a:rPr>
              <a:t> cells) was evaluated using a dot plot of </a:t>
            </a:r>
            <a:r>
              <a:rPr lang="en-US" sz="1400" dirty="0" err="1">
                <a:latin typeface="Arial"/>
                <a:cs typeface="Arial"/>
              </a:rPr>
              <a:t>IFNg-Alexa</a:t>
            </a:r>
            <a:r>
              <a:rPr lang="en-US" sz="1400" dirty="0">
                <a:latin typeface="Arial"/>
                <a:cs typeface="Arial"/>
              </a:rPr>
              <a:t> </a:t>
            </a:r>
            <a:r>
              <a:rPr lang="en-US" sz="1400" dirty="0" err="1">
                <a:latin typeface="Arial"/>
                <a:cs typeface="Arial"/>
              </a:rPr>
              <a:t>fluor</a:t>
            </a:r>
            <a:r>
              <a:rPr lang="en-US" sz="1400" dirty="0">
                <a:latin typeface="Arial"/>
                <a:cs typeface="Arial"/>
              </a:rPr>
              <a:t> 488 (or IL4-PE) </a:t>
            </a:r>
            <a:r>
              <a:rPr lang="en-US" sz="1400" dirty="0" err="1">
                <a:latin typeface="Arial"/>
                <a:cs typeface="Arial"/>
              </a:rPr>
              <a:t>vs</a:t>
            </a:r>
            <a:r>
              <a:rPr lang="en-US" sz="1400" dirty="0">
                <a:latin typeface="Arial"/>
                <a:cs typeface="Arial"/>
              </a:rPr>
              <a:t> SSC-A (</a:t>
            </a:r>
            <a:r>
              <a:rPr lang="en-US" sz="1400" b="1" dirty="0">
                <a:latin typeface="Arial"/>
                <a:cs typeface="Arial"/>
              </a:rPr>
              <a:t>E</a:t>
            </a:r>
            <a:r>
              <a:rPr lang="en-US" sz="1400" dirty="0">
                <a:latin typeface="Arial"/>
                <a:cs typeface="Arial"/>
              </a:rPr>
              <a:t>).</a:t>
            </a:r>
          </a:p>
          <a:p>
            <a:endParaRPr lang="en-US" sz="1400" dirty="0">
              <a:latin typeface="Arial"/>
              <a:cs typeface="Arial"/>
            </a:endParaRPr>
          </a:p>
          <a:p>
            <a:endParaRPr lang="en-US" sz="14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235040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3042</TotalTime>
  <Words>309</Words>
  <Application>Microsoft Office PowerPoint</Application>
  <PresentationFormat>On-screen Show (4:3)</PresentationFormat>
  <Paragraphs>24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Eric Dumonteil</dc:creator>
  <cp:lastModifiedBy>Cronk, Allison</cp:lastModifiedBy>
  <cp:revision>17</cp:revision>
  <dcterms:created xsi:type="dcterms:W3CDTF">2018-07-25T19:57:59Z</dcterms:created>
  <dcterms:modified xsi:type="dcterms:W3CDTF">2018-09-10T17:34:38Z</dcterms:modified>
</cp:coreProperties>
</file>