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drawings/drawing1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62" r:id="rId3"/>
    <p:sldId id="263" r:id="rId4"/>
    <p:sldId id="266" r:id="rId5"/>
    <p:sldId id="265" r:id="rId6"/>
    <p:sldId id="268" r:id="rId7"/>
    <p:sldId id="267" r:id="rId8"/>
  </p:sldIdLst>
  <p:sldSz cx="9144000" cy="6858000" type="screen4x3"/>
  <p:notesSz cx="6858000" cy="9144000"/>
  <p:defaultTextStyle>
    <a:defPPr>
      <a:defRPr lang="es-ES_tradnl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1522" y="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1.xml"/><Relationship Id="rId2" Type="http://schemas.openxmlformats.org/officeDocument/2006/relationships/package" Target="../embeddings/Microsoft_Excel_Worksheet.xlsx"/><Relationship Id="rId1" Type="http://schemas.openxmlformats.org/officeDocument/2006/relationships/themeOverride" Target="../theme/themeOverrid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6.9629629629629625E-2"/>
          <c:y val="1.6339869281045753E-2"/>
          <c:w val="0.92407407407407405"/>
          <c:h val="0.89379084967320266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Hoja3!$A$15</c:f>
              <c:strCache>
                <c:ptCount val="1"/>
                <c:pt idx="0">
                  <c:v>12M</c:v>
                </c:pt>
              </c:strCache>
            </c:strRef>
          </c:tx>
          <c:spPr>
            <a:solidFill>
              <a:srgbClr val="FFC000"/>
            </a:solidFill>
            <a:ln w="12700">
              <a:solidFill>
                <a:srgbClr val="000000"/>
              </a:solidFill>
              <a:prstDash val="solid"/>
            </a:ln>
          </c:spPr>
          <c:invertIfNegative val="0"/>
          <c:errBars>
            <c:errBarType val="plus"/>
            <c:errValType val="stdErr"/>
            <c:noEndCap val="0"/>
            <c:spPr>
              <a:solidFill>
                <a:schemeClr val="bg1">
                  <a:lumMod val="50000"/>
                </a:schemeClr>
              </a:solidFill>
              <a:ln w="12700">
                <a:solidFill>
                  <a:srgbClr val="000000"/>
                </a:solidFill>
                <a:prstDash val="solid"/>
              </a:ln>
            </c:spPr>
          </c:errBars>
          <c:cat>
            <c:strRef>
              <c:f>Hoja3!$A$16:$A$21</c:f>
              <c:strCache>
                <c:ptCount val="6"/>
                <c:pt idx="0">
                  <c:v>Control eSS</c:v>
                </c:pt>
                <c:pt idx="1">
                  <c:v>ω6</c:v>
                </c:pt>
                <c:pt idx="2">
                  <c:v>ω6+NDGA</c:v>
                </c:pt>
                <c:pt idx="3">
                  <c:v>ω3</c:v>
                </c:pt>
                <c:pt idx="4">
                  <c:v>ω3+NDGA</c:v>
                </c:pt>
                <c:pt idx="5">
                  <c:v>Wistar</c:v>
                </c:pt>
              </c:strCache>
            </c:strRef>
          </c:cat>
          <c:val>
            <c:numRef>
              <c:f>Hoja3!$B$16:$B$21</c:f>
              <c:numCache>
                <c:formatCode>General</c:formatCode>
                <c:ptCount val="6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3</c:v>
                </c:pt>
                <c:pt idx="4">
                  <c:v>3</c:v>
                </c:pt>
                <c:pt idx="5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2D9-48A1-A296-2D418FDA99C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05032736"/>
        <c:axId val="1"/>
      </c:barChart>
      <c:catAx>
        <c:axId val="20503273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800" b="1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s-ES"/>
          </a:p>
        </c:txPr>
        <c:crossAx val="1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1"/>
        <c:scaling>
          <c:orientation val="minMax"/>
          <c:max val="8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 sz="1600" b="1"/>
                </a:pPr>
                <a:r>
                  <a:rPr lang="en-US" sz="1600" b="1"/>
                  <a:t>Tissue homogenity</a:t>
                </a:r>
              </a:p>
            </c:rich>
          </c:tx>
          <c:layout>
            <c:manualLayout>
              <c:xMode val="edge"/>
              <c:yMode val="edge"/>
              <c:x val="2.2653892170704354E-3"/>
              <c:y val="0.33355906891402043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900" b="1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s-ES"/>
          </a:p>
        </c:txPr>
        <c:crossAx val="205032736"/>
        <c:crosses val="autoZero"/>
        <c:crossBetween val="between"/>
      </c:valAx>
      <c:spPr>
        <a:noFill/>
        <a:ln w="12700">
          <a:solidFill>
            <a:schemeClr val="tx1">
              <a:lumMod val="50000"/>
              <a:lumOff val="50000"/>
            </a:schemeClr>
          </a:solidFill>
        </a:ln>
      </c:spPr>
    </c:plotArea>
    <c:plotVisOnly val="1"/>
    <c:dispBlanksAs val="gap"/>
    <c:showDLblsOverMax val="0"/>
  </c:chart>
  <c:spPr>
    <a:noFill/>
    <a:ln w="9525">
      <a:noFill/>
    </a:ln>
  </c:spPr>
  <c:txPr>
    <a:bodyPr/>
    <a:lstStyle/>
    <a:p>
      <a:pPr>
        <a:defRPr sz="1000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es-ES"/>
    </a:p>
  </c:txPr>
  <c:externalData r:id="rId2">
    <c:autoUpdate val="0"/>
  </c:externalData>
  <c:userShapes r:id="rId3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0.74603</cdr:x>
      <cdr:y>0.43642</cdr:y>
    </cdr:from>
    <cdr:to>
      <cdr:x>0.77265</cdr:x>
      <cdr:y>0.49595</cdr:y>
    </cdr:to>
    <cdr:sp macro="" textlink="">
      <cdr:nvSpPr>
        <cdr:cNvPr id="2" name="1 CuadroTexto"/>
        <cdr:cNvSpPr txBox="1"/>
      </cdr:nvSpPr>
      <cdr:spPr>
        <a:xfrm xmlns:a="http://schemas.openxmlformats.org/drawingml/2006/main">
          <a:off x="6399638" y="2530062"/>
          <a:ext cx="228200" cy="34730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s-ES" sz="2000" b="1"/>
            <a:t>*</a:t>
          </a:r>
        </a:p>
      </cdr:txBody>
    </cdr:sp>
  </cdr:relSizeAnchor>
  <cdr:relSizeAnchor xmlns:cdr="http://schemas.openxmlformats.org/drawingml/2006/chartDrawing">
    <cdr:from>
      <cdr:x>0.59082</cdr:x>
      <cdr:y>0.42787</cdr:y>
    </cdr:from>
    <cdr:to>
      <cdr:x>0.61769</cdr:x>
      <cdr:y>0.48765</cdr:y>
    </cdr:to>
    <cdr:sp macro="" textlink="">
      <cdr:nvSpPr>
        <cdr:cNvPr id="3" name="1 CuadroTexto"/>
        <cdr:cNvSpPr txBox="1"/>
      </cdr:nvSpPr>
      <cdr:spPr>
        <a:xfrm xmlns:a="http://schemas.openxmlformats.org/drawingml/2006/main">
          <a:off x="5071243" y="2481639"/>
          <a:ext cx="228200" cy="34730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s-ES" sz="2000" b="1"/>
            <a:t>*</a:t>
          </a:r>
        </a:p>
      </cdr:txBody>
    </cdr:sp>
  </cdr:relSizeAnchor>
  <cdr:relSizeAnchor xmlns:cdr="http://schemas.openxmlformats.org/drawingml/2006/chartDrawing">
    <cdr:from>
      <cdr:x>0.43805</cdr:x>
      <cdr:y>0.42642</cdr:y>
    </cdr:from>
    <cdr:to>
      <cdr:x>0.46467</cdr:x>
      <cdr:y>0.48595</cdr:y>
    </cdr:to>
    <cdr:sp macro="" textlink="">
      <cdr:nvSpPr>
        <cdr:cNvPr id="4" name="1 CuadroTexto"/>
        <cdr:cNvSpPr txBox="1"/>
      </cdr:nvSpPr>
      <cdr:spPr>
        <a:xfrm xmlns:a="http://schemas.openxmlformats.org/drawingml/2006/main">
          <a:off x="3761616" y="2471722"/>
          <a:ext cx="228200" cy="34730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s-ES" sz="2000" b="1"/>
            <a:t>*</a:t>
          </a:r>
        </a:p>
      </cdr:txBody>
    </cdr:sp>
  </cdr:relSizeAnchor>
  <cdr:relSizeAnchor xmlns:cdr="http://schemas.openxmlformats.org/drawingml/2006/chartDrawing">
    <cdr:from>
      <cdr:x>0.89876</cdr:x>
      <cdr:y>0.21309</cdr:y>
    </cdr:from>
    <cdr:to>
      <cdr:x>0.92563</cdr:x>
      <cdr:y>0.27286</cdr:y>
    </cdr:to>
    <cdr:sp macro="" textlink="">
      <cdr:nvSpPr>
        <cdr:cNvPr id="5" name="1 CuadroTexto"/>
        <cdr:cNvSpPr txBox="1"/>
      </cdr:nvSpPr>
      <cdr:spPr>
        <a:xfrm xmlns:a="http://schemas.openxmlformats.org/drawingml/2006/main">
          <a:off x="7708942" y="1231516"/>
          <a:ext cx="228199" cy="34724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s-ES" sz="2000" b="1"/>
            <a:t>*</a:t>
          </a:r>
        </a:p>
      </cdr:txBody>
    </cdr:sp>
  </cdr:relSizeAnchor>
</c:userShap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AR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/>
              <a:t>Haga clic para modificar el estilo de subtítulo del patrón</a:t>
            </a:r>
            <a:endParaRPr lang="es-AR"/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8057C665-8F06-4DA8-A2E3-4A7A1E261DF4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422151A7-039C-48DC-83FB-2E71E5C3400B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A04F932C-5B6C-4997-A22F-0FD899F3755E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6AF40FF-D972-41C3-A48F-291CA3719506}" type="slidenum">
              <a:rPr lang="es-ES_tradnl" altLang="es-ES"/>
              <a:pPr/>
              <a:t>‹Nº›</a:t>
            </a:fld>
            <a:endParaRPr lang="es-ES_tradnl" altLang="es-ES"/>
          </a:p>
        </p:txBody>
      </p:sp>
    </p:spTree>
    <p:extLst>
      <p:ext uri="{BB962C8B-B14F-4D97-AF65-F5344CB8AC3E}">
        <p14:creationId xmlns:p14="http://schemas.microsoft.com/office/powerpoint/2010/main" val="37787111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AR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AR"/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B472E137-67AA-43B4-85F7-0D1D27ECAAD0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AE623F2E-B5C4-4C5C-8719-92AFC1F0AD40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3B006164-563E-407C-B372-A25E6ED4E670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267274F-FEC9-4E56-B21A-2C0ABC4D770C}" type="slidenum">
              <a:rPr lang="es-ES_tradnl" altLang="es-ES"/>
              <a:pPr/>
              <a:t>‹Nº›</a:t>
            </a:fld>
            <a:endParaRPr lang="es-ES_tradnl" altLang="es-ES"/>
          </a:p>
        </p:txBody>
      </p:sp>
    </p:spTree>
    <p:extLst>
      <p:ext uri="{BB962C8B-B14F-4D97-AF65-F5344CB8AC3E}">
        <p14:creationId xmlns:p14="http://schemas.microsoft.com/office/powerpoint/2010/main" val="8167800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AR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AR"/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BD0A448E-E0D1-48C2-A3AF-B27887967177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C62F2269-3E5B-4D5F-8C40-246F923D4489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E2A6BCD9-E559-43CA-B434-E632C7175826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6C92B95-AB4D-4280-9057-91F1D6DF6712}" type="slidenum">
              <a:rPr lang="es-ES_tradnl" altLang="es-ES"/>
              <a:pPr/>
              <a:t>‹Nº›</a:t>
            </a:fld>
            <a:endParaRPr lang="es-ES_tradnl" altLang="es-ES"/>
          </a:p>
        </p:txBody>
      </p:sp>
    </p:spTree>
    <p:extLst>
      <p:ext uri="{BB962C8B-B14F-4D97-AF65-F5344CB8AC3E}">
        <p14:creationId xmlns:p14="http://schemas.microsoft.com/office/powerpoint/2010/main" val="6654704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ítulo, text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AR"/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AR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AR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6F7FC360-DFFB-4428-8444-AF6A725E1AB2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1AC76AE-F6A6-4784-9B5D-3CDA785EAE42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1CB4B3B-D908-409F-B0E9-2A8130740A7C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C21B231-B106-4284-9581-78255738B5A6}" type="slidenum">
              <a:rPr lang="es-ES_tradnl" altLang="es-ES"/>
              <a:pPr/>
              <a:t>‹Nº›</a:t>
            </a:fld>
            <a:endParaRPr lang="es-ES_tradnl" altLang="es-ES"/>
          </a:p>
        </p:txBody>
      </p:sp>
    </p:spTree>
    <p:extLst>
      <p:ext uri="{BB962C8B-B14F-4D97-AF65-F5344CB8AC3E}">
        <p14:creationId xmlns:p14="http://schemas.microsoft.com/office/powerpoint/2010/main" val="9529378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AR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AR"/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6DDBB029-56D2-44D2-B6FB-26653771E598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8CD395B9-63F3-420E-A243-088ED9A5AB67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356AE1E4-0B56-45CE-B92C-6F7FC2DB1D2D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1A2A872-DE5B-4808-9277-40A95832584B}" type="slidenum">
              <a:rPr lang="es-ES_tradnl" altLang="es-ES"/>
              <a:pPr/>
              <a:t>‹Nº›</a:t>
            </a:fld>
            <a:endParaRPr lang="es-ES_tradnl" altLang="es-ES"/>
          </a:p>
        </p:txBody>
      </p:sp>
    </p:spTree>
    <p:extLst>
      <p:ext uri="{BB962C8B-B14F-4D97-AF65-F5344CB8AC3E}">
        <p14:creationId xmlns:p14="http://schemas.microsoft.com/office/powerpoint/2010/main" val="27668875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/>
              <a:t>Haga clic para modificar el estilo de título del patrón</a:t>
            </a:r>
            <a:endParaRPr lang="es-AR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A813C8B1-3D15-4CD9-932C-738F3D8E4C6A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E97F1C0F-9B62-44D7-B811-529143726E05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C9FA8125-0992-4430-A7D0-2C46CB955FC9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ED0119E-78D3-46D0-AC72-C9FDF8D6FFEB}" type="slidenum">
              <a:rPr lang="es-ES_tradnl" altLang="es-ES"/>
              <a:pPr/>
              <a:t>‹Nº›</a:t>
            </a:fld>
            <a:endParaRPr lang="es-ES_tradnl" altLang="es-ES"/>
          </a:p>
        </p:txBody>
      </p:sp>
    </p:spTree>
    <p:extLst>
      <p:ext uri="{BB962C8B-B14F-4D97-AF65-F5344CB8AC3E}">
        <p14:creationId xmlns:p14="http://schemas.microsoft.com/office/powerpoint/2010/main" val="27218244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AR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AR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AR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5E6E1247-AD53-4F53-9DD3-9CE0E9702F9A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5758FB96-DFFD-4B09-A53B-4672F0539F95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D557FBE-0B1C-48E1-82E3-9EF40E253360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8A08726-DB04-4486-9D4C-89BC7A27BA45}" type="slidenum">
              <a:rPr lang="es-ES_tradnl" altLang="es-ES"/>
              <a:pPr/>
              <a:t>‹Nº›</a:t>
            </a:fld>
            <a:endParaRPr lang="es-ES_tradnl" altLang="es-ES"/>
          </a:p>
        </p:txBody>
      </p:sp>
    </p:spTree>
    <p:extLst>
      <p:ext uri="{BB962C8B-B14F-4D97-AF65-F5344CB8AC3E}">
        <p14:creationId xmlns:p14="http://schemas.microsoft.com/office/powerpoint/2010/main" val="39710414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  <a:endParaRPr lang="es-AR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AR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AR"/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A0900618-286C-4564-9AA3-FD0A523A0C8B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273D5487-346B-45B8-9B86-201B4B21D5DA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A527C8BB-9442-472D-867E-1E7F77090CCF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14C217A-46E9-4388-834F-B63CB5FBCD37}" type="slidenum">
              <a:rPr lang="es-ES_tradnl" altLang="es-ES"/>
              <a:pPr/>
              <a:t>‹Nº›</a:t>
            </a:fld>
            <a:endParaRPr lang="es-ES_tradnl" altLang="es-ES"/>
          </a:p>
        </p:txBody>
      </p:sp>
    </p:spTree>
    <p:extLst>
      <p:ext uri="{BB962C8B-B14F-4D97-AF65-F5344CB8AC3E}">
        <p14:creationId xmlns:p14="http://schemas.microsoft.com/office/powerpoint/2010/main" val="13566166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AR"/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id="{8D6A8B4A-0DE9-4D6D-836B-417B7C3C586B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B8682B3E-01A2-4560-BC73-49F934DA7E5B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650BEA06-BC0D-4227-83D0-C8692212C99C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30D4C5A-057E-4F55-A672-D47DF1816D8B}" type="slidenum">
              <a:rPr lang="es-ES_tradnl" altLang="es-ES"/>
              <a:pPr/>
              <a:t>‹Nº›</a:t>
            </a:fld>
            <a:endParaRPr lang="es-ES_tradnl" altLang="es-ES"/>
          </a:p>
        </p:txBody>
      </p:sp>
    </p:spTree>
    <p:extLst>
      <p:ext uri="{BB962C8B-B14F-4D97-AF65-F5344CB8AC3E}">
        <p14:creationId xmlns:p14="http://schemas.microsoft.com/office/powerpoint/2010/main" val="586286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>
            <a:extLst>
              <a:ext uri="{FF2B5EF4-FFF2-40B4-BE49-F238E27FC236}">
                <a16:creationId xmlns:a16="http://schemas.microsoft.com/office/drawing/2014/main" id="{FB0063D6-424F-449C-A249-3117B4825C69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3" name="Rectangle 5">
            <a:extLst>
              <a:ext uri="{FF2B5EF4-FFF2-40B4-BE49-F238E27FC236}">
                <a16:creationId xmlns:a16="http://schemas.microsoft.com/office/drawing/2014/main" id="{2AE272C8-808D-41AA-8D23-6236EF42CC1F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1888DD3E-0946-41E8-8E39-5B68C3E3B578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2BD8363-D199-4A02-99CD-39B25E0AD52C}" type="slidenum">
              <a:rPr lang="es-ES_tradnl" altLang="es-ES"/>
              <a:pPr/>
              <a:t>‹Nº›</a:t>
            </a:fld>
            <a:endParaRPr lang="es-ES_tradnl" altLang="es-ES"/>
          </a:p>
        </p:txBody>
      </p:sp>
    </p:spTree>
    <p:extLst>
      <p:ext uri="{BB962C8B-B14F-4D97-AF65-F5344CB8AC3E}">
        <p14:creationId xmlns:p14="http://schemas.microsoft.com/office/powerpoint/2010/main" val="14029505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  <a:endParaRPr lang="es-AR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AR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113B6923-8711-4A82-B7B8-5AA774600C4C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308510D-35D0-4976-8BDC-F55BF6FC9F28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F7A216EA-B8C8-4F33-812E-BE9ADDDE27FA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9E2F853-3607-4FBB-94BE-BA79B17B325B}" type="slidenum">
              <a:rPr lang="es-ES_tradnl" altLang="es-ES"/>
              <a:pPr/>
              <a:t>‹Nº›</a:t>
            </a:fld>
            <a:endParaRPr lang="es-ES_tradnl" altLang="es-ES"/>
          </a:p>
        </p:txBody>
      </p:sp>
    </p:spTree>
    <p:extLst>
      <p:ext uri="{BB962C8B-B14F-4D97-AF65-F5344CB8AC3E}">
        <p14:creationId xmlns:p14="http://schemas.microsoft.com/office/powerpoint/2010/main" val="14048022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  <a:endParaRPr lang="es-AR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AR" noProof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CF1DB95-96D4-4E83-A4B5-28836F642D88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6137ECC5-0935-4445-A839-04AE17DA31B1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2FFEB1A-5800-4C19-89AB-360A904911FB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4BCBB59-1481-4D2B-BC03-634F91755B7A}" type="slidenum">
              <a:rPr lang="es-ES_tradnl" altLang="es-ES"/>
              <a:pPr/>
              <a:t>‹Nº›</a:t>
            </a:fld>
            <a:endParaRPr lang="es-ES_tradnl" altLang="es-ES"/>
          </a:p>
        </p:txBody>
      </p:sp>
    </p:spTree>
    <p:extLst>
      <p:ext uri="{BB962C8B-B14F-4D97-AF65-F5344CB8AC3E}">
        <p14:creationId xmlns:p14="http://schemas.microsoft.com/office/powerpoint/2010/main" val="6382846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>
            <a:extLst>
              <a:ext uri="{FF2B5EF4-FFF2-40B4-BE49-F238E27FC236}">
                <a16:creationId xmlns:a16="http://schemas.microsoft.com/office/drawing/2014/main" id="{275FED3D-B454-4A66-B996-6425FFC5B34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altLang="es-ES"/>
              <a:t>Haga clic para cambiar el estilo de título	</a:t>
            </a:r>
          </a:p>
        </p:txBody>
      </p:sp>
      <p:sp>
        <p:nvSpPr>
          <p:cNvPr id="1027" name="Rectangle 3">
            <a:extLst>
              <a:ext uri="{FF2B5EF4-FFF2-40B4-BE49-F238E27FC236}">
                <a16:creationId xmlns:a16="http://schemas.microsoft.com/office/drawing/2014/main" id="{3C305E3A-9488-44A0-B3C7-66292339FC9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altLang="es-ES"/>
              <a:t>Haga clic para modificar el estilo de texto del patrón</a:t>
            </a:r>
          </a:p>
          <a:p>
            <a:pPr lvl="1"/>
            <a:r>
              <a:rPr lang="es-ES_tradnl" altLang="es-ES"/>
              <a:t>Segundo nivel</a:t>
            </a:r>
          </a:p>
          <a:p>
            <a:pPr lvl="2"/>
            <a:r>
              <a:rPr lang="es-ES_tradnl" altLang="es-ES"/>
              <a:t>Tercer nivel</a:t>
            </a:r>
          </a:p>
          <a:p>
            <a:pPr lvl="3"/>
            <a:r>
              <a:rPr lang="es-ES_tradnl" altLang="es-ES"/>
              <a:t>Cuarto nivel</a:t>
            </a:r>
          </a:p>
          <a:p>
            <a:pPr lvl="4"/>
            <a:r>
              <a:rPr lang="es-ES_tradnl" altLang="es-ES"/>
              <a:t>Quinto nivel</a:t>
            </a:r>
          </a:p>
        </p:txBody>
      </p:sp>
      <p:sp>
        <p:nvSpPr>
          <p:cNvPr id="1028" name="Rectangle 4">
            <a:extLst>
              <a:ext uri="{FF2B5EF4-FFF2-40B4-BE49-F238E27FC236}">
                <a16:creationId xmlns:a16="http://schemas.microsoft.com/office/drawing/2014/main" id="{0EDADC1B-9189-42AA-8AF7-213D14262309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1029" name="Rectangle 5">
            <a:extLst>
              <a:ext uri="{FF2B5EF4-FFF2-40B4-BE49-F238E27FC236}">
                <a16:creationId xmlns:a16="http://schemas.microsoft.com/office/drawing/2014/main" id="{BAA0470F-C5BA-4734-A8F9-C0B606905A8D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1030" name="Rectangle 6">
            <a:extLst>
              <a:ext uri="{FF2B5EF4-FFF2-40B4-BE49-F238E27FC236}">
                <a16:creationId xmlns:a16="http://schemas.microsoft.com/office/drawing/2014/main" id="{A92C5E54-5119-43C6-B89A-690735A3DF8C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55FAD7B6-64CA-4076-8CC7-142386DB829B}" type="slidenum">
              <a:rPr lang="es-ES_tradnl" altLang="es-ES"/>
              <a:pPr/>
              <a:t>‹Nº›</a:t>
            </a:fld>
            <a:endParaRPr lang="es-ES_tradnl" alt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s-A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FCE4E9C-77BE-42AA-963C-C98DC6159B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AR" dirty="0"/>
              <a:t>C</a:t>
            </a:r>
            <a:endParaRPr lang="es-ES" dirty="0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EE4F6090-CC80-474F-B1F2-044D865036C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0"/>
            <a:ext cx="9144000" cy="6813376"/>
          </a:xfrm>
          <a:prstGeom prst="rect">
            <a:avLst/>
          </a:prstGeom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id="{737C5C36-939A-4A77-B9AA-E64CA9E4706D}"/>
              </a:ext>
            </a:extLst>
          </p:cNvPr>
          <p:cNvSpPr txBox="1"/>
          <p:nvPr/>
        </p:nvSpPr>
        <p:spPr>
          <a:xfrm>
            <a:off x="3599618" y="408004"/>
            <a:ext cx="194476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AR" sz="2400" b="1" dirty="0">
                <a:solidFill>
                  <a:srgbClr val="FFC000"/>
                </a:solidFill>
              </a:rPr>
              <a:t>Control </a:t>
            </a:r>
            <a:r>
              <a:rPr lang="es-AR" sz="2400" b="1" dirty="0" err="1">
                <a:solidFill>
                  <a:srgbClr val="FFC000"/>
                </a:solidFill>
              </a:rPr>
              <a:t>eSS</a:t>
            </a:r>
            <a:endParaRPr lang="es-ES" sz="2400" b="1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0377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BA3F09FE-9DA5-4BBA-9622-3AE4F1EF5E2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7505"/>
            <a:ext cx="9144000" cy="6845078"/>
          </a:xfrm>
          <a:prstGeom prst="rect">
            <a:avLst/>
          </a:prstGeom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id="{6562D169-CF54-4A02-B6F6-B41EEAFE6405}"/>
              </a:ext>
            </a:extLst>
          </p:cNvPr>
          <p:cNvSpPr txBox="1"/>
          <p:nvPr/>
        </p:nvSpPr>
        <p:spPr>
          <a:xfrm>
            <a:off x="4355976" y="548680"/>
            <a:ext cx="5613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2400" b="1" dirty="0">
                <a:solidFill>
                  <a:srgbClr val="FFC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ω</a:t>
            </a:r>
            <a:r>
              <a:rPr lang="es-AR" sz="2400" b="1" dirty="0">
                <a:solidFill>
                  <a:srgbClr val="FFC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6</a:t>
            </a:r>
            <a:endParaRPr lang="es-ES" sz="2400" b="1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48152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36C503CE-D17C-49AB-B55D-6D683845906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934"/>
            <a:ext cx="9144000" cy="6838129"/>
          </a:xfrm>
          <a:prstGeom prst="rect">
            <a:avLst/>
          </a:prstGeom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id="{973082D6-C292-4188-8460-DD80D5B03962}"/>
              </a:ext>
            </a:extLst>
          </p:cNvPr>
          <p:cNvSpPr txBox="1"/>
          <p:nvPr/>
        </p:nvSpPr>
        <p:spPr>
          <a:xfrm>
            <a:off x="3995936" y="476672"/>
            <a:ext cx="14814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2400" b="1" dirty="0">
                <a:solidFill>
                  <a:srgbClr val="FFC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ω6</a:t>
            </a:r>
            <a:r>
              <a:rPr lang="es-AR" sz="2400" b="1" dirty="0">
                <a:solidFill>
                  <a:srgbClr val="FFC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+NDGA</a:t>
            </a:r>
            <a:endParaRPr lang="es-ES" sz="2400" b="1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02457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>
            <a:extLst>
              <a:ext uri="{FF2B5EF4-FFF2-40B4-BE49-F238E27FC236}">
                <a16:creationId xmlns:a16="http://schemas.microsoft.com/office/drawing/2014/main" id="{E70867F6-C77E-4A35-A779-6CACAA0C515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27384"/>
            <a:ext cx="9144000" cy="6818962"/>
          </a:xfrm>
          <a:prstGeom prst="rect">
            <a:avLst/>
          </a:prstGeom>
        </p:spPr>
      </p:pic>
      <p:sp>
        <p:nvSpPr>
          <p:cNvPr id="3" name="CuadroTexto 2">
            <a:extLst>
              <a:ext uri="{FF2B5EF4-FFF2-40B4-BE49-F238E27FC236}">
                <a16:creationId xmlns:a16="http://schemas.microsoft.com/office/drawing/2014/main" id="{36F19694-B367-4195-868F-E8A1E7A72EBA}"/>
              </a:ext>
            </a:extLst>
          </p:cNvPr>
          <p:cNvSpPr txBox="1"/>
          <p:nvPr/>
        </p:nvSpPr>
        <p:spPr>
          <a:xfrm>
            <a:off x="4355976" y="548680"/>
            <a:ext cx="5613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2400" b="1" dirty="0">
                <a:solidFill>
                  <a:srgbClr val="FFC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ω</a:t>
            </a:r>
            <a:r>
              <a:rPr lang="es-AR" sz="2400" b="1" dirty="0">
                <a:solidFill>
                  <a:srgbClr val="FFC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3</a:t>
            </a:r>
            <a:endParaRPr lang="es-ES" sz="2400" b="1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45224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8F706AC2-35A6-4C0F-B1F3-3CB1226EBA3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7178"/>
            <a:ext cx="9144000" cy="6780997"/>
          </a:xfrm>
          <a:prstGeom prst="rect">
            <a:avLst/>
          </a:prstGeom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id="{1A886A08-AC02-4EAD-89F8-2872FD8E4AC5}"/>
              </a:ext>
            </a:extLst>
          </p:cNvPr>
          <p:cNvSpPr txBox="1"/>
          <p:nvPr/>
        </p:nvSpPr>
        <p:spPr>
          <a:xfrm>
            <a:off x="3831252" y="476672"/>
            <a:ext cx="14814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2400" b="1" dirty="0">
                <a:solidFill>
                  <a:srgbClr val="FFC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ω</a:t>
            </a:r>
            <a:r>
              <a:rPr lang="es-AR" sz="2400" b="1" dirty="0">
                <a:solidFill>
                  <a:srgbClr val="FFC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3+NDGA</a:t>
            </a:r>
            <a:endParaRPr lang="es-ES" sz="2400" b="1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43068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>
            <a:extLst>
              <a:ext uri="{FF2B5EF4-FFF2-40B4-BE49-F238E27FC236}">
                <a16:creationId xmlns:a16="http://schemas.microsoft.com/office/drawing/2014/main" id="{43B280D3-ED93-47F6-85A3-F14D91DB145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0"/>
            <a:ext cx="9143998" cy="6857999"/>
          </a:xfrm>
          <a:prstGeom prst="rect">
            <a:avLst/>
          </a:prstGeom>
        </p:spPr>
      </p:pic>
      <p:sp>
        <p:nvSpPr>
          <p:cNvPr id="3" name="CuadroTexto 2">
            <a:extLst>
              <a:ext uri="{FF2B5EF4-FFF2-40B4-BE49-F238E27FC236}">
                <a16:creationId xmlns:a16="http://schemas.microsoft.com/office/drawing/2014/main" id="{1F246D07-BD81-4F65-AE94-557D19D1D580}"/>
              </a:ext>
            </a:extLst>
          </p:cNvPr>
          <p:cNvSpPr txBox="1"/>
          <p:nvPr/>
        </p:nvSpPr>
        <p:spPr>
          <a:xfrm>
            <a:off x="4139952" y="476672"/>
            <a:ext cx="102457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AR" sz="2400" b="1" dirty="0" err="1">
                <a:solidFill>
                  <a:srgbClr val="FFC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Wistar</a:t>
            </a:r>
            <a:endParaRPr lang="es-ES" sz="2400" b="1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797673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Gráfico 4">
            <a:extLst>
              <a:ext uri="{FF2B5EF4-FFF2-40B4-BE49-F238E27FC236}">
                <a16:creationId xmlns:a16="http://schemas.microsoft.com/office/drawing/2014/main" id="{B660FC28-75C6-4760-9863-7E6317689C7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57997789"/>
              </p:ext>
            </p:extLst>
          </p:nvPr>
        </p:nvGraphicFramePr>
        <p:xfrm>
          <a:off x="289718" y="116632"/>
          <a:ext cx="8564563" cy="58181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Rectángulo 5">
            <a:extLst>
              <a:ext uri="{FF2B5EF4-FFF2-40B4-BE49-F238E27FC236}">
                <a16:creationId xmlns:a16="http://schemas.microsoft.com/office/drawing/2014/main" id="{93CB6CA4-E801-4199-AE12-EBD080C8609C}"/>
              </a:ext>
            </a:extLst>
          </p:cNvPr>
          <p:cNvSpPr/>
          <p:nvPr/>
        </p:nvSpPr>
        <p:spPr>
          <a:xfrm>
            <a:off x="683568" y="5967691"/>
            <a:ext cx="828092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dirty="0"/>
              <a:t>Densitometry of tissue homogeneity of brain rats CT images. * Indicate significant difference to Control </a:t>
            </a:r>
            <a:r>
              <a:rPr lang="en-US" dirty="0" err="1"/>
              <a:t>eSS</a:t>
            </a:r>
            <a:r>
              <a:rPr lang="en-US" dirty="0"/>
              <a:t> at 12 month, p≤0.05.  Images were analyzed with Fiji ImageJ 1.52i software. 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325049061"/>
      </p:ext>
    </p:extLst>
  </p:cSld>
  <p:clrMapOvr>
    <a:masterClrMapping/>
  </p:clrMapOvr>
</p:sld>
</file>

<file path=ppt/theme/theme1.xml><?xml version="1.0" encoding="utf-8"?>
<a:theme xmlns:a="http://schemas.openxmlformats.org/drawingml/2006/main" name="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seño predeterminado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64</TotalTime>
  <Words>55</Words>
  <Application>Microsoft Office PowerPoint</Application>
  <PresentationFormat>Presentación en pantalla (4:3)</PresentationFormat>
  <Paragraphs>13</Paragraphs>
  <Slides>7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2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7</vt:i4>
      </vt:variant>
    </vt:vector>
  </HeadingPairs>
  <TitlesOfParts>
    <vt:vector size="10" baseType="lpstr">
      <vt:lpstr>Arial</vt:lpstr>
      <vt:lpstr>Calibri</vt:lpstr>
      <vt:lpstr>Diseño predeterminado</vt:lpstr>
      <vt:lpstr>C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Particular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usuario</dc:creator>
  <cp:lastModifiedBy>Gastón Repossi</cp:lastModifiedBy>
  <cp:revision>8</cp:revision>
  <dcterms:created xsi:type="dcterms:W3CDTF">2012-10-30T20:46:18Z</dcterms:created>
  <dcterms:modified xsi:type="dcterms:W3CDTF">2019-02-04T13:30:26Z</dcterms:modified>
</cp:coreProperties>
</file>