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0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presProps" Target="presProps.xml"/>
   <Relationship Id="rId5" Type="http://schemas.openxmlformats.org/officeDocument/2006/relationships/viewProps" Target="viewProps.xml"/>
   <Relationship Id="rId6" Type="http://schemas.openxmlformats.org/officeDocument/2006/relationships/theme" Target="theme/theme1.xml"/>
   <Relationship Id="rId7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4E9A3-A5A9-4826-976A-1B03E612C54C}" type="datetimeFigureOut">
              <a:rPr lang="en-US" smtClean="0"/>
              <a:t>9/14/2018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6ABDD-A0D6-4C67-A6B3-8040169F1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657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4E9A3-A5A9-4826-976A-1B03E612C54C}" type="datetimeFigureOut">
              <a:rPr lang="en-US" smtClean="0"/>
              <a:t>9/14/2018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6ABDD-A0D6-4C67-A6B3-8040169F1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169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4E9A3-A5A9-4826-976A-1B03E612C54C}" type="datetimeFigureOut">
              <a:rPr lang="en-US" smtClean="0"/>
              <a:t>9/14/2018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6ABDD-A0D6-4C67-A6B3-8040169F1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155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4E9A3-A5A9-4826-976A-1B03E612C54C}" type="datetimeFigureOut">
              <a:rPr lang="en-US" smtClean="0"/>
              <a:t>9/14/2018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6ABDD-A0D6-4C67-A6B3-8040169F1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251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4E9A3-A5A9-4826-976A-1B03E612C54C}" type="datetimeFigureOut">
              <a:rPr lang="en-US" smtClean="0"/>
              <a:t>9/14/2018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6ABDD-A0D6-4C67-A6B3-8040169F1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4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4E9A3-A5A9-4826-976A-1B03E612C54C}" type="datetimeFigureOut">
              <a:rPr lang="en-US" smtClean="0"/>
              <a:t>9/14/2018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6ABDD-A0D6-4C67-A6B3-8040169F1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797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4E9A3-A5A9-4826-976A-1B03E612C54C}" type="datetimeFigureOut">
              <a:rPr lang="en-US" smtClean="0"/>
              <a:t>9/14/2018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6ABDD-A0D6-4C67-A6B3-8040169F1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968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4E9A3-A5A9-4826-976A-1B03E612C54C}" type="datetimeFigureOut">
              <a:rPr lang="en-US" smtClean="0"/>
              <a:t>9/14/2018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6ABDD-A0D6-4C67-A6B3-8040169F1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023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4E9A3-A5A9-4826-976A-1B03E612C54C}" type="datetimeFigureOut">
              <a:rPr lang="en-US" smtClean="0"/>
              <a:t>9/14/2018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6ABDD-A0D6-4C67-A6B3-8040169F1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051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4E9A3-A5A9-4826-976A-1B03E612C54C}" type="datetimeFigureOut">
              <a:rPr lang="en-US" smtClean="0"/>
              <a:t>9/14/2018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6ABDD-A0D6-4C67-A6B3-8040169F1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593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4E9A3-A5A9-4826-976A-1B03E612C54C}" type="datetimeFigureOut">
              <a:rPr lang="en-US" smtClean="0"/>
              <a:t>9/14/2018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6ABDD-A0D6-4C67-A6B3-8040169F1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56030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4E9A3-A5A9-4826-976A-1B03E612C54C}" type="datetimeFigureOut">
              <a:rPr lang="en-US" smtClean="0"/>
              <a:t>9/14/2018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6ABDD-A0D6-4C67-A6B3-8040169F1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65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1.png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9700" y="1035107"/>
            <a:ext cx="4092996" cy="3059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027688" y="4353513"/>
            <a:ext cx="1044681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In situ </a:t>
            </a:r>
            <a:r>
              <a:rPr lang="en-US" sz="1400" dirty="0" smtClean="0"/>
              <a:t>hybridization of CPR116 on adult thorax showing transcripts </a:t>
            </a:r>
            <a:r>
              <a:rPr lang="en-US" sz="1400" dirty="0" smtClean="0"/>
              <a:t>(blue) localized </a:t>
            </a:r>
            <a:r>
              <a:rPr lang="en-US" sz="1400" dirty="0" smtClean="0"/>
              <a:t>to region where tracheoles contact sarcosomes (giant mitochondria) between fibers of thoracic flight muscle.  </a:t>
            </a:r>
            <a:endParaRPr lang="en-US" sz="1400" dirty="0" smtClean="0"/>
          </a:p>
          <a:p>
            <a:endParaRPr lang="en-US" sz="1400" dirty="0"/>
          </a:p>
          <a:p>
            <a:r>
              <a:rPr lang="en-US" sz="1400" dirty="0" smtClean="0"/>
              <a:t>Antisense probe was in blue bolded region.  </a:t>
            </a:r>
          </a:p>
          <a:p>
            <a:endParaRPr lang="en-US" sz="1400" dirty="0" smtClean="0"/>
          </a:p>
          <a:p>
            <a:r>
              <a:rPr lang="en-US" sz="1000" dirty="0" smtClean="0"/>
              <a:t>&gt;</a:t>
            </a:r>
            <a:r>
              <a:rPr lang="en-US" sz="1000" dirty="0"/>
              <a:t>CPR116 cDNA (start and stop codons underlined)</a:t>
            </a:r>
          </a:p>
          <a:p>
            <a:r>
              <a:rPr lang="en-US" sz="1000" u="sng" dirty="0"/>
              <a:t>ATG</a:t>
            </a:r>
            <a:r>
              <a:rPr lang="en-US" sz="1000" dirty="0"/>
              <a:t>AAGTTCTTCGTGTTCGTCGCTTCGCTCAGTGCAGCAGTGGCTATGTTCGGAGCGCATGGTGCCGTCGTTCCAGTGGCACCGGCCGTAG</a:t>
            </a:r>
            <a:r>
              <a:rPr lang="en-US" sz="1000" b="1" dirty="0">
                <a:solidFill>
                  <a:srgbClr val="0070C0"/>
                </a:solidFill>
              </a:rPr>
              <a:t>CCGTTAGCACCAACTACGATCCACTGCCGCAGTACACCTATGCATACAACGTGCAGGACGCTCTGACGGGCGATAGCAAAAGCCAGCAAGAGACGCGAGATGGCGACATCGTACGAGGCTCCTACTCGCTGGTCGAACCAGACGGCACGCTGCGTACGGTCTTCTACACTGCCGATCCCGTCAATGGGTTCAATGCCGTCGTACAGCGTGGCCCGCTCGTACCGAAGGCAGTCGTGCCGGTAGCGGCCGGTCCGGCCATCCTTGCACCGGCTCCCGTGGCCCGAGTGTTAGGC</a:t>
            </a:r>
            <a:r>
              <a:rPr lang="en-US" sz="1000" b="1" u="sng" dirty="0">
                <a:solidFill>
                  <a:srgbClr val="0070C0"/>
                </a:solidFill>
              </a:rPr>
              <a:t>TAA</a:t>
            </a:r>
            <a:r>
              <a:rPr lang="en-US" sz="1000" b="1" dirty="0">
                <a:solidFill>
                  <a:srgbClr val="0070C0"/>
                </a:solidFill>
              </a:rPr>
              <a:t>GCGTTCCAGTAAGATGAACGTCTAATGTAGGATAATTTAGCTCGATTTGCGTTAGCCATCGTTGTTTG</a:t>
            </a:r>
            <a:r>
              <a:rPr lang="en-US" sz="1000" dirty="0"/>
              <a:t>TTGTGTTGTGTATAGACTGAAATAAAATAAACGTACCCAATGTTATTACCAGCAAAAGTAGCCATGCAGAATGGTATGTTGGTTTATCTCTAAACATTTACGTCGGCAATTTGCCATGCTCTCAAGGTTGTCTCGGCCATCG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0651" y="663547"/>
            <a:ext cx="321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SUPPLEMENTARY FILE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374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1993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53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