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3.xml" ContentType="application/vnd.openxmlformats-officedocument.drawingml.chartshapes+xml"/>
  <Override PartName="/ppt/charts/chart6.xml" ContentType="application/vnd.openxmlformats-officedocument.drawingml.chart+xml"/>
  <Override PartName="/ppt/drawings/drawing4.xml" ContentType="application/vnd.openxmlformats-officedocument.drawingml.chartshapes+xml"/>
  <Override PartName="/ppt/charts/chart7.xml" ContentType="application/vnd.openxmlformats-officedocument.drawingml.chart+xml"/>
  <Override PartName="/ppt/charts/chart8.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2" r:id="rId2"/>
    <p:sldId id="257" r:id="rId3"/>
    <p:sldId id="263" r:id="rId4"/>
    <p:sldId id="259" r:id="rId5"/>
    <p:sldId id="260" r:id="rId6"/>
    <p:sldId id="261" r:id="rId7"/>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8" autoAdjust="0"/>
    <p:restoredTop sz="94660"/>
  </p:normalViewPr>
  <p:slideViewPr>
    <p:cSldViewPr snapToGrid="0">
      <p:cViewPr varScale="1">
        <p:scale>
          <a:sx n="86" d="100"/>
          <a:sy n="86" d="100"/>
        </p:scale>
        <p:origin x="2820" y="96"/>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D:\FAMILY\TT\20181127\&#26032;&#24314;&#25991;&#20214;&#22841;\hel.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file:///D:\FAMILY\TT\20181127\&#26032;&#24314;&#25991;&#20214;&#22841;\hel.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5.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3.xm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D:\FAMILY\TT\20181127\&#26032;&#24314;&#25991;&#20214;&#22841;\hel.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embeddings/oleObject4.bin"/></Relationships>
</file>

<file path=ppt/charts/_rels/chart8.xml.rels><?xml version="1.0" encoding="UTF-8" standalone="yes"?>
<Relationships xmlns="http://schemas.openxmlformats.org/package/2006/relationships"><Relationship Id="rId2" Type="http://schemas.openxmlformats.org/officeDocument/2006/relationships/oleObject" Target="../embeddings/oleObject5.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pPr>
            <a:r>
              <a:rPr lang="en-US" sz="1400"/>
              <a:t>Fli-1</a:t>
            </a:r>
          </a:p>
        </c:rich>
      </c:tx>
      <c:layout>
        <c:manualLayout>
          <c:xMode val="edge"/>
          <c:yMode val="edge"/>
          <c:x val="0.47966227113177101"/>
          <c:y val="0.13291704506855601"/>
        </c:manualLayout>
      </c:layout>
      <c:overlay val="0"/>
      <c:spPr>
        <a:noFill/>
        <a:ln w="25400">
          <a:noFill/>
        </a:ln>
      </c:spPr>
    </c:title>
    <c:autoTitleDeleted val="0"/>
    <c:plotArea>
      <c:layout>
        <c:manualLayout>
          <c:layoutTarget val="inner"/>
          <c:xMode val="edge"/>
          <c:yMode val="edge"/>
          <c:x val="0.20460656364661001"/>
          <c:y val="0.22342641197628099"/>
          <c:w val="0.72965120323815003"/>
          <c:h val="0.55119604841061498"/>
        </c:manualLayout>
      </c:layout>
      <c:barChart>
        <c:barDir val="col"/>
        <c:grouping val="clustered"/>
        <c:varyColors val="0"/>
        <c:ser>
          <c:idx val="0"/>
          <c:order val="0"/>
          <c:tx>
            <c:strRef>
              <c:f>'FLI-1'!$F$12</c:f>
              <c:strCache>
                <c:ptCount val="1"/>
                <c:pt idx="0">
                  <c:v>RQ</c:v>
                </c:pt>
              </c:strCache>
            </c:strRef>
          </c:tx>
          <c:spPr>
            <a:solidFill>
              <a:schemeClr val="tx1"/>
            </a:solidFill>
          </c:spPr>
          <c:invertIfNegative val="0"/>
          <c:errBars>
            <c:errBarType val="plus"/>
            <c:errValType val="cust"/>
            <c:noEndCap val="0"/>
            <c:plus>
              <c:numRef>
                <c:f>'FLI-1'!$G$13:$G$15</c:f>
                <c:numCache>
                  <c:formatCode>General</c:formatCode>
                  <c:ptCount val="3"/>
                  <c:pt idx="0">
                    <c:v>9.5869999999999997E-2</c:v>
                  </c:pt>
                  <c:pt idx="1">
                    <c:v>0.28540282238323722</c:v>
                  </c:pt>
                  <c:pt idx="2">
                    <c:v>0.51460556851734152</c:v>
                  </c:pt>
                </c:numCache>
              </c:numRef>
            </c:plus>
            <c:minus>
              <c:numRef>
                <c:f>'FLI-1'!$G$13:$G$15</c:f>
                <c:numCache>
                  <c:formatCode>General</c:formatCode>
                  <c:ptCount val="3"/>
                  <c:pt idx="0">
                    <c:v>9.5869999999999997E-2</c:v>
                  </c:pt>
                  <c:pt idx="1">
                    <c:v>0.28540282238323722</c:v>
                  </c:pt>
                  <c:pt idx="2">
                    <c:v>0.51460556851734152</c:v>
                  </c:pt>
                </c:numCache>
              </c:numRef>
            </c:minus>
            <c:spPr>
              <a:solidFill>
                <a:schemeClr val="tx1"/>
              </a:solidFill>
              <a:ln>
                <a:solidFill>
                  <a:schemeClr val="tx1"/>
                </a:solidFill>
              </a:ln>
              <a:effectLst/>
            </c:spPr>
          </c:errBars>
          <c:cat>
            <c:strRef>
              <c:f>'FLI-1'!$E$13:$E$15</c:f>
              <c:strCache>
                <c:ptCount val="3"/>
                <c:pt idx="0">
                  <c:v>DMSO</c:v>
                </c:pt>
                <c:pt idx="1">
                  <c:v>A661</c:v>
                </c:pt>
                <c:pt idx="2">
                  <c:v>A665</c:v>
                </c:pt>
              </c:strCache>
            </c:strRef>
          </c:cat>
          <c:val>
            <c:numRef>
              <c:f>'FLI-1'!$F$13:$F$15</c:f>
              <c:numCache>
                <c:formatCode>General</c:formatCode>
                <c:ptCount val="3"/>
                <c:pt idx="0">
                  <c:v>1</c:v>
                </c:pt>
                <c:pt idx="1">
                  <c:v>1.3866963956210097</c:v>
                </c:pt>
                <c:pt idx="2">
                  <c:v>1.5330819785269589</c:v>
                </c:pt>
              </c:numCache>
            </c:numRef>
          </c:val>
          <c:extLst>
            <c:ext xmlns:c16="http://schemas.microsoft.com/office/drawing/2014/chart" uri="{C3380CC4-5D6E-409C-BE32-E72D297353CC}">
              <c16:uniqueId val="{00000000-645E-4E4A-8EDF-2B64354957A3}"/>
            </c:ext>
          </c:extLst>
        </c:ser>
        <c:dLbls>
          <c:showLegendKey val="0"/>
          <c:showVal val="0"/>
          <c:showCatName val="0"/>
          <c:showSerName val="0"/>
          <c:showPercent val="0"/>
          <c:showBubbleSize val="0"/>
        </c:dLbls>
        <c:gapWidth val="219"/>
        <c:overlap val="-27"/>
        <c:axId val="2096821432"/>
        <c:axId val="2096616664"/>
      </c:barChart>
      <c:catAx>
        <c:axId val="2096821432"/>
        <c:scaling>
          <c:orientation val="minMax"/>
        </c:scaling>
        <c:delete val="0"/>
        <c:axPos val="b"/>
        <c:numFmt formatCode="General" sourceLinked="1"/>
        <c:majorTickMark val="out"/>
        <c:minorTickMark val="none"/>
        <c:tickLblPos val="nextTo"/>
        <c:spPr>
          <a:noFill/>
          <a:ln w="19050" cap="flat" cmpd="sng" algn="ctr">
            <a:solidFill>
              <a:schemeClr val="tx1"/>
            </a:solidFill>
            <a:round/>
          </a:ln>
          <a:effectLst/>
        </c:spPr>
        <c:txPr>
          <a:bodyPr rot="-2700000" vert="horz"/>
          <a:lstStyle/>
          <a:p>
            <a:pPr>
              <a:defRPr/>
            </a:pPr>
            <a:endParaRPr lang="zh-CN"/>
          </a:p>
        </c:txPr>
        <c:crossAx val="2096616664"/>
        <c:crosses val="autoZero"/>
        <c:auto val="1"/>
        <c:lblAlgn val="ctr"/>
        <c:lblOffset val="100"/>
        <c:noMultiLvlLbl val="0"/>
      </c:catAx>
      <c:valAx>
        <c:axId val="2096616664"/>
        <c:scaling>
          <c:orientation val="minMax"/>
        </c:scaling>
        <c:delete val="0"/>
        <c:axPos val="l"/>
        <c:title>
          <c:tx>
            <c:rich>
              <a:bodyPr/>
              <a:lstStyle/>
              <a:p>
                <a:pPr>
                  <a:defRPr/>
                </a:pPr>
                <a:r>
                  <a:rPr lang="en-US"/>
                  <a:t>Relative</a:t>
                </a:r>
                <a:r>
                  <a:rPr lang="en-US" baseline="0"/>
                  <a:t> </a:t>
                </a:r>
                <a:r>
                  <a:rPr lang="en-US" altLang="zh-CN" baseline="0"/>
                  <a:t>mRNA</a:t>
                </a:r>
                <a:r>
                  <a:rPr lang="en-US"/>
                  <a:t> expression</a:t>
                </a:r>
              </a:p>
            </c:rich>
          </c:tx>
          <c:layout>
            <c:manualLayout>
              <c:xMode val="edge"/>
              <c:yMode val="edge"/>
              <c:x val="5.5260688741207063E-2"/>
              <c:y val="0.2473104403616215"/>
            </c:manualLayout>
          </c:layout>
          <c:overlay val="0"/>
          <c:spPr>
            <a:noFill/>
            <a:ln w="25400">
              <a:noFill/>
            </a:ln>
          </c:spPr>
        </c:title>
        <c:numFmt formatCode="General" sourceLinked="1"/>
        <c:majorTickMark val="out"/>
        <c:minorTickMark val="none"/>
        <c:tickLblPos val="nextTo"/>
        <c:spPr>
          <a:noFill/>
          <a:ln w="19050">
            <a:solidFill>
              <a:schemeClr val="tx1"/>
            </a:solidFill>
          </a:ln>
          <a:effectLst/>
        </c:spPr>
        <c:txPr>
          <a:bodyPr rot="0" vert="horz"/>
          <a:lstStyle/>
          <a:p>
            <a:pPr>
              <a:defRPr/>
            </a:pPr>
            <a:endParaRPr lang="zh-CN"/>
          </a:p>
        </c:txPr>
        <c:crossAx val="2096821432"/>
        <c:crosses val="autoZero"/>
        <c:crossBetween val="between"/>
      </c:valAx>
      <c:spPr>
        <a:noFill/>
        <a:ln w="25400">
          <a:noFill/>
        </a:ln>
      </c:spPr>
    </c:plotArea>
    <c:plotVisOnly val="1"/>
    <c:dispBlanksAs val="gap"/>
    <c:showDLblsOverMax val="0"/>
  </c:chart>
  <c:spPr>
    <a:noFill/>
    <a:ln w="9525" cap="flat" cmpd="sng" algn="ctr">
      <a:noFill/>
      <a:round/>
    </a:ln>
    <a:effectLst/>
  </c:spPr>
  <c:txPr>
    <a:bodyPr/>
    <a:lstStyle/>
    <a:p>
      <a:pPr>
        <a:defRPr sz="1200" b="1" i="0" u="none" strike="noStrike" baseline="0">
          <a:solidFill>
            <a:srgbClr val="000000"/>
          </a:solidFill>
          <a:latin typeface="Arial" panose="020B0604020202020204" pitchFamily="34" charset="0"/>
          <a:ea typeface="宋体"/>
          <a:cs typeface="Arial" panose="020B0604020202020204" pitchFamily="34" charset="0"/>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altLang="zh-CN" sz="1200">
                <a:solidFill>
                  <a:schemeClr val="tx1">
                    <a:lumMod val="95000"/>
                    <a:lumOff val="5000"/>
                  </a:schemeClr>
                </a:solidFill>
              </a:rPr>
              <a:t>p27</a:t>
            </a:r>
            <a:endParaRPr lang="zh-CN" altLang="en-US" sz="1200">
              <a:solidFill>
                <a:schemeClr val="tx1">
                  <a:lumMod val="95000"/>
                  <a:lumOff val="5000"/>
                </a:schemeClr>
              </a:solidFill>
            </a:endParaRPr>
          </a:p>
        </c:rich>
      </c:tx>
      <c:layout>
        <c:manualLayout>
          <c:xMode val="edge"/>
          <c:yMode val="edge"/>
          <c:x val="0.49469790808373498"/>
          <c:y val="0.11432090315507901"/>
        </c:manualLayout>
      </c:layout>
      <c:overlay val="0"/>
      <c:spPr>
        <a:noFill/>
        <a:ln>
          <a:noFill/>
        </a:ln>
        <a:effectLst/>
      </c:spPr>
      <c:txPr>
        <a:bodyPr rot="0" spcFirstLastPara="1" vertOverflow="ellipsis" vert="horz" wrap="square" anchor="ctr" anchorCtr="1"/>
        <a:lstStyle/>
        <a:p>
          <a:pPr>
            <a:defRPr sz="12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zh-CN"/>
        </a:p>
      </c:txPr>
    </c:title>
    <c:autoTitleDeleted val="0"/>
    <c:plotArea>
      <c:layout>
        <c:manualLayout>
          <c:layoutTarget val="inner"/>
          <c:xMode val="edge"/>
          <c:yMode val="edge"/>
          <c:x val="0.216820090835839"/>
          <c:y val="0.18483488591830399"/>
          <c:w val="0.740829866814119"/>
          <c:h val="0.53164063524419702"/>
        </c:manualLayout>
      </c:layout>
      <c:barChart>
        <c:barDir val="col"/>
        <c:grouping val="clustered"/>
        <c:varyColors val="0"/>
        <c:ser>
          <c:idx val="0"/>
          <c:order val="0"/>
          <c:spPr>
            <a:solidFill>
              <a:schemeClr val="tx1"/>
            </a:solidFill>
            <a:ln>
              <a:solidFill>
                <a:schemeClr val="tx1"/>
              </a:solidFill>
            </a:ln>
            <a:effectLst/>
          </c:spPr>
          <c:invertIfNegative val="0"/>
          <c:errBars>
            <c:errBarType val="both"/>
            <c:errValType val="cust"/>
            <c:noEndCap val="0"/>
            <c:plus>
              <c:numRef>
                <c:f>Sheet1!$D$19:$D$22</c:f>
                <c:numCache>
                  <c:formatCode>General</c:formatCode>
                  <c:ptCount val="4"/>
                  <c:pt idx="0">
                    <c:v>1.63337149759319E-2</c:v>
                  </c:pt>
                  <c:pt idx="1">
                    <c:v>5.4980048938990202E-2</c:v>
                  </c:pt>
                  <c:pt idx="2">
                    <c:v>0.123067421590442</c:v>
                  </c:pt>
                  <c:pt idx="3">
                    <c:v>1.6246061145653801E-2</c:v>
                  </c:pt>
                </c:numCache>
              </c:numRef>
            </c:plus>
            <c:minus>
              <c:numRef>
                <c:f>Sheet1!$D$19:$D$22</c:f>
                <c:numCache>
                  <c:formatCode>General</c:formatCode>
                  <c:ptCount val="4"/>
                  <c:pt idx="0">
                    <c:v>1.63337149759319E-2</c:v>
                  </c:pt>
                  <c:pt idx="1">
                    <c:v>5.4980048938990202E-2</c:v>
                  </c:pt>
                  <c:pt idx="2">
                    <c:v>0.123067421590442</c:v>
                  </c:pt>
                  <c:pt idx="3">
                    <c:v>1.6246061145653801E-2</c:v>
                  </c:pt>
                </c:numCache>
              </c:numRef>
            </c:minus>
            <c:spPr>
              <a:noFill/>
              <a:ln w="9525" cap="flat" cmpd="sng" algn="ctr">
                <a:solidFill>
                  <a:schemeClr val="tx1"/>
                </a:solidFill>
                <a:round/>
              </a:ln>
              <a:effectLst/>
            </c:spPr>
          </c:errBars>
          <c:cat>
            <c:strRef>
              <c:f>Sheet1!$A$19:$A$22</c:f>
              <c:strCache>
                <c:ptCount val="4"/>
                <c:pt idx="0">
                  <c:v>DMSO</c:v>
                </c:pt>
                <c:pt idx="1">
                  <c:v>A661</c:v>
                </c:pt>
                <c:pt idx="2">
                  <c:v>A665</c:v>
                </c:pt>
                <c:pt idx="3">
                  <c:v>TPA</c:v>
                </c:pt>
              </c:strCache>
            </c:strRef>
          </c:cat>
          <c:val>
            <c:numRef>
              <c:f>Sheet1!$B$19:$B$22</c:f>
              <c:numCache>
                <c:formatCode>General</c:formatCode>
                <c:ptCount val="4"/>
                <c:pt idx="0">
                  <c:v>1.0001341430126289</c:v>
                </c:pt>
                <c:pt idx="1">
                  <c:v>1.171778453067851</c:v>
                </c:pt>
                <c:pt idx="2">
                  <c:v>1.736537202522723</c:v>
                </c:pt>
                <c:pt idx="3">
                  <c:v>0.31692201144614102</c:v>
                </c:pt>
              </c:numCache>
            </c:numRef>
          </c:val>
          <c:extLst>
            <c:ext xmlns:c16="http://schemas.microsoft.com/office/drawing/2014/chart" uri="{C3380CC4-5D6E-409C-BE32-E72D297353CC}">
              <c16:uniqueId val="{00000000-14C8-410B-BB46-ADE28AA614D2}"/>
            </c:ext>
          </c:extLst>
        </c:ser>
        <c:dLbls>
          <c:showLegendKey val="0"/>
          <c:showVal val="0"/>
          <c:showCatName val="0"/>
          <c:showSerName val="0"/>
          <c:showPercent val="0"/>
          <c:showBubbleSize val="0"/>
        </c:dLbls>
        <c:gapWidth val="150"/>
        <c:overlap val="-27"/>
        <c:axId val="-2044790824"/>
        <c:axId val="-2044787192"/>
      </c:barChart>
      <c:catAx>
        <c:axId val="-2044790824"/>
        <c:scaling>
          <c:orientation val="minMax"/>
        </c:scaling>
        <c:delete val="0"/>
        <c:axPos val="b"/>
        <c:numFmt formatCode="General" sourceLinked="0"/>
        <c:majorTickMark val="out"/>
        <c:minorTickMark val="none"/>
        <c:tickLblPos val="nextTo"/>
        <c:spPr>
          <a:noFill/>
          <a:ln w="22225" cap="flat" cmpd="sng" algn="ctr">
            <a:solidFill>
              <a:schemeClr val="tx1"/>
            </a:solidFill>
            <a:round/>
          </a:ln>
          <a:effectLst/>
        </c:spPr>
        <c:txPr>
          <a:bodyPr rot="2700000" spcFirstLastPara="1" vertOverflow="ellipsis" wrap="square" anchor="ctr" anchorCtr="1"/>
          <a:lstStyle/>
          <a:p>
            <a:pPr>
              <a:defRPr sz="1200" b="1" i="0" u="none" strike="noStrike" kern="1200" baseline="0">
                <a:solidFill>
                  <a:schemeClr val="tx1">
                    <a:lumMod val="95000"/>
                    <a:lumOff val="5000"/>
                  </a:schemeClr>
                </a:solidFill>
                <a:latin typeface="Arial" panose="020B0604020202020204" pitchFamily="34" charset="0"/>
                <a:ea typeface="+mn-ea"/>
                <a:cs typeface="Arial" panose="020B0604020202020204" pitchFamily="34" charset="0"/>
              </a:defRPr>
            </a:pPr>
            <a:endParaRPr lang="zh-CN"/>
          </a:p>
        </c:txPr>
        <c:crossAx val="-2044787192"/>
        <c:crosses val="autoZero"/>
        <c:auto val="1"/>
        <c:lblAlgn val="ctr"/>
        <c:lblOffset val="100"/>
        <c:noMultiLvlLbl val="0"/>
      </c:catAx>
      <c:valAx>
        <c:axId val="-2044787192"/>
        <c:scaling>
          <c:orientation val="minMax"/>
        </c:scaling>
        <c:delete val="0"/>
        <c:axPos val="l"/>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a:solidFill>
                      <a:schemeClr val="tx1">
                        <a:lumMod val="95000"/>
                        <a:lumOff val="5000"/>
                      </a:schemeClr>
                    </a:solidFill>
                  </a:rPr>
                  <a:t>Relative </a:t>
                </a:r>
                <a:r>
                  <a:rPr lang="en-US" altLang="zh-CN">
                    <a:solidFill>
                      <a:schemeClr val="tx1">
                        <a:lumMod val="95000"/>
                        <a:lumOff val="5000"/>
                      </a:schemeClr>
                    </a:solidFill>
                  </a:rPr>
                  <a:t>mRNA</a:t>
                </a:r>
                <a:r>
                  <a:rPr lang="en-US">
                    <a:solidFill>
                      <a:schemeClr val="tx1">
                        <a:lumMod val="95000"/>
                        <a:lumOff val="5000"/>
                      </a:schemeClr>
                    </a:solidFill>
                  </a:rPr>
                  <a:t> expression</a:t>
                </a:r>
                <a:endParaRPr lang="zh-CN">
                  <a:solidFill>
                    <a:schemeClr val="tx1">
                      <a:lumMod val="95000"/>
                      <a:lumOff val="5000"/>
                    </a:schemeClr>
                  </a:solidFill>
                </a:endParaRPr>
              </a:p>
            </c:rich>
          </c:tx>
          <c:layout>
            <c:manualLayout>
              <c:xMode val="edge"/>
              <c:yMode val="edge"/>
              <c:x val="3.0800030800030801E-2"/>
              <c:y val="0.14840581887362"/>
            </c:manualLayout>
          </c:layout>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zh-CN"/>
            </a:p>
          </c:txPr>
        </c:title>
        <c:numFmt formatCode="General" sourceLinked="1"/>
        <c:majorTickMark val="out"/>
        <c:minorTickMark val="none"/>
        <c:tickLblPos val="nextTo"/>
        <c:spPr>
          <a:noFill/>
          <a:ln w="22225">
            <a:solidFill>
              <a:schemeClr val="tx1"/>
            </a:solidFill>
          </a:ln>
          <a:effectLst/>
        </c:spPr>
        <c:txPr>
          <a:bodyPr rot="-60000000" spcFirstLastPara="1" vertOverflow="ellipsis" vert="horz" wrap="square" anchor="ctr" anchorCtr="1"/>
          <a:lstStyle/>
          <a:p>
            <a:pPr>
              <a:defRPr sz="1200" b="1" i="0" u="none" strike="noStrike" kern="1200" baseline="0">
                <a:solidFill>
                  <a:schemeClr val="tx1"/>
                </a:solidFill>
                <a:latin typeface="Arial" panose="020B0604020202020204" pitchFamily="34" charset="0"/>
                <a:ea typeface="+mn-ea"/>
                <a:cs typeface="Arial" panose="020B0604020202020204" pitchFamily="34" charset="0"/>
              </a:defRPr>
            </a:pPr>
            <a:endParaRPr lang="zh-CN"/>
          </a:p>
        </c:txPr>
        <c:crossAx val="-2044790824"/>
        <c:crosses val="autoZero"/>
        <c:crossBetween val="between"/>
        <c:majorUnit val="0.5"/>
      </c:valAx>
      <c:spPr>
        <a:noFill/>
        <a:ln>
          <a:noFill/>
        </a:ln>
        <a:effectLst/>
      </c:spPr>
    </c:plotArea>
    <c:plotVisOnly val="1"/>
    <c:dispBlanksAs val="gap"/>
    <c:showDLblsOverMax val="0"/>
  </c:chart>
  <c:spPr>
    <a:noFill/>
    <a:ln>
      <a:noFill/>
    </a:ln>
    <a:effectLst/>
  </c:spPr>
  <c:txPr>
    <a:bodyPr/>
    <a:lstStyle/>
    <a:p>
      <a:pPr>
        <a:defRPr sz="1200" b="1">
          <a:latin typeface="Arial" panose="020B0604020202020204" pitchFamily="34" charset="0"/>
          <a:cs typeface="Arial" panose="020B0604020202020204" pitchFamily="34" charset="0"/>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239507204513499"/>
          <c:y val="0.17531073963307001"/>
          <c:w val="0.72542966240466"/>
          <c:h val="0.47269487181681602"/>
        </c:manualLayout>
      </c:layout>
      <c:barChart>
        <c:barDir val="col"/>
        <c:grouping val="clustered"/>
        <c:varyColors val="0"/>
        <c:ser>
          <c:idx val="0"/>
          <c:order val="0"/>
          <c:spPr>
            <a:solidFill>
              <a:schemeClr val="tx1"/>
            </a:solidFill>
            <a:ln>
              <a:noFill/>
            </a:ln>
            <a:effectLst/>
          </c:spPr>
          <c:invertIfNegative val="0"/>
          <c:errBars>
            <c:errBarType val="plus"/>
            <c:errValType val="cust"/>
            <c:noEndCap val="0"/>
            <c:plus>
              <c:numRef>
                <c:f>'SHIP-1'!$G$11:$G$13</c:f>
                <c:numCache>
                  <c:formatCode>General</c:formatCode>
                  <c:ptCount val="3"/>
                  <c:pt idx="0">
                    <c:v>8.7336512197819152E-3</c:v>
                  </c:pt>
                  <c:pt idx="1">
                    <c:v>0.48461097074188586</c:v>
                  </c:pt>
                  <c:pt idx="2">
                    <c:v>0.17142549446288027</c:v>
                  </c:pt>
                </c:numCache>
              </c:numRef>
            </c:plus>
            <c:minus>
              <c:numRef>
                <c:f>'SHIP-1'!$G$11:$G$13</c:f>
                <c:numCache>
                  <c:formatCode>General</c:formatCode>
                  <c:ptCount val="3"/>
                  <c:pt idx="0">
                    <c:v>8.7336512197819152E-3</c:v>
                  </c:pt>
                  <c:pt idx="1">
                    <c:v>0.48461097074188586</c:v>
                  </c:pt>
                  <c:pt idx="2">
                    <c:v>0.17142549446288027</c:v>
                  </c:pt>
                </c:numCache>
              </c:numRef>
            </c:minus>
            <c:spPr>
              <a:noFill/>
              <a:ln w="9525" cap="flat" cmpd="sng" algn="ctr">
                <a:solidFill>
                  <a:schemeClr val="tx1"/>
                </a:solidFill>
                <a:round/>
              </a:ln>
              <a:effectLst/>
            </c:spPr>
          </c:errBars>
          <c:cat>
            <c:strRef>
              <c:f>'SHIP-1'!$E$11:$E$13</c:f>
              <c:strCache>
                <c:ptCount val="3"/>
                <c:pt idx="0">
                  <c:v>DMSO</c:v>
                </c:pt>
                <c:pt idx="1">
                  <c:v>A661</c:v>
                </c:pt>
                <c:pt idx="2">
                  <c:v>A665</c:v>
                </c:pt>
              </c:strCache>
            </c:strRef>
          </c:cat>
          <c:val>
            <c:numRef>
              <c:f>'SHIP-1'!$F$11:$F$13</c:f>
              <c:numCache>
                <c:formatCode>General</c:formatCode>
                <c:ptCount val="3"/>
                <c:pt idx="0">
                  <c:v>1</c:v>
                </c:pt>
                <c:pt idx="1">
                  <c:v>1.5527509350528517</c:v>
                </c:pt>
                <c:pt idx="2">
                  <c:v>1.4853042584440896</c:v>
                </c:pt>
              </c:numCache>
            </c:numRef>
          </c:val>
          <c:extLst>
            <c:ext xmlns:c16="http://schemas.microsoft.com/office/drawing/2014/chart" uri="{C3380CC4-5D6E-409C-BE32-E72D297353CC}">
              <c16:uniqueId val="{00000000-EC8F-48C5-918A-7EE976782DEC}"/>
            </c:ext>
          </c:extLst>
        </c:ser>
        <c:dLbls>
          <c:showLegendKey val="0"/>
          <c:showVal val="0"/>
          <c:showCatName val="0"/>
          <c:showSerName val="0"/>
          <c:showPercent val="0"/>
          <c:showBubbleSize val="0"/>
        </c:dLbls>
        <c:gapWidth val="200"/>
        <c:overlap val="-27"/>
        <c:axId val="2109031208"/>
        <c:axId val="2109034744"/>
      </c:barChart>
      <c:catAx>
        <c:axId val="2109031208"/>
        <c:scaling>
          <c:orientation val="minMax"/>
        </c:scaling>
        <c:delete val="0"/>
        <c:axPos val="b"/>
        <c:numFmt formatCode="General" sourceLinked="1"/>
        <c:majorTickMark val="out"/>
        <c:minorTickMark val="none"/>
        <c:tickLblPos val="nextTo"/>
        <c:spPr>
          <a:noFill/>
          <a:ln w="22225" cap="flat" cmpd="sng" algn="ctr">
            <a:solidFill>
              <a:schemeClr val="tx1"/>
            </a:solidFill>
            <a:round/>
          </a:ln>
          <a:effectLst/>
        </c:spPr>
        <c:txPr>
          <a:bodyPr rot="2700000" spcFirstLastPara="1" vertOverflow="ellipsis" wrap="square" anchor="ctr" anchorCtr="1"/>
          <a:lstStyle/>
          <a:p>
            <a:pPr>
              <a:defRPr sz="1200" b="1" i="0" u="none" strike="noStrike" kern="1200" baseline="0">
                <a:solidFill>
                  <a:schemeClr val="tx1"/>
                </a:solidFill>
                <a:latin typeface="Arial" panose="020B0604020202020204" pitchFamily="34" charset="0"/>
                <a:ea typeface="Arial Unicode MS" panose="020B0604020202020204" pitchFamily="34" charset="-122"/>
                <a:cs typeface="Arial" panose="020B0604020202020204" pitchFamily="34" charset="0"/>
              </a:defRPr>
            </a:pPr>
            <a:endParaRPr lang="zh-CN"/>
          </a:p>
        </c:txPr>
        <c:crossAx val="2109034744"/>
        <c:crosses val="autoZero"/>
        <c:auto val="1"/>
        <c:lblAlgn val="ctr"/>
        <c:lblOffset val="100"/>
        <c:noMultiLvlLbl val="0"/>
      </c:catAx>
      <c:valAx>
        <c:axId val="2109034744"/>
        <c:scaling>
          <c:orientation val="minMax"/>
        </c:scaling>
        <c:delete val="0"/>
        <c:axPos val="l"/>
        <c:title>
          <c:tx>
            <c:rich>
              <a:bodyPr rot="-54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Arial Unicode MS" panose="020B0604020202020204" pitchFamily="34" charset="-122"/>
                    <a:cs typeface="Arial" panose="020B0604020202020204" pitchFamily="34" charset="0"/>
                  </a:defRPr>
                </a:pPr>
                <a:r>
                  <a:rPr lang="en-US" altLang="zh-CN" sz="1200" b="1" i="0" baseline="0" dirty="0">
                    <a:solidFill>
                      <a:schemeClr val="tx1"/>
                    </a:solidFill>
                    <a:effectLst/>
                    <a:latin typeface="Arial" panose="020B0604020202020204" pitchFamily="34" charset="0"/>
                    <a:ea typeface="Arial Unicode MS" panose="020B0604020202020204" pitchFamily="34" charset="-122"/>
                    <a:cs typeface="Arial" panose="020B0604020202020204" pitchFamily="34" charset="0"/>
                  </a:rPr>
                  <a:t>Relative mRNA expression</a:t>
                </a:r>
                <a:endParaRPr lang="zh-CN" altLang="zh-CN" sz="1200" dirty="0">
                  <a:solidFill>
                    <a:schemeClr val="tx1"/>
                  </a:solidFill>
                  <a:effectLst/>
                  <a:latin typeface="Arial" panose="020B0604020202020204" pitchFamily="34" charset="0"/>
                  <a:ea typeface="Arial Unicode MS" panose="020B0604020202020204" pitchFamily="34" charset="-122"/>
                  <a:cs typeface="Arial" panose="020B0604020202020204" pitchFamily="34" charset="0"/>
                </a:endParaRPr>
              </a:p>
            </c:rich>
          </c:tx>
          <c:layout>
            <c:manualLayout>
              <c:xMode val="edge"/>
              <c:yMode val="edge"/>
              <c:x val="3.8728644674185402E-2"/>
              <c:y val="9.2261412987307098E-2"/>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Arial Unicode MS" panose="020B0604020202020204" pitchFamily="34" charset="-122"/>
                  <a:cs typeface="Arial" panose="020B0604020202020204" pitchFamily="34" charset="0"/>
                </a:defRPr>
              </a:pPr>
              <a:endParaRPr lang="zh-CN"/>
            </a:p>
          </c:txPr>
        </c:title>
        <c:numFmt formatCode="General" sourceLinked="1"/>
        <c:majorTickMark val="out"/>
        <c:minorTickMark val="none"/>
        <c:tickLblPos val="nextTo"/>
        <c:spPr>
          <a:noFill/>
          <a:ln w="22225">
            <a:solidFill>
              <a:schemeClr val="tx1"/>
            </a:solidFill>
          </a:ln>
          <a:effectLst/>
        </c:spPr>
        <c:txPr>
          <a:bodyPr rot="-60000000" spcFirstLastPara="1" vertOverflow="ellipsis" vert="horz" wrap="square" anchor="ctr" anchorCtr="1"/>
          <a:lstStyle/>
          <a:p>
            <a:pPr>
              <a:defRPr sz="1200" b="1" i="0" u="none" strike="noStrike" kern="1200" baseline="0">
                <a:solidFill>
                  <a:schemeClr val="tx1"/>
                </a:solidFill>
                <a:latin typeface="Arial" panose="020B0604020202020204" pitchFamily="34" charset="0"/>
                <a:ea typeface="Arial Unicode MS" panose="020B0604020202020204" pitchFamily="34" charset="-122"/>
                <a:cs typeface="Arial" panose="020B0604020202020204" pitchFamily="34" charset="0"/>
              </a:defRPr>
            </a:pPr>
            <a:endParaRPr lang="zh-CN"/>
          </a:p>
        </c:txPr>
        <c:crossAx val="21090312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200" b="1" i="0" u="none" strike="noStrike" kern="1200" spc="0" baseline="0">
                <a:solidFill>
                  <a:schemeClr val="tx1"/>
                </a:solidFill>
                <a:latin typeface="Arial" panose="020B0604020202020204" pitchFamily="34" charset="0"/>
                <a:ea typeface="+mn-ea"/>
                <a:cs typeface="Arial" panose="020B0604020202020204" pitchFamily="34" charset="0"/>
              </a:defRPr>
            </a:pPr>
            <a:r>
              <a:rPr lang="en-US" sz="1200" dirty="0">
                <a:solidFill>
                  <a:schemeClr val="tx1"/>
                </a:solidFill>
              </a:rPr>
              <a:t>G</a:t>
            </a:r>
            <a:r>
              <a:rPr lang="en-US" altLang="zh-CN" sz="1200" dirty="0">
                <a:solidFill>
                  <a:schemeClr val="tx1"/>
                </a:solidFill>
              </a:rPr>
              <a:t>ATA</a:t>
            </a:r>
            <a:r>
              <a:rPr lang="en-US" sz="1200" dirty="0">
                <a:solidFill>
                  <a:schemeClr val="tx1"/>
                </a:solidFill>
              </a:rPr>
              <a:t>-1</a:t>
            </a:r>
            <a:endParaRPr lang="zh-CN" sz="1200" dirty="0">
              <a:solidFill>
                <a:schemeClr val="tx1"/>
              </a:solidFill>
            </a:endParaRPr>
          </a:p>
        </c:rich>
      </c:tx>
      <c:layout>
        <c:manualLayout>
          <c:xMode val="edge"/>
          <c:yMode val="edge"/>
          <c:x val="0.47127262444906209"/>
          <c:y val="0.11353737031416326"/>
        </c:manualLayout>
      </c:layout>
      <c:overlay val="0"/>
      <c:spPr>
        <a:noFill/>
        <a:ln>
          <a:noFill/>
        </a:ln>
        <a:effectLst/>
      </c:spPr>
      <c:txPr>
        <a:bodyPr rot="0" spcFirstLastPara="1" vertOverflow="ellipsis" vert="horz" wrap="square" anchor="ctr" anchorCtr="1"/>
        <a:lstStyle/>
        <a:p>
          <a:pPr>
            <a:defRPr lang="en-US" sz="1200" b="1" i="0" u="none" strike="noStrike" kern="1200" spc="0" baseline="0">
              <a:solidFill>
                <a:schemeClr val="tx1"/>
              </a:solidFill>
              <a:latin typeface="Arial" panose="020B0604020202020204" pitchFamily="34" charset="0"/>
              <a:ea typeface="+mn-ea"/>
              <a:cs typeface="Arial" panose="020B0604020202020204" pitchFamily="34" charset="0"/>
            </a:defRPr>
          </a:pPr>
          <a:endParaRPr lang="zh-CN"/>
        </a:p>
      </c:txPr>
    </c:title>
    <c:autoTitleDeleted val="0"/>
    <c:plotArea>
      <c:layout>
        <c:manualLayout>
          <c:layoutTarget val="inner"/>
          <c:xMode val="edge"/>
          <c:yMode val="edge"/>
          <c:x val="0.26297878743070302"/>
          <c:y val="0.12679729130007"/>
          <c:w val="0.63753479501249899"/>
          <c:h val="0.65696615631911903"/>
        </c:manualLayout>
      </c:layout>
      <c:barChart>
        <c:barDir val="col"/>
        <c:grouping val="clustered"/>
        <c:varyColors val="0"/>
        <c:ser>
          <c:idx val="0"/>
          <c:order val="0"/>
          <c:spPr>
            <a:solidFill>
              <a:schemeClr val="tx1"/>
            </a:solidFill>
            <a:ln>
              <a:noFill/>
            </a:ln>
            <a:effectLst/>
          </c:spPr>
          <c:invertIfNegative val="0"/>
          <c:errBars>
            <c:errBarType val="plus"/>
            <c:errValType val="cust"/>
            <c:noEndCap val="0"/>
            <c:plus>
              <c:numRef>
                <c:f>'GATA-1'!$G$12:$G$14</c:f>
                <c:numCache>
                  <c:formatCode>General</c:formatCode>
                  <c:ptCount val="3"/>
                  <c:pt idx="0">
                    <c:v>0.15772402474894459</c:v>
                  </c:pt>
                  <c:pt idx="1">
                    <c:v>0.68627349312226704</c:v>
                  </c:pt>
                  <c:pt idx="2">
                    <c:v>1.4675461586003233</c:v>
                  </c:pt>
                </c:numCache>
              </c:numRef>
            </c:plus>
            <c:minus>
              <c:numRef>
                <c:f>'GATA-1'!$G$12:$G$14</c:f>
                <c:numCache>
                  <c:formatCode>General</c:formatCode>
                  <c:ptCount val="3"/>
                  <c:pt idx="0">
                    <c:v>0.15772402474894459</c:v>
                  </c:pt>
                  <c:pt idx="1">
                    <c:v>0.68627349312226704</c:v>
                  </c:pt>
                  <c:pt idx="2">
                    <c:v>1.4675461586003233</c:v>
                  </c:pt>
                </c:numCache>
              </c:numRef>
            </c:minus>
            <c:spPr>
              <a:noFill/>
              <a:ln w="9525" cap="flat" cmpd="sng" algn="ctr">
                <a:solidFill>
                  <a:schemeClr val="tx1"/>
                </a:solidFill>
                <a:round/>
              </a:ln>
              <a:effectLst/>
            </c:spPr>
          </c:errBars>
          <c:cat>
            <c:strRef>
              <c:f>'GATA-1'!$E$12:$E$14</c:f>
              <c:strCache>
                <c:ptCount val="3"/>
                <c:pt idx="0">
                  <c:v>DMSO</c:v>
                </c:pt>
                <c:pt idx="1">
                  <c:v>A661</c:v>
                </c:pt>
                <c:pt idx="2">
                  <c:v>A665</c:v>
                </c:pt>
              </c:strCache>
            </c:strRef>
          </c:cat>
          <c:val>
            <c:numRef>
              <c:f>'GATA-1'!$F$12:$F$14</c:f>
              <c:numCache>
                <c:formatCode>General</c:formatCode>
                <c:ptCount val="3"/>
                <c:pt idx="0">
                  <c:v>1</c:v>
                </c:pt>
                <c:pt idx="1">
                  <c:v>1.8510980505407528</c:v>
                </c:pt>
                <c:pt idx="2">
                  <c:v>3.6919356417946489</c:v>
                </c:pt>
              </c:numCache>
            </c:numRef>
          </c:val>
          <c:extLst>
            <c:ext xmlns:c16="http://schemas.microsoft.com/office/drawing/2014/chart" uri="{C3380CC4-5D6E-409C-BE32-E72D297353CC}">
              <c16:uniqueId val="{00000000-371C-46FC-9739-9DADDB76A1D7}"/>
            </c:ext>
          </c:extLst>
        </c:ser>
        <c:dLbls>
          <c:showLegendKey val="0"/>
          <c:showVal val="0"/>
          <c:showCatName val="0"/>
          <c:showSerName val="0"/>
          <c:showPercent val="0"/>
          <c:showBubbleSize val="0"/>
        </c:dLbls>
        <c:gapWidth val="200"/>
        <c:overlap val="-27"/>
        <c:axId val="2096200584"/>
        <c:axId val="2096196984"/>
      </c:barChart>
      <c:catAx>
        <c:axId val="2096200584"/>
        <c:scaling>
          <c:orientation val="minMax"/>
        </c:scaling>
        <c:delete val="0"/>
        <c:axPos val="b"/>
        <c:numFmt formatCode="General" sourceLinked="1"/>
        <c:majorTickMark val="out"/>
        <c:minorTickMark val="none"/>
        <c:tickLblPos val="nextTo"/>
        <c:spPr>
          <a:noFill/>
          <a:ln w="22225" cap="flat" cmpd="sng" algn="ctr">
            <a:solidFill>
              <a:schemeClr val="tx1"/>
            </a:solidFill>
            <a:round/>
          </a:ln>
          <a:effectLst/>
        </c:spPr>
        <c:txPr>
          <a:bodyPr rot="2700000" spcFirstLastPara="1" vertOverflow="ellipsis" wrap="square" anchor="ctr" anchorCtr="1"/>
          <a:lstStyle/>
          <a:p>
            <a:pPr>
              <a:defRPr lang="en-US" sz="1200" b="1" i="0" u="none" strike="noStrike" kern="1200" baseline="0">
                <a:solidFill>
                  <a:schemeClr val="tx1"/>
                </a:solidFill>
                <a:latin typeface="Arial" panose="020B0604020202020204" pitchFamily="34" charset="0"/>
                <a:ea typeface="+mj-ea"/>
                <a:cs typeface="Arial" panose="020B0604020202020204" pitchFamily="34" charset="0"/>
              </a:defRPr>
            </a:pPr>
            <a:endParaRPr lang="zh-CN"/>
          </a:p>
        </c:txPr>
        <c:crossAx val="2096196984"/>
        <c:crosses val="autoZero"/>
        <c:auto val="1"/>
        <c:lblAlgn val="ctr"/>
        <c:lblOffset val="100"/>
        <c:noMultiLvlLbl val="0"/>
      </c:catAx>
      <c:valAx>
        <c:axId val="2096196984"/>
        <c:scaling>
          <c:orientation val="minMax"/>
          <c:max val="7"/>
        </c:scaling>
        <c:delete val="0"/>
        <c:axPos val="l"/>
        <c:title>
          <c:tx>
            <c:rich>
              <a:bodyPr rot="-5400000" spcFirstLastPara="1" vertOverflow="ellipsis" vert="horz" wrap="square" anchor="ctr" anchorCtr="1"/>
              <a:lstStyle/>
              <a:p>
                <a:pPr>
                  <a:defRPr lang="en-US" sz="1200" b="1" i="0" u="none" strike="noStrike" kern="1200" baseline="0">
                    <a:solidFill>
                      <a:schemeClr val="tx1"/>
                    </a:solidFill>
                    <a:latin typeface="Arial" panose="020B0604020202020204" pitchFamily="34" charset="0"/>
                    <a:ea typeface="+mn-ea"/>
                    <a:cs typeface="Arial" panose="020B0604020202020204" pitchFamily="34" charset="0"/>
                  </a:defRPr>
                </a:pPr>
                <a:r>
                  <a:rPr lang="en-US" sz="1200" dirty="0">
                    <a:solidFill>
                      <a:schemeClr val="tx1"/>
                    </a:solidFill>
                  </a:rPr>
                  <a:t>Relative  mRNA expression</a:t>
                </a:r>
              </a:p>
            </c:rich>
          </c:tx>
          <c:layout>
            <c:manualLayout>
              <c:xMode val="edge"/>
              <c:yMode val="edge"/>
              <c:x val="9.8313007971899874E-2"/>
              <c:y val="7.0693328491935659E-2"/>
            </c:manualLayout>
          </c:layout>
          <c:overlay val="0"/>
          <c:spPr>
            <a:noFill/>
            <a:ln>
              <a:noFill/>
            </a:ln>
            <a:effectLst/>
          </c:spPr>
          <c:txPr>
            <a:bodyPr rot="-5400000" spcFirstLastPara="1" vertOverflow="ellipsis" vert="horz" wrap="square" anchor="ctr" anchorCtr="1"/>
            <a:lstStyle/>
            <a:p>
              <a:pPr>
                <a:defRPr lang="en-US" sz="1200" b="1" i="0" u="none" strike="noStrike" kern="1200" baseline="0">
                  <a:solidFill>
                    <a:schemeClr val="tx1"/>
                  </a:solidFill>
                  <a:latin typeface="Arial" panose="020B0604020202020204" pitchFamily="34" charset="0"/>
                  <a:ea typeface="+mn-ea"/>
                  <a:cs typeface="Arial" panose="020B0604020202020204" pitchFamily="34" charset="0"/>
                </a:defRPr>
              </a:pPr>
              <a:endParaRPr lang="zh-CN"/>
            </a:p>
          </c:txPr>
        </c:title>
        <c:numFmt formatCode="General" sourceLinked="1"/>
        <c:majorTickMark val="out"/>
        <c:minorTickMark val="none"/>
        <c:tickLblPos val="nextTo"/>
        <c:spPr>
          <a:noFill/>
          <a:ln w="22225">
            <a:solidFill>
              <a:schemeClr val="tx1"/>
            </a:solidFill>
          </a:ln>
          <a:effectLst/>
        </c:spPr>
        <c:txPr>
          <a:bodyPr rot="-60000000" spcFirstLastPara="1" vertOverflow="ellipsis" vert="horz" wrap="square" anchor="ctr" anchorCtr="1"/>
          <a:lstStyle/>
          <a:p>
            <a:pPr>
              <a:defRPr lang="en-US" sz="1200" b="1" i="0" u="none" strike="noStrike" kern="1200" baseline="0">
                <a:solidFill>
                  <a:schemeClr val="tx1"/>
                </a:solidFill>
                <a:latin typeface="Arial" panose="020B0604020202020204" pitchFamily="34" charset="0"/>
                <a:ea typeface="+mn-ea"/>
                <a:cs typeface="Arial" panose="020B0604020202020204" pitchFamily="34" charset="0"/>
              </a:defRPr>
            </a:pPr>
            <a:endParaRPr lang="zh-CN"/>
          </a:p>
        </c:txPr>
        <c:crossAx val="2096200584"/>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lgn="ctr" rtl="0">
        <a:defRPr lang="en-US" sz="1200" b="1" i="0" u="none" strike="noStrike" kern="1200" baseline="0">
          <a:solidFill>
            <a:prstClr val="black">
              <a:lumMod val="65000"/>
              <a:lumOff val="35000"/>
            </a:prstClr>
          </a:solidFill>
          <a:latin typeface="Arial" panose="020B0604020202020204" pitchFamily="34" charset="0"/>
          <a:ea typeface="+mn-ea"/>
          <a:cs typeface="Arial" panose="020B0604020202020204" pitchFamily="34" charset="0"/>
        </a:defRPr>
      </a:pPr>
      <a:endParaRPr lang="zh-CN"/>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239507204513499"/>
          <c:y val="0.24637563530507001"/>
          <c:w val="0.72542966240466"/>
          <c:h val="0.45837394716453"/>
        </c:manualLayout>
      </c:layout>
      <c:barChart>
        <c:barDir val="col"/>
        <c:grouping val="clustered"/>
        <c:varyColors val="0"/>
        <c:ser>
          <c:idx val="0"/>
          <c:order val="0"/>
          <c:spPr>
            <a:solidFill>
              <a:schemeClr val="tx1"/>
            </a:solidFill>
            <a:ln>
              <a:solidFill>
                <a:schemeClr val="tx1"/>
              </a:solidFill>
            </a:ln>
            <a:effectLst/>
          </c:spPr>
          <c:invertIfNegative val="0"/>
          <c:errBars>
            <c:errBarType val="plus"/>
            <c:errValType val="cust"/>
            <c:noEndCap val="0"/>
            <c:plus>
              <c:numRef>
                <c:f>FUGRES!$D$2:$D$4</c:f>
                <c:numCache>
                  <c:formatCode>General</c:formatCode>
                  <c:ptCount val="3"/>
                  <c:pt idx="0">
                    <c:v>0.14714154000646801</c:v>
                  </c:pt>
                  <c:pt idx="1">
                    <c:v>6.3016750254888704E-2</c:v>
                  </c:pt>
                  <c:pt idx="2">
                    <c:v>2.5838798572776302E-2</c:v>
                  </c:pt>
                </c:numCache>
              </c:numRef>
            </c:plus>
            <c:minus>
              <c:numLit>
                <c:formatCode>General</c:formatCode>
                <c:ptCount val="1"/>
                <c:pt idx="0">
                  <c:v>1</c:v>
                </c:pt>
              </c:numLit>
            </c:minus>
            <c:spPr>
              <a:noFill/>
              <a:ln w="9525" cap="flat" cmpd="sng" algn="ctr">
                <a:solidFill>
                  <a:schemeClr val="tx1"/>
                </a:solidFill>
                <a:round/>
              </a:ln>
              <a:effectLst/>
            </c:spPr>
          </c:errBars>
          <c:cat>
            <c:strRef>
              <c:f>FUGRES!$B$8:$B$10</c:f>
              <c:strCache>
                <c:ptCount val="3"/>
                <c:pt idx="0">
                  <c:v>DMSO</c:v>
                </c:pt>
                <c:pt idx="1">
                  <c:v>A661</c:v>
                </c:pt>
                <c:pt idx="2">
                  <c:v>A665</c:v>
                </c:pt>
              </c:strCache>
            </c:strRef>
          </c:cat>
          <c:val>
            <c:numRef>
              <c:f>FUGRES!$C$8:$C$10</c:f>
              <c:numCache>
                <c:formatCode>General</c:formatCode>
                <c:ptCount val="3"/>
                <c:pt idx="0">
                  <c:v>1</c:v>
                </c:pt>
                <c:pt idx="1">
                  <c:v>1.7764072027055671</c:v>
                </c:pt>
                <c:pt idx="2">
                  <c:v>2.564212912699769</c:v>
                </c:pt>
              </c:numCache>
            </c:numRef>
          </c:val>
          <c:extLst>
            <c:ext xmlns:c16="http://schemas.microsoft.com/office/drawing/2014/chart" uri="{C3380CC4-5D6E-409C-BE32-E72D297353CC}">
              <c16:uniqueId val="{00000000-F09C-4C9D-A2E4-53CA98EB2187}"/>
            </c:ext>
          </c:extLst>
        </c:ser>
        <c:dLbls>
          <c:showLegendKey val="0"/>
          <c:showVal val="0"/>
          <c:showCatName val="0"/>
          <c:showSerName val="0"/>
          <c:showPercent val="0"/>
          <c:showBubbleSize val="0"/>
        </c:dLbls>
        <c:gapWidth val="200"/>
        <c:overlap val="-27"/>
        <c:axId val="2107202568"/>
        <c:axId val="2107652488"/>
      </c:barChart>
      <c:catAx>
        <c:axId val="2107202568"/>
        <c:scaling>
          <c:orientation val="minMax"/>
        </c:scaling>
        <c:delete val="0"/>
        <c:axPos val="b"/>
        <c:numFmt formatCode="General" sourceLinked="1"/>
        <c:majorTickMark val="out"/>
        <c:minorTickMark val="none"/>
        <c:tickLblPos val="nextTo"/>
        <c:spPr>
          <a:noFill/>
          <a:ln w="22225" cap="flat" cmpd="sng" algn="ctr">
            <a:solidFill>
              <a:schemeClr val="tx1"/>
            </a:solidFill>
            <a:round/>
          </a:ln>
          <a:effectLst/>
        </c:spPr>
        <c:txPr>
          <a:bodyPr rot="2700000" spcFirstLastPara="1" vertOverflow="ellipsis" wrap="square" anchor="ctr" anchorCtr="1"/>
          <a:lstStyle/>
          <a:p>
            <a:pPr>
              <a:defRPr sz="1200" b="1" i="0" u="none" strike="noStrike" kern="1200" baseline="0">
                <a:solidFill>
                  <a:schemeClr val="tx1"/>
                </a:solidFill>
                <a:latin typeface="Arial" panose="020B0604020202020204" pitchFamily="34" charset="0"/>
                <a:ea typeface="Arial Unicode MS" panose="020B0604020202020204" pitchFamily="34" charset="-122"/>
                <a:cs typeface="Arial" panose="020B0604020202020204" pitchFamily="34" charset="0"/>
              </a:defRPr>
            </a:pPr>
            <a:endParaRPr lang="zh-CN"/>
          </a:p>
        </c:txPr>
        <c:crossAx val="2107652488"/>
        <c:crosses val="autoZero"/>
        <c:auto val="1"/>
        <c:lblAlgn val="ctr"/>
        <c:lblOffset val="100"/>
        <c:noMultiLvlLbl val="0"/>
      </c:catAx>
      <c:valAx>
        <c:axId val="2107652488"/>
        <c:scaling>
          <c:orientation val="minMax"/>
        </c:scaling>
        <c:delete val="0"/>
        <c:axPos val="l"/>
        <c:title>
          <c:tx>
            <c:rich>
              <a:bodyPr rot="-54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Arial Unicode MS" panose="020B0604020202020204" pitchFamily="34" charset="-122"/>
                    <a:cs typeface="Arial" panose="020B0604020202020204" pitchFamily="34" charset="0"/>
                  </a:defRPr>
                </a:pPr>
                <a:r>
                  <a:rPr lang="en-US" altLang="zh-CN" sz="1200" b="1" i="0" baseline="0" dirty="0">
                    <a:solidFill>
                      <a:schemeClr val="tx1"/>
                    </a:solidFill>
                    <a:effectLst/>
                    <a:latin typeface="Arial" panose="020B0604020202020204" pitchFamily="34" charset="0"/>
                    <a:ea typeface="Arial Unicode MS" panose="020B0604020202020204" pitchFamily="34" charset="-122"/>
                    <a:cs typeface="Arial" panose="020B0604020202020204" pitchFamily="34" charset="0"/>
                  </a:rPr>
                  <a:t>Relative mRNA expression</a:t>
                </a:r>
                <a:endParaRPr lang="zh-CN" altLang="zh-CN" sz="1200" dirty="0">
                  <a:solidFill>
                    <a:schemeClr val="tx1"/>
                  </a:solidFill>
                  <a:effectLst/>
                  <a:latin typeface="Arial" panose="020B0604020202020204" pitchFamily="34" charset="0"/>
                  <a:ea typeface="Arial Unicode MS" panose="020B0604020202020204" pitchFamily="34" charset="-122"/>
                  <a:cs typeface="Arial" panose="020B0604020202020204" pitchFamily="34" charset="0"/>
                </a:endParaRPr>
              </a:p>
            </c:rich>
          </c:tx>
          <c:layout>
            <c:manualLayout>
              <c:xMode val="edge"/>
              <c:yMode val="edge"/>
              <c:x val="1.11834927515171E-2"/>
              <c:y val="0.126753049469677"/>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Arial Unicode MS" panose="020B0604020202020204" pitchFamily="34" charset="-122"/>
                  <a:cs typeface="Arial" panose="020B0604020202020204" pitchFamily="34" charset="0"/>
                </a:defRPr>
              </a:pPr>
              <a:endParaRPr lang="zh-CN"/>
            </a:p>
          </c:txPr>
        </c:title>
        <c:numFmt formatCode="General" sourceLinked="1"/>
        <c:majorTickMark val="out"/>
        <c:minorTickMark val="none"/>
        <c:tickLblPos val="nextTo"/>
        <c:spPr>
          <a:noFill/>
          <a:ln w="22225">
            <a:solidFill>
              <a:schemeClr val="tx1"/>
            </a:solidFill>
          </a:ln>
          <a:effectLst/>
        </c:spPr>
        <c:txPr>
          <a:bodyPr rot="-60000000" spcFirstLastPara="1" vertOverflow="ellipsis" vert="horz" wrap="square" anchor="ctr" anchorCtr="1"/>
          <a:lstStyle/>
          <a:p>
            <a:pPr>
              <a:defRPr sz="1200" b="1" i="0" u="none" strike="noStrike" kern="1200" baseline="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defRPr>
            </a:pPr>
            <a:endParaRPr lang="zh-CN"/>
          </a:p>
        </c:txPr>
        <c:crossAx val="2107202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dirty="0"/>
              <a:t>β-globin</a:t>
            </a:r>
          </a:p>
        </c:rich>
      </c:tx>
      <c:layout>
        <c:manualLayout>
          <c:xMode val="edge"/>
          <c:yMode val="edge"/>
          <c:x val="0.45849909153030793"/>
          <c:y val="0.1835648281678986"/>
        </c:manualLayout>
      </c:layout>
      <c:overlay val="0"/>
      <c:spPr>
        <a:noFill/>
        <a:ln w="25400">
          <a:noFill/>
        </a:ln>
      </c:spPr>
    </c:title>
    <c:autoTitleDeleted val="0"/>
    <c:plotArea>
      <c:layout>
        <c:manualLayout>
          <c:layoutTarget val="inner"/>
          <c:xMode val="edge"/>
          <c:yMode val="edge"/>
          <c:x val="0.248337202596596"/>
          <c:y val="0.21001969558002601"/>
          <c:w val="0.75166271384751604"/>
          <c:h val="0.55994596288495202"/>
        </c:manualLayout>
      </c:layout>
      <c:barChart>
        <c:barDir val="col"/>
        <c:grouping val="clustered"/>
        <c:varyColors val="0"/>
        <c:ser>
          <c:idx val="0"/>
          <c:order val="0"/>
          <c:spPr>
            <a:solidFill>
              <a:schemeClr val="tx1"/>
            </a:solidFill>
          </c:spPr>
          <c:invertIfNegative val="0"/>
          <c:errBars>
            <c:errBarType val="plus"/>
            <c:errValType val="cust"/>
            <c:noEndCap val="0"/>
            <c:plus>
              <c:numRef>
                <c:f>[1]sum!$D$11:$D$13</c:f>
                <c:numCache>
                  <c:formatCode>General</c:formatCode>
                  <c:ptCount val="3"/>
                  <c:pt idx="0">
                    <c:v>1.9886619734521101E-2</c:v>
                  </c:pt>
                  <c:pt idx="1">
                    <c:v>0.14940903635723299</c:v>
                  </c:pt>
                  <c:pt idx="2">
                    <c:v>0.29711089220100001</c:v>
                  </c:pt>
                </c:numCache>
              </c:numRef>
            </c:plus>
            <c:minus>
              <c:numRef>
                <c:f>[1]sum!$D$11:$D$13</c:f>
                <c:numCache>
                  <c:formatCode>General</c:formatCode>
                  <c:ptCount val="3"/>
                  <c:pt idx="0">
                    <c:v>1.9886619734521101E-2</c:v>
                  </c:pt>
                  <c:pt idx="1">
                    <c:v>0.14940903635723299</c:v>
                  </c:pt>
                  <c:pt idx="2">
                    <c:v>0.29711089220100001</c:v>
                  </c:pt>
                </c:numCache>
              </c:numRef>
            </c:minus>
            <c:spPr>
              <a:solidFill>
                <a:schemeClr val="tx1"/>
              </a:solidFill>
              <a:ln>
                <a:solidFill>
                  <a:schemeClr val="tx1"/>
                </a:solidFill>
              </a:ln>
              <a:effectLst/>
            </c:spPr>
          </c:errBars>
          <c:cat>
            <c:strRef>
              <c:f>HBB!$F$15:$F$17</c:f>
              <c:strCache>
                <c:ptCount val="3"/>
                <c:pt idx="0">
                  <c:v>DMSO</c:v>
                </c:pt>
                <c:pt idx="1">
                  <c:v>A661</c:v>
                </c:pt>
                <c:pt idx="2">
                  <c:v>A665</c:v>
                </c:pt>
              </c:strCache>
            </c:strRef>
          </c:cat>
          <c:val>
            <c:numRef>
              <c:f>HBB!$G$15:$G$17</c:f>
              <c:numCache>
                <c:formatCode>General</c:formatCode>
                <c:ptCount val="3"/>
                <c:pt idx="0">
                  <c:v>1</c:v>
                </c:pt>
                <c:pt idx="1">
                  <c:v>2.1532878262378494</c:v>
                </c:pt>
                <c:pt idx="2">
                  <c:v>5.0408330466512323</c:v>
                </c:pt>
              </c:numCache>
            </c:numRef>
          </c:val>
          <c:extLst>
            <c:ext xmlns:c16="http://schemas.microsoft.com/office/drawing/2014/chart" uri="{C3380CC4-5D6E-409C-BE32-E72D297353CC}">
              <c16:uniqueId val="{00000000-114C-4B84-B073-141507D7A09F}"/>
            </c:ext>
          </c:extLst>
        </c:ser>
        <c:dLbls>
          <c:showLegendKey val="0"/>
          <c:showVal val="0"/>
          <c:showCatName val="0"/>
          <c:showSerName val="0"/>
          <c:showPercent val="0"/>
          <c:showBubbleSize val="0"/>
        </c:dLbls>
        <c:gapWidth val="200"/>
        <c:overlap val="-27"/>
        <c:axId val="2106172632"/>
        <c:axId val="2106174760"/>
      </c:barChart>
      <c:catAx>
        <c:axId val="2106172632"/>
        <c:scaling>
          <c:orientation val="minMax"/>
        </c:scaling>
        <c:delete val="0"/>
        <c:axPos val="b"/>
        <c:numFmt formatCode="General" sourceLinked="1"/>
        <c:majorTickMark val="out"/>
        <c:minorTickMark val="none"/>
        <c:tickLblPos val="low"/>
        <c:spPr>
          <a:noFill/>
          <a:ln w="22225" cap="flat" cmpd="sng" algn="ctr">
            <a:solidFill>
              <a:schemeClr val="tx1"/>
            </a:solidFill>
            <a:round/>
          </a:ln>
          <a:effectLst/>
        </c:spPr>
        <c:txPr>
          <a:bodyPr rot="2700000" vert="horz"/>
          <a:lstStyle/>
          <a:p>
            <a:pPr>
              <a:defRPr b="1">
                <a:latin typeface="Arial" panose="020B0604020202020204" pitchFamily="34" charset="0"/>
                <a:cs typeface="Arial" panose="020B0604020202020204" pitchFamily="34" charset="0"/>
              </a:defRPr>
            </a:pPr>
            <a:endParaRPr lang="zh-CN"/>
          </a:p>
        </c:txPr>
        <c:crossAx val="2106174760"/>
        <c:crosses val="autoZero"/>
        <c:auto val="1"/>
        <c:lblAlgn val="ctr"/>
        <c:lblOffset val="100"/>
        <c:noMultiLvlLbl val="0"/>
      </c:catAx>
      <c:valAx>
        <c:axId val="2106174760"/>
        <c:scaling>
          <c:orientation val="minMax"/>
        </c:scaling>
        <c:delete val="0"/>
        <c:axPos val="l"/>
        <c:title>
          <c:tx>
            <c:rich>
              <a:bodyPr/>
              <a:lstStyle/>
              <a:p>
                <a:pPr>
                  <a:defRPr sz="1200"/>
                </a:pPr>
                <a:r>
                  <a:rPr lang="en-US" sz="1200" dirty="0"/>
                  <a:t>Relative mRNA expression</a:t>
                </a:r>
              </a:p>
            </c:rich>
          </c:tx>
          <c:layout>
            <c:manualLayout>
              <c:xMode val="edge"/>
              <c:yMode val="edge"/>
              <c:x val="3.0283757727289601E-2"/>
              <c:y val="9.7660080665906895E-2"/>
            </c:manualLayout>
          </c:layout>
          <c:overlay val="0"/>
          <c:spPr>
            <a:noFill/>
            <a:ln w="25400">
              <a:noFill/>
            </a:ln>
          </c:spPr>
        </c:title>
        <c:numFmt formatCode="General" sourceLinked="1"/>
        <c:majorTickMark val="out"/>
        <c:minorTickMark val="none"/>
        <c:tickLblPos val="nextTo"/>
        <c:spPr>
          <a:noFill/>
          <a:ln w="22225">
            <a:solidFill>
              <a:schemeClr val="tx1"/>
            </a:solidFill>
          </a:ln>
          <a:effectLst/>
        </c:spPr>
        <c:txPr>
          <a:bodyPr rot="0" vert="horz"/>
          <a:lstStyle/>
          <a:p>
            <a:pPr>
              <a:defRPr/>
            </a:pPr>
            <a:endParaRPr lang="zh-CN"/>
          </a:p>
        </c:txPr>
        <c:crossAx val="2106172632"/>
        <c:crosses val="autoZero"/>
        <c:crossBetween val="between"/>
      </c:valAx>
      <c:spPr>
        <a:noFill/>
        <a:ln w="25400">
          <a:noFill/>
        </a:ln>
      </c:spPr>
    </c:plotArea>
    <c:plotVisOnly val="1"/>
    <c:dispBlanksAs val="gap"/>
    <c:showDLblsOverMax val="0"/>
  </c:chart>
  <c:spPr>
    <a:noFill/>
    <a:ln w="9525" cap="flat" cmpd="sng" algn="ctr">
      <a:noFill/>
      <a:round/>
    </a:ln>
    <a:effectLst/>
  </c:spPr>
  <c:txPr>
    <a:bodyPr/>
    <a:lstStyle/>
    <a:p>
      <a:pPr>
        <a:defRPr sz="1200" b="1" i="0" u="none" strike="noStrike" baseline="0">
          <a:solidFill>
            <a:srgbClr val="000000"/>
          </a:solidFill>
          <a:latin typeface="Arial" panose="020B0604020202020204" pitchFamily="34" charset="0"/>
          <a:ea typeface="宋体"/>
          <a:cs typeface="Arial" panose="020B0604020202020204" pitchFamily="34" charset="0"/>
        </a:defRPr>
      </a:pPr>
      <a:endParaRPr lang="zh-CN"/>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sz="1200"/>
            </a:pPr>
            <a:r>
              <a:rPr lang="en-US" sz="1200" dirty="0"/>
              <a:t>GP6</a:t>
            </a:r>
          </a:p>
        </c:rich>
      </c:tx>
      <c:layout>
        <c:manualLayout>
          <c:xMode val="edge"/>
          <c:yMode val="edge"/>
          <c:x val="0.58781011826864005"/>
          <c:y val="0.110526884657067"/>
        </c:manualLayout>
      </c:layout>
      <c:overlay val="0"/>
      <c:spPr>
        <a:noFill/>
        <a:ln w="25400">
          <a:noFill/>
        </a:ln>
      </c:spPr>
    </c:title>
    <c:autoTitleDeleted val="0"/>
    <c:plotArea>
      <c:layout>
        <c:manualLayout>
          <c:layoutTarget val="inner"/>
          <c:xMode val="edge"/>
          <c:yMode val="edge"/>
          <c:x val="0.290389881788646"/>
          <c:y val="0.14373367736614701"/>
          <c:w val="0.709610017531773"/>
          <c:h val="0.44559184301585503"/>
        </c:manualLayout>
      </c:layout>
      <c:barChart>
        <c:barDir val="col"/>
        <c:grouping val="clustered"/>
        <c:varyColors val="0"/>
        <c:ser>
          <c:idx val="0"/>
          <c:order val="0"/>
          <c:spPr>
            <a:solidFill>
              <a:schemeClr val="tx1"/>
            </a:solidFill>
            <a:ln>
              <a:noFill/>
            </a:ln>
            <a:effectLst/>
          </c:spPr>
          <c:invertIfNegative val="0"/>
          <c:errBars>
            <c:errBarType val="plus"/>
            <c:errValType val="cust"/>
            <c:noEndCap val="0"/>
            <c:plus>
              <c:numRef>
                <c:f>'20160624 6HR-1'!$D$8:$D$10</c:f>
                <c:numCache>
                  <c:formatCode>General</c:formatCode>
                  <c:ptCount val="3"/>
                  <c:pt idx="0">
                    <c:v>2.9372228715509902E-2</c:v>
                  </c:pt>
                  <c:pt idx="1">
                    <c:v>3.27857898959696E-2</c:v>
                  </c:pt>
                  <c:pt idx="2">
                    <c:v>6.3314947957164802E-2</c:v>
                  </c:pt>
                </c:numCache>
              </c:numRef>
            </c:plus>
            <c:minus>
              <c:numLit>
                <c:formatCode>General</c:formatCode>
                <c:ptCount val="1"/>
                <c:pt idx="0">
                  <c:v>1</c:v>
                </c:pt>
              </c:numLit>
            </c:minus>
          </c:errBars>
          <c:cat>
            <c:strRef>
              <c:f>'20160624 6HR-1'!$B$11:$B$13</c:f>
              <c:strCache>
                <c:ptCount val="3"/>
                <c:pt idx="0">
                  <c:v>DMSO</c:v>
                </c:pt>
                <c:pt idx="1">
                  <c:v>A661</c:v>
                </c:pt>
                <c:pt idx="2">
                  <c:v>A665</c:v>
                </c:pt>
              </c:strCache>
            </c:strRef>
          </c:cat>
          <c:val>
            <c:numRef>
              <c:f>'20160624 6HR-1'!$C$11:$C$13</c:f>
              <c:numCache>
                <c:formatCode>General</c:formatCode>
                <c:ptCount val="3"/>
                <c:pt idx="0">
                  <c:v>1</c:v>
                </c:pt>
                <c:pt idx="1">
                  <c:v>0.661977961257738</c:v>
                </c:pt>
                <c:pt idx="2">
                  <c:v>0.48432163254935101</c:v>
                </c:pt>
              </c:numCache>
            </c:numRef>
          </c:val>
          <c:extLst>
            <c:ext xmlns:c16="http://schemas.microsoft.com/office/drawing/2014/chart" uri="{C3380CC4-5D6E-409C-BE32-E72D297353CC}">
              <c16:uniqueId val="{00000000-B173-41A6-A861-8E6FBAD1281C}"/>
            </c:ext>
          </c:extLst>
        </c:ser>
        <c:dLbls>
          <c:showLegendKey val="0"/>
          <c:showVal val="0"/>
          <c:showCatName val="0"/>
          <c:showSerName val="0"/>
          <c:showPercent val="0"/>
          <c:showBubbleSize val="0"/>
        </c:dLbls>
        <c:gapWidth val="200"/>
        <c:overlap val="-27"/>
        <c:axId val="-2056572152"/>
        <c:axId val="-2063361016"/>
      </c:barChart>
      <c:catAx>
        <c:axId val="-2056572152"/>
        <c:scaling>
          <c:orientation val="minMax"/>
        </c:scaling>
        <c:delete val="0"/>
        <c:axPos val="b"/>
        <c:numFmt formatCode="General" sourceLinked="1"/>
        <c:majorTickMark val="out"/>
        <c:minorTickMark val="none"/>
        <c:tickLblPos val="nextTo"/>
        <c:spPr>
          <a:noFill/>
          <a:ln w="22225" cap="flat" cmpd="sng" algn="ctr">
            <a:solidFill>
              <a:schemeClr val="tx1"/>
            </a:solidFill>
            <a:round/>
          </a:ln>
          <a:effectLst/>
        </c:spPr>
        <c:txPr>
          <a:bodyPr rot="2700000" vert="horz"/>
          <a:lstStyle/>
          <a:p>
            <a:pPr>
              <a:defRPr sz="1200"/>
            </a:pPr>
            <a:endParaRPr lang="zh-CN"/>
          </a:p>
        </c:txPr>
        <c:crossAx val="-2063361016"/>
        <c:crosses val="autoZero"/>
        <c:auto val="1"/>
        <c:lblAlgn val="ctr"/>
        <c:lblOffset val="100"/>
        <c:noMultiLvlLbl val="0"/>
      </c:catAx>
      <c:valAx>
        <c:axId val="-2063361016"/>
        <c:scaling>
          <c:orientation val="minMax"/>
        </c:scaling>
        <c:delete val="0"/>
        <c:axPos val="l"/>
        <c:title>
          <c:tx>
            <c:rich>
              <a:bodyPr rot="-5400000" vert="horz"/>
              <a:lstStyle/>
              <a:p>
                <a:pPr>
                  <a:defRPr sz="1200"/>
                </a:pPr>
                <a:r>
                  <a:rPr lang="en-US" sz="1200" dirty="0"/>
                  <a:t>Relative mRNA</a:t>
                </a:r>
                <a:r>
                  <a:rPr lang="en-US" sz="1200" baseline="0" dirty="0"/>
                  <a:t> expression</a:t>
                </a:r>
                <a:endParaRPr lang="zh-CN" sz="1200" dirty="0"/>
              </a:p>
            </c:rich>
          </c:tx>
          <c:layout>
            <c:manualLayout>
              <c:xMode val="edge"/>
              <c:yMode val="edge"/>
              <c:x val="0.10617998109007901"/>
              <c:y val="7.3491444997579605E-2"/>
            </c:manualLayout>
          </c:layout>
          <c:overlay val="0"/>
          <c:spPr>
            <a:noFill/>
            <a:ln w="25400">
              <a:noFill/>
            </a:ln>
          </c:spPr>
        </c:title>
        <c:numFmt formatCode="General" sourceLinked="1"/>
        <c:majorTickMark val="out"/>
        <c:minorTickMark val="none"/>
        <c:tickLblPos val="nextTo"/>
        <c:spPr>
          <a:noFill/>
          <a:ln w="22225">
            <a:solidFill>
              <a:schemeClr val="tx1"/>
            </a:solidFill>
          </a:ln>
          <a:effectLst/>
        </c:spPr>
        <c:txPr>
          <a:bodyPr rot="-60000000" vert="horz"/>
          <a:lstStyle/>
          <a:p>
            <a:pPr>
              <a:defRPr sz="1200">
                <a:latin typeface="Arial" panose="020B0604020202020204" pitchFamily="34" charset="0"/>
                <a:cs typeface="Arial" panose="020B0604020202020204" pitchFamily="34" charset="0"/>
              </a:defRPr>
            </a:pPr>
            <a:endParaRPr lang="zh-CN"/>
          </a:p>
        </c:txPr>
        <c:crossAx val="-2056572152"/>
        <c:crosses val="autoZero"/>
        <c:crossBetween val="between"/>
      </c:valAx>
      <c:spPr>
        <a:noFill/>
        <a:ln w="25400">
          <a:noFill/>
        </a:ln>
      </c:spPr>
    </c:plotArea>
    <c:plotVisOnly val="1"/>
    <c:dispBlanksAs val="gap"/>
    <c:showDLblsOverMax val="0"/>
  </c:chart>
  <c:spPr>
    <a:noFill/>
    <a:ln w="9525" cap="flat" cmpd="sng" algn="ctr">
      <a:noFill/>
      <a:round/>
    </a:ln>
    <a:effectLst/>
  </c:spPr>
  <c:txPr>
    <a:bodyPr/>
    <a:lstStyle/>
    <a:p>
      <a:pPr>
        <a:defRPr sz="1600" b="1">
          <a:solidFill>
            <a:schemeClr val="tx1"/>
          </a:solidFill>
          <a:latin typeface="Arial" panose="020B0604020202020204" pitchFamily="34" charset="0"/>
          <a:cs typeface="Arial" panose="020B0604020202020204" pitchFamily="34" charset="0"/>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lgn="ctr">
              <a:defRPr/>
            </a:pPr>
            <a:r>
              <a:rPr lang="en-US" dirty="0"/>
              <a:t>miR-145</a:t>
            </a:r>
          </a:p>
        </c:rich>
      </c:tx>
      <c:layout>
        <c:manualLayout>
          <c:xMode val="edge"/>
          <c:yMode val="edge"/>
          <c:x val="0.33775542915929263"/>
          <c:y val="6.8735317071868279E-2"/>
        </c:manualLayout>
      </c:layout>
      <c:overlay val="0"/>
      <c:spPr>
        <a:noFill/>
        <a:ln w="25400">
          <a:noFill/>
        </a:ln>
      </c:spPr>
    </c:title>
    <c:autoTitleDeleted val="0"/>
    <c:plotArea>
      <c:layout>
        <c:manualLayout>
          <c:layoutTarget val="inner"/>
          <c:xMode val="edge"/>
          <c:yMode val="edge"/>
          <c:x val="0.15640009904570501"/>
          <c:y val="0.136577255429459"/>
          <c:w val="0.76831239708389698"/>
          <c:h val="0.73643776422956297"/>
        </c:manualLayout>
      </c:layout>
      <c:barChart>
        <c:barDir val="col"/>
        <c:grouping val="clustered"/>
        <c:varyColors val="0"/>
        <c:ser>
          <c:idx val="0"/>
          <c:order val="0"/>
          <c:tx>
            <c:strRef>
              <c:f>Sheet1!$P$23</c:f>
              <c:strCache>
                <c:ptCount val="1"/>
                <c:pt idx="0">
                  <c:v>MIR145</c:v>
                </c:pt>
              </c:strCache>
            </c:strRef>
          </c:tx>
          <c:spPr>
            <a:solidFill>
              <a:srgbClr val="5B9BD5"/>
            </a:solidFill>
            <a:ln w="25400">
              <a:noFill/>
            </a:ln>
          </c:spPr>
          <c:invertIfNegative val="0"/>
          <c:errBars>
            <c:errBarType val="both"/>
            <c:errValType val="cust"/>
            <c:noEndCap val="0"/>
            <c:plus>
              <c:numRef>
                <c:f>Sheet1!$R$24:$R$26</c:f>
                <c:numCache>
                  <c:formatCode>General</c:formatCode>
                  <c:ptCount val="3"/>
                  <c:pt idx="0">
                    <c:v>5.42157820442584E-2</c:v>
                  </c:pt>
                  <c:pt idx="1">
                    <c:v>5.0701924106698201E-2</c:v>
                  </c:pt>
                  <c:pt idx="2">
                    <c:v>3.2176825609101997E-2</c:v>
                  </c:pt>
                </c:numCache>
              </c:numRef>
            </c:plus>
            <c:minus>
              <c:numRef>
                <c:f>Sheet1!$R$24:$R$26</c:f>
                <c:numCache>
                  <c:formatCode>General</c:formatCode>
                  <c:ptCount val="3"/>
                  <c:pt idx="0">
                    <c:v>5.42157820442584E-2</c:v>
                  </c:pt>
                  <c:pt idx="1">
                    <c:v>5.0701924106698201E-2</c:v>
                  </c:pt>
                  <c:pt idx="2">
                    <c:v>3.2176825609101997E-2</c:v>
                  </c:pt>
                </c:numCache>
              </c:numRef>
            </c:minus>
          </c:errBars>
          <c:cat>
            <c:strRef>
              <c:f>Sheet1!$O$24:$O$26</c:f>
              <c:strCache>
                <c:ptCount val="3"/>
                <c:pt idx="0">
                  <c:v>DMSO</c:v>
                </c:pt>
                <c:pt idx="1">
                  <c:v>A661</c:v>
                </c:pt>
                <c:pt idx="2">
                  <c:v>A665</c:v>
                </c:pt>
              </c:strCache>
            </c:strRef>
          </c:cat>
          <c:val>
            <c:numRef>
              <c:f>Sheet1!$P$24:$P$26</c:f>
              <c:numCache>
                <c:formatCode>General</c:formatCode>
                <c:ptCount val="3"/>
                <c:pt idx="0">
                  <c:v>1</c:v>
                </c:pt>
                <c:pt idx="1">
                  <c:v>1.1745675881657449</c:v>
                </c:pt>
                <c:pt idx="2">
                  <c:v>0.88879739338050601</c:v>
                </c:pt>
              </c:numCache>
            </c:numRef>
          </c:val>
          <c:extLst>
            <c:ext xmlns:c16="http://schemas.microsoft.com/office/drawing/2014/chart" uri="{C3380CC4-5D6E-409C-BE32-E72D297353CC}">
              <c16:uniqueId val="{00000000-4B56-4900-89E4-497992EDC18E}"/>
            </c:ext>
          </c:extLst>
        </c:ser>
        <c:dLbls>
          <c:showLegendKey val="0"/>
          <c:showVal val="0"/>
          <c:showCatName val="0"/>
          <c:showSerName val="0"/>
          <c:showPercent val="0"/>
          <c:showBubbleSize val="0"/>
        </c:dLbls>
        <c:gapWidth val="100"/>
        <c:overlap val="-27"/>
        <c:axId val="-2145320840"/>
        <c:axId val="-2045851144"/>
      </c:barChart>
      <c:catAx>
        <c:axId val="-2145320840"/>
        <c:scaling>
          <c:orientation val="minMax"/>
        </c:scaling>
        <c:delete val="0"/>
        <c:axPos val="b"/>
        <c:numFmt formatCode="General" sourceLinked="1"/>
        <c:majorTickMark val="none"/>
        <c:minorTickMark val="none"/>
        <c:tickLblPos val="nextTo"/>
        <c:spPr>
          <a:noFill/>
          <a:ln w="12700" cap="flat" cmpd="sng" algn="ctr">
            <a:solidFill>
              <a:schemeClr val="accent1"/>
            </a:solidFill>
            <a:round/>
          </a:ln>
          <a:effectLst/>
        </c:spPr>
        <c:txPr>
          <a:bodyPr rot="-60000000" vert="horz"/>
          <a:lstStyle/>
          <a:p>
            <a:pPr algn="ctr">
              <a:defRPr/>
            </a:pPr>
            <a:endParaRPr lang="zh-CN"/>
          </a:p>
        </c:txPr>
        <c:crossAx val="-2045851144"/>
        <c:crosses val="autoZero"/>
        <c:auto val="1"/>
        <c:lblAlgn val="ctr"/>
        <c:lblOffset val="100"/>
        <c:noMultiLvlLbl val="0"/>
      </c:catAx>
      <c:valAx>
        <c:axId val="-2045851144"/>
        <c:scaling>
          <c:orientation val="minMax"/>
        </c:scaling>
        <c:delete val="0"/>
        <c:axPos val="l"/>
        <c:numFmt formatCode="General" sourceLinked="1"/>
        <c:majorTickMark val="none"/>
        <c:minorTickMark val="none"/>
        <c:tickLblPos val="nextTo"/>
        <c:spPr>
          <a:noFill/>
          <a:ln w="12700">
            <a:solidFill>
              <a:schemeClr val="accent1"/>
            </a:solidFill>
          </a:ln>
          <a:effectLst/>
        </c:spPr>
        <c:txPr>
          <a:bodyPr rot="-60000000" vert="horz"/>
          <a:lstStyle/>
          <a:p>
            <a:pPr>
              <a:defRPr/>
            </a:pPr>
            <a:endParaRPr lang="zh-CN"/>
          </a:p>
        </c:txPr>
        <c:crossAx val="-2145320840"/>
        <c:crosses val="autoZero"/>
        <c:crossBetween val="between"/>
      </c:valAx>
      <c:spPr>
        <a:noFill/>
        <a:ln w="25400">
          <a:noFill/>
        </a:ln>
      </c:spPr>
    </c:plotArea>
    <c:plotVisOnly val="1"/>
    <c:dispBlanksAs val="gap"/>
    <c:showDLblsOverMax val="0"/>
  </c:chart>
  <c:spPr>
    <a:solidFill>
      <a:schemeClr val="bg1"/>
    </a:solidFill>
    <a:ln w="9525" cap="flat" cmpd="sng" algn="ctr">
      <a:noFill/>
      <a:round/>
    </a:ln>
    <a:effectLst/>
  </c:spPr>
  <c:txPr>
    <a:bodyPr/>
    <a:lstStyle/>
    <a:p>
      <a:pPr>
        <a:defRPr sz="1200" b="1">
          <a:latin typeface="Arial" panose="020B0604020202020204" pitchFamily="34" charset="0"/>
          <a:cs typeface="Arial" panose="020B0604020202020204" pitchFamily="34" charset="0"/>
        </a:defRPr>
      </a:pPr>
      <a:endParaRPr lang="zh-CN"/>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0.73545</cdr:x>
      <cdr:y>0.24093</cdr:y>
    </cdr:from>
    <cdr:to>
      <cdr:x>0.87887</cdr:x>
      <cdr:y>0.30866</cdr:y>
    </cdr:to>
    <cdr:sp macro="" textlink="">
      <cdr:nvSpPr>
        <cdr:cNvPr id="2" name="文本框 5">
          <a:extLst xmlns:a="http://schemas.openxmlformats.org/drawingml/2006/main">
            <a:ext uri="{FF2B5EF4-FFF2-40B4-BE49-F238E27FC236}">
              <a16:creationId xmlns:a16="http://schemas.microsoft.com/office/drawing/2014/main" id="{87DAAF85-1A5B-4E2E-AB5C-64649A23A644}"/>
            </a:ext>
          </a:extLst>
        </cdr:cNvPr>
        <cdr:cNvSpPr txBox="1"/>
      </cdr:nvSpPr>
      <cdr:spPr>
        <a:xfrm xmlns:a="http://schemas.openxmlformats.org/drawingml/2006/main">
          <a:off x="3897964" y="985360"/>
          <a:ext cx="760144" cy="276999"/>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altLang="zh-CN" sz="1200" b="1" dirty="0">
              <a:latin typeface="Arial" panose="020B0604020202020204" pitchFamily="34" charset="0"/>
              <a:cs typeface="Arial" panose="020B0604020202020204" pitchFamily="34" charset="0"/>
            </a:rPr>
            <a:t>P=0.147</a:t>
          </a:r>
          <a:endParaRPr lang="zh-CN" altLang="en-US" sz="1200" b="1" dirty="0">
            <a:latin typeface="Arial" panose="020B0604020202020204" pitchFamily="34" charset="0"/>
            <a:cs typeface="Arial" panose="020B060402020202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0.91972</cdr:x>
      <cdr:y>0.02267</cdr:y>
    </cdr:from>
    <cdr:to>
      <cdr:x>0.96994</cdr:x>
      <cdr:y>0.1331</cdr:y>
    </cdr:to>
    <cdr:sp macro="" textlink="">
      <cdr:nvSpPr>
        <cdr:cNvPr id="3" name="TextBox 57"/>
        <cdr:cNvSpPr txBox="1"/>
      </cdr:nvSpPr>
      <cdr:spPr>
        <a:xfrm xmlns:a="http://schemas.openxmlformats.org/drawingml/2006/main">
          <a:off x="3382719" y="56874"/>
          <a:ext cx="184731" cy="276999"/>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endParaRPr lang="zh-CN" altLang="en-US" sz="1200" b="1" dirty="0">
            <a:solidFill>
              <a:schemeClr val="tx1">
                <a:lumMod val="95000"/>
                <a:lumOff val="5000"/>
              </a:schemeClr>
            </a:solidFill>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0.48373</cdr:x>
      <cdr:y>0.41045</cdr:y>
    </cdr:from>
    <cdr:to>
      <cdr:x>0.68092</cdr:x>
      <cdr:y>0.58955</cdr:y>
    </cdr:to>
    <cdr:sp macro="" textlink="">
      <cdr:nvSpPr>
        <cdr:cNvPr id="4" name="文本框 5">
          <a:extLst xmlns:a="http://schemas.openxmlformats.org/drawingml/2006/main">
            <a:ext uri="{FF2B5EF4-FFF2-40B4-BE49-F238E27FC236}">
              <a16:creationId xmlns:a16="http://schemas.microsoft.com/office/drawing/2014/main" id="{87DAAF85-1A5B-4E2E-AB5C-64649A23A644}"/>
            </a:ext>
          </a:extLst>
        </cdr:cNvPr>
        <cdr:cNvSpPr txBox="1"/>
      </cdr:nvSpPr>
      <cdr:spPr>
        <a:xfrm xmlns:a="http://schemas.openxmlformats.org/drawingml/2006/main">
          <a:off x="1864695" y="1058045"/>
          <a:ext cx="760126" cy="461678"/>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altLang="zh-CN" sz="1200" b="1" dirty="0">
              <a:latin typeface="Arial" panose="020B0604020202020204" pitchFamily="34" charset="0"/>
              <a:cs typeface="Arial" panose="020B0604020202020204" pitchFamily="34" charset="0"/>
            </a:rPr>
            <a:t>P=0.024</a:t>
          </a:r>
        </a:p>
        <a:p xmlns:a="http://schemas.openxmlformats.org/drawingml/2006/main">
          <a:endParaRPr lang="zh-CN" altLang="en-US" sz="1200" b="1" dirty="0">
            <a:latin typeface="Arial" panose="020B0604020202020204" pitchFamily="34" charset="0"/>
            <a:cs typeface="Arial" panose="020B0604020202020204" pitchFamily="34" charset="0"/>
          </a:endParaRPr>
        </a:p>
      </cdr:txBody>
    </cdr:sp>
  </cdr:relSizeAnchor>
  <cdr:relSizeAnchor xmlns:cdr="http://schemas.openxmlformats.org/drawingml/2006/chartDrawing">
    <cdr:from>
      <cdr:x>0.70843</cdr:x>
      <cdr:y>0.17582</cdr:y>
    </cdr:from>
    <cdr:to>
      <cdr:x>0.91903</cdr:x>
      <cdr:y>0.28328</cdr:y>
    </cdr:to>
    <cdr:sp macro="" textlink="">
      <cdr:nvSpPr>
        <cdr:cNvPr id="5" name="文本框 5">
          <a:extLst xmlns:a="http://schemas.openxmlformats.org/drawingml/2006/main">
            <a:ext uri="{FF2B5EF4-FFF2-40B4-BE49-F238E27FC236}">
              <a16:creationId xmlns:a16="http://schemas.microsoft.com/office/drawing/2014/main" id="{41B75F01-6E88-42B6-8565-7D60A1C3D725}"/>
            </a:ext>
          </a:extLst>
        </cdr:cNvPr>
        <cdr:cNvSpPr txBox="1"/>
      </cdr:nvSpPr>
      <cdr:spPr>
        <a:xfrm xmlns:a="http://schemas.openxmlformats.org/drawingml/2006/main">
          <a:off x="2730835" y="453219"/>
          <a:ext cx="811822" cy="27699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US" altLang="zh-CN" sz="1200" b="1" dirty="0">
              <a:latin typeface="Arial" panose="020B0604020202020204" pitchFamily="34" charset="0"/>
              <a:cs typeface="Arial" panose="020B0604020202020204" pitchFamily="34" charset="0"/>
            </a:rPr>
            <a:t>P=0.003</a:t>
          </a:r>
          <a:endParaRPr lang="zh-CN" altLang="en-US" sz="1200" b="1" dirty="0">
            <a:latin typeface="Arial" panose="020B0604020202020204" pitchFamily="34" charset="0"/>
            <a:cs typeface="Arial" panose="020B0604020202020204"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0.49338</cdr:x>
      <cdr:y>0.16215</cdr:y>
    </cdr:from>
    <cdr:to>
      <cdr:x>0.89113</cdr:x>
      <cdr:y>0.44625</cdr:y>
    </cdr:to>
    <cdr:grpSp>
      <cdr:nvGrpSpPr>
        <cdr:cNvPr id="2" name="Group 1">
          <a:extLst xmlns:a="http://schemas.openxmlformats.org/drawingml/2006/main">
            <a:ext uri="{FF2B5EF4-FFF2-40B4-BE49-F238E27FC236}">
              <a16:creationId xmlns:a16="http://schemas.microsoft.com/office/drawing/2014/main" id="{01D2ED37-D9C5-4823-B49A-D0C7EA12BBC1}"/>
            </a:ext>
          </a:extLst>
        </cdr:cNvPr>
        <cdr:cNvGrpSpPr/>
      </cdr:nvGrpSpPr>
      <cdr:grpSpPr>
        <a:xfrm xmlns:a="http://schemas.openxmlformats.org/drawingml/2006/main">
          <a:off x="1474033" y="548162"/>
          <a:ext cx="1188327" cy="960423"/>
          <a:chOff x="1538000" y="453768"/>
          <a:chExt cx="1239895" cy="795039"/>
        </a:xfrm>
      </cdr:grpSpPr>
      <cdr:sp macro="" textlink="">
        <cdr:nvSpPr>
          <cdr:cNvPr id="4" name="文本框 8"/>
          <cdr:cNvSpPr txBox="1"/>
        </cdr:nvSpPr>
        <cdr:spPr>
          <a:xfrm xmlns:a="http://schemas.openxmlformats.org/drawingml/2006/main">
            <a:off x="1538000" y="453768"/>
            <a:ext cx="1009061" cy="343790"/>
          </a:xfrm>
          <a:prstGeom xmlns:a="http://schemas.openxmlformats.org/drawingml/2006/main" prst="rect">
            <a:avLst/>
          </a:prstGeom>
          <a:noFill xmlns:a="http://schemas.openxmlformats.org/drawingml/2006/main"/>
        </cdr:spPr>
        <cdr:txBody>
          <a:bodyPr xmlns:a="http://schemas.openxmlformats.org/drawingml/2006/main" wrap="square"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zh-CN" sz="1200" b="1">
                <a:latin typeface="Arial" panose="020B0604020202020204" pitchFamily="34" charset="0"/>
                <a:cs typeface="Arial" panose="020B0604020202020204" pitchFamily="34" charset="0"/>
              </a:rPr>
              <a:t>GYPA</a:t>
            </a:r>
            <a:endParaRPr lang="zh-CN" altLang="en-US" sz="1200" b="1">
              <a:latin typeface="Arial" panose="020B0604020202020204" pitchFamily="34" charset="0"/>
              <a:cs typeface="Arial" panose="020B0604020202020204" pitchFamily="34" charset="0"/>
            </a:endParaRPr>
          </a:p>
        </cdr:txBody>
      </cdr:sp>
      <cdr:sp macro="" textlink="">
        <cdr:nvSpPr>
          <cdr:cNvPr id="5" name="文本框 1"/>
          <cdr:cNvSpPr txBox="1"/>
        </cdr:nvSpPr>
        <cdr:spPr>
          <a:xfrm xmlns:a="http://schemas.openxmlformats.org/drawingml/2006/main">
            <a:off x="1716371" y="951164"/>
            <a:ext cx="319769" cy="29764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defTabSz="914400" eaLnBrk="1" fontAlgn="auto" latinLnBrk="0" hangingPunct="1">
              <a:lnSpc>
                <a:spcPct val="100000"/>
              </a:lnSpc>
              <a:spcBef>
                <a:spcPts val="0"/>
              </a:spcBef>
              <a:spcAft>
                <a:spcPts val="0"/>
              </a:spcAft>
              <a:buClrTx/>
              <a:buSzTx/>
              <a:buFontTx/>
              <a:buNone/>
              <a:tabLst/>
              <a:defRPr/>
            </a:pPr>
            <a:r>
              <a:rPr lang="en-US" sz="1200" b="1">
                <a:effectLst/>
                <a:latin typeface="Arial" panose="020B0604020202020204" pitchFamily="34" charset="0"/>
                <a:ea typeface="+mn-ea"/>
                <a:cs typeface="Arial" panose="020B0604020202020204" pitchFamily="34" charset="0"/>
              </a:rPr>
              <a:t>**</a:t>
            </a:r>
            <a:endParaRPr lang="en-US" sz="1200" b="1">
              <a:effectLst/>
              <a:latin typeface="Arial" panose="020B0604020202020204" pitchFamily="34" charset="0"/>
              <a:cs typeface="Arial" panose="020B0604020202020204" pitchFamily="34" charset="0"/>
            </a:endParaRPr>
          </a:p>
          <a:p xmlns:a="http://schemas.openxmlformats.org/drawingml/2006/main">
            <a:endParaRPr lang="en-US" sz="1200">
              <a:effectLst/>
            </a:endParaRPr>
          </a:p>
        </cdr:txBody>
      </cdr:sp>
      <cdr:sp macro="" textlink="">
        <cdr:nvSpPr>
          <cdr:cNvPr id="6" name="文本框 1"/>
          <cdr:cNvSpPr txBox="1"/>
        </cdr:nvSpPr>
        <cdr:spPr>
          <a:xfrm xmlns:a="http://schemas.openxmlformats.org/drawingml/2006/main">
            <a:off x="2458157" y="659958"/>
            <a:ext cx="319738" cy="29764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defTabSz="914400" eaLnBrk="1" fontAlgn="auto" latinLnBrk="0" hangingPunct="1">
              <a:lnSpc>
                <a:spcPct val="100000"/>
              </a:lnSpc>
              <a:spcBef>
                <a:spcPts val="0"/>
              </a:spcBef>
              <a:spcAft>
                <a:spcPts val="0"/>
              </a:spcAft>
              <a:buClrTx/>
              <a:buSzTx/>
              <a:buFontTx/>
              <a:buNone/>
              <a:tabLst/>
              <a:defRPr/>
            </a:pPr>
            <a:r>
              <a:rPr lang="en-US" sz="1200" b="1">
                <a:effectLst/>
                <a:latin typeface="Arial" panose="020B0604020202020204" pitchFamily="34" charset="0"/>
                <a:ea typeface="+mn-ea"/>
                <a:cs typeface="Arial" panose="020B0604020202020204" pitchFamily="34" charset="0"/>
              </a:rPr>
              <a:t>**</a:t>
            </a:r>
            <a:endParaRPr lang="en-US" sz="1200" b="1">
              <a:effectLst/>
              <a:latin typeface="Arial" panose="020B0604020202020204" pitchFamily="34" charset="0"/>
              <a:cs typeface="Arial" panose="020B0604020202020204" pitchFamily="34" charset="0"/>
            </a:endParaRPr>
          </a:p>
          <a:p xmlns:a="http://schemas.openxmlformats.org/drawingml/2006/main">
            <a:endParaRPr lang="en-US" sz="1200">
              <a:effectLst/>
            </a:endParaRPr>
          </a:p>
        </cdr:txBody>
      </cdr:sp>
    </cdr:grpSp>
  </cdr:relSizeAnchor>
</c:userShapes>
</file>

<file path=ppt/drawings/drawing4.xml><?xml version="1.0" encoding="utf-8"?>
<c:userShapes xmlns:c="http://schemas.openxmlformats.org/drawingml/2006/chart">
  <cdr:relSizeAnchor xmlns:cdr="http://schemas.openxmlformats.org/drawingml/2006/chartDrawing">
    <cdr:from>
      <cdr:x>0.5</cdr:x>
      <cdr:y>0.45475</cdr:y>
    </cdr:from>
    <cdr:to>
      <cdr:x>0.75166</cdr:x>
      <cdr:y>0.63469</cdr:y>
    </cdr:to>
    <cdr:sp macro="" textlink="">
      <cdr:nvSpPr>
        <cdr:cNvPr id="2" name="文本框 5">
          <a:extLst xmlns:a="http://schemas.openxmlformats.org/drawingml/2006/main">
            <a:ext uri="{FF2B5EF4-FFF2-40B4-BE49-F238E27FC236}">
              <a16:creationId xmlns:a16="http://schemas.microsoft.com/office/drawing/2014/main" id="{EA52911F-B4CD-4479-BBA0-E7B150A2B812}"/>
            </a:ext>
          </a:extLst>
        </cdr:cNvPr>
        <cdr:cNvSpPr txBox="1"/>
      </cdr:nvSpPr>
      <cdr:spPr>
        <a:xfrm xmlns:a="http://schemas.openxmlformats.org/drawingml/2006/main">
          <a:off x="1510232" y="1166732"/>
          <a:ext cx="760130" cy="461662"/>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zh-CN" sz="1200" b="1" dirty="0">
              <a:latin typeface="Arial" panose="020B0604020202020204" pitchFamily="34" charset="0"/>
              <a:cs typeface="Arial" panose="020B0604020202020204" pitchFamily="34" charset="0"/>
            </a:rPr>
            <a:t>P=0.037</a:t>
          </a:r>
        </a:p>
        <a:p xmlns:a="http://schemas.openxmlformats.org/drawingml/2006/main">
          <a:endParaRPr lang="zh-CN" altLang="en-US" sz="1200" b="1" dirty="0">
            <a:latin typeface="Arial" panose="020B0604020202020204" pitchFamily="34" charset="0"/>
            <a:cs typeface="Arial" panose="020B0604020202020204" pitchFamily="34" charset="0"/>
          </a:endParaRP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ltLang="zh-CN"/>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ltLang="zh-CN"/>
              <a:t>Click to edit Master subtitle style</a:t>
            </a:r>
            <a:endParaRPr lang="en-US" dirty="0"/>
          </a:p>
        </p:txBody>
      </p:sp>
      <p:sp>
        <p:nvSpPr>
          <p:cNvPr id="4" name="Date Placeholder 3"/>
          <p:cNvSpPr>
            <a:spLocks noGrp="1"/>
          </p:cNvSpPr>
          <p:nvPr>
            <p:ph type="dt" sz="half" idx="10"/>
          </p:nvPr>
        </p:nvSpPr>
        <p:spPr/>
        <p:txBody>
          <a:bodyPr/>
          <a:lstStyle/>
          <a:p>
            <a:fld id="{C5F9F33E-FDBB-4FAC-BE20-607F0CDED31B}" type="datetimeFigureOut">
              <a:rPr lang="zh-CN" altLang="en-US" smtClean="0"/>
              <a:t>2018/12/20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84F8DD7-C449-48ED-8204-A95D87BD0806}" type="slidenum">
              <a:rPr lang="zh-CN" altLang="en-US" smtClean="0"/>
              <a:t>‹#›</a:t>
            </a:fld>
            <a:endParaRPr lang="zh-CN" altLang="en-US"/>
          </a:p>
        </p:txBody>
      </p:sp>
    </p:spTree>
    <p:extLst>
      <p:ext uri="{BB962C8B-B14F-4D97-AF65-F5344CB8AC3E}">
        <p14:creationId xmlns:p14="http://schemas.microsoft.com/office/powerpoint/2010/main" val="1748084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Date Placeholder 3"/>
          <p:cNvSpPr>
            <a:spLocks noGrp="1"/>
          </p:cNvSpPr>
          <p:nvPr>
            <p:ph type="dt" sz="half" idx="10"/>
          </p:nvPr>
        </p:nvSpPr>
        <p:spPr/>
        <p:txBody>
          <a:bodyPr/>
          <a:lstStyle/>
          <a:p>
            <a:fld id="{C5F9F33E-FDBB-4FAC-BE20-607F0CDED31B}" type="datetimeFigureOut">
              <a:rPr lang="zh-CN" altLang="en-US" smtClean="0"/>
              <a:t>2018/12/20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84F8DD7-C449-48ED-8204-A95D87BD0806}" type="slidenum">
              <a:rPr lang="zh-CN" altLang="en-US" smtClean="0"/>
              <a:t>‹#›</a:t>
            </a:fld>
            <a:endParaRPr lang="zh-CN" altLang="en-US"/>
          </a:p>
        </p:txBody>
      </p:sp>
    </p:spTree>
    <p:extLst>
      <p:ext uri="{BB962C8B-B14F-4D97-AF65-F5344CB8AC3E}">
        <p14:creationId xmlns:p14="http://schemas.microsoft.com/office/powerpoint/2010/main" val="561215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ltLang="zh-CN"/>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Date Placeholder 3"/>
          <p:cNvSpPr>
            <a:spLocks noGrp="1"/>
          </p:cNvSpPr>
          <p:nvPr>
            <p:ph type="dt" sz="half" idx="10"/>
          </p:nvPr>
        </p:nvSpPr>
        <p:spPr/>
        <p:txBody>
          <a:bodyPr/>
          <a:lstStyle/>
          <a:p>
            <a:fld id="{C5F9F33E-FDBB-4FAC-BE20-607F0CDED31B}" type="datetimeFigureOut">
              <a:rPr lang="zh-CN" altLang="en-US" smtClean="0"/>
              <a:t>2018/12/20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84F8DD7-C449-48ED-8204-A95D87BD0806}" type="slidenum">
              <a:rPr lang="zh-CN" altLang="en-US" smtClean="0"/>
              <a:t>‹#›</a:t>
            </a:fld>
            <a:endParaRPr lang="zh-CN" altLang="en-US"/>
          </a:p>
        </p:txBody>
      </p:sp>
    </p:spTree>
    <p:extLst>
      <p:ext uri="{BB962C8B-B14F-4D97-AF65-F5344CB8AC3E}">
        <p14:creationId xmlns:p14="http://schemas.microsoft.com/office/powerpoint/2010/main" val="3644631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dirty="0"/>
          </a:p>
        </p:txBody>
      </p:sp>
      <p:sp>
        <p:nvSpPr>
          <p:cNvPr id="3" name="Content Placeholder 2"/>
          <p:cNvSpPr>
            <a:spLocks noGrp="1"/>
          </p:cNvSpPr>
          <p:nvPr>
            <p:ph idx="1"/>
          </p:nvPr>
        </p:nvSpPr>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Date Placeholder 3"/>
          <p:cNvSpPr>
            <a:spLocks noGrp="1"/>
          </p:cNvSpPr>
          <p:nvPr>
            <p:ph type="dt" sz="half" idx="10"/>
          </p:nvPr>
        </p:nvSpPr>
        <p:spPr/>
        <p:txBody>
          <a:bodyPr/>
          <a:lstStyle/>
          <a:p>
            <a:fld id="{C5F9F33E-FDBB-4FAC-BE20-607F0CDED31B}" type="datetimeFigureOut">
              <a:rPr lang="zh-CN" altLang="en-US" smtClean="0"/>
              <a:t>2018/12/20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84F8DD7-C449-48ED-8204-A95D87BD0806}" type="slidenum">
              <a:rPr lang="zh-CN" altLang="en-US" smtClean="0"/>
              <a:t>‹#›</a:t>
            </a:fld>
            <a:endParaRPr lang="zh-CN" altLang="en-US"/>
          </a:p>
        </p:txBody>
      </p:sp>
    </p:spTree>
    <p:extLst>
      <p:ext uri="{BB962C8B-B14F-4D97-AF65-F5344CB8AC3E}">
        <p14:creationId xmlns:p14="http://schemas.microsoft.com/office/powerpoint/2010/main" val="930320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ltLang="zh-CN"/>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ltLang="zh-CN"/>
              <a:t>Edit Master text styles</a:t>
            </a:r>
          </a:p>
        </p:txBody>
      </p:sp>
      <p:sp>
        <p:nvSpPr>
          <p:cNvPr id="4" name="Date Placeholder 3"/>
          <p:cNvSpPr>
            <a:spLocks noGrp="1"/>
          </p:cNvSpPr>
          <p:nvPr>
            <p:ph type="dt" sz="half" idx="10"/>
          </p:nvPr>
        </p:nvSpPr>
        <p:spPr/>
        <p:txBody>
          <a:bodyPr/>
          <a:lstStyle/>
          <a:p>
            <a:fld id="{C5F9F33E-FDBB-4FAC-BE20-607F0CDED31B}" type="datetimeFigureOut">
              <a:rPr lang="zh-CN" altLang="en-US" smtClean="0"/>
              <a:t>2018/12/20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84F8DD7-C449-48ED-8204-A95D87BD0806}" type="slidenum">
              <a:rPr lang="zh-CN" altLang="en-US" smtClean="0"/>
              <a:t>‹#›</a:t>
            </a:fld>
            <a:endParaRPr lang="zh-CN" altLang="en-US"/>
          </a:p>
        </p:txBody>
      </p:sp>
    </p:spTree>
    <p:extLst>
      <p:ext uri="{BB962C8B-B14F-4D97-AF65-F5344CB8AC3E}">
        <p14:creationId xmlns:p14="http://schemas.microsoft.com/office/powerpoint/2010/main" val="1548775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5" name="Date Placeholder 4"/>
          <p:cNvSpPr>
            <a:spLocks noGrp="1"/>
          </p:cNvSpPr>
          <p:nvPr>
            <p:ph type="dt" sz="half" idx="10"/>
          </p:nvPr>
        </p:nvSpPr>
        <p:spPr/>
        <p:txBody>
          <a:bodyPr/>
          <a:lstStyle/>
          <a:p>
            <a:fld id="{C5F9F33E-FDBB-4FAC-BE20-607F0CDED31B}" type="datetimeFigureOut">
              <a:rPr lang="zh-CN" altLang="en-US" smtClean="0"/>
              <a:t>2018/12/20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84F8DD7-C449-48ED-8204-A95D87BD0806}" type="slidenum">
              <a:rPr lang="zh-CN" altLang="en-US" smtClean="0"/>
              <a:t>‹#›</a:t>
            </a:fld>
            <a:endParaRPr lang="zh-CN" altLang="en-US"/>
          </a:p>
        </p:txBody>
      </p:sp>
    </p:spTree>
    <p:extLst>
      <p:ext uri="{BB962C8B-B14F-4D97-AF65-F5344CB8AC3E}">
        <p14:creationId xmlns:p14="http://schemas.microsoft.com/office/powerpoint/2010/main" val="19057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ltLang="zh-CN"/>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ltLang="zh-CN"/>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ltLang="zh-CN"/>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7" name="Date Placeholder 6"/>
          <p:cNvSpPr>
            <a:spLocks noGrp="1"/>
          </p:cNvSpPr>
          <p:nvPr>
            <p:ph type="dt" sz="half" idx="10"/>
          </p:nvPr>
        </p:nvSpPr>
        <p:spPr/>
        <p:txBody>
          <a:bodyPr/>
          <a:lstStyle/>
          <a:p>
            <a:fld id="{C5F9F33E-FDBB-4FAC-BE20-607F0CDED31B}" type="datetimeFigureOut">
              <a:rPr lang="zh-CN" altLang="en-US" smtClean="0"/>
              <a:t>2018/12/20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84F8DD7-C449-48ED-8204-A95D87BD0806}" type="slidenum">
              <a:rPr lang="zh-CN" altLang="en-US" smtClean="0"/>
              <a:t>‹#›</a:t>
            </a:fld>
            <a:endParaRPr lang="zh-CN" altLang="en-US"/>
          </a:p>
        </p:txBody>
      </p:sp>
    </p:spTree>
    <p:extLst>
      <p:ext uri="{BB962C8B-B14F-4D97-AF65-F5344CB8AC3E}">
        <p14:creationId xmlns:p14="http://schemas.microsoft.com/office/powerpoint/2010/main" val="41436372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dirty="0"/>
          </a:p>
        </p:txBody>
      </p:sp>
      <p:sp>
        <p:nvSpPr>
          <p:cNvPr id="3" name="Date Placeholder 2"/>
          <p:cNvSpPr>
            <a:spLocks noGrp="1"/>
          </p:cNvSpPr>
          <p:nvPr>
            <p:ph type="dt" sz="half" idx="10"/>
          </p:nvPr>
        </p:nvSpPr>
        <p:spPr/>
        <p:txBody>
          <a:bodyPr/>
          <a:lstStyle/>
          <a:p>
            <a:fld id="{C5F9F33E-FDBB-4FAC-BE20-607F0CDED31B}" type="datetimeFigureOut">
              <a:rPr lang="zh-CN" altLang="en-US" smtClean="0"/>
              <a:t>2018/12/20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84F8DD7-C449-48ED-8204-A95D87BD0806}" type="slidenum">
              <a:rPr lang="zh-CN" altLang="en-US" smtClean="0"/>
              <a:t>‹#›</a:t>
            </a:fld>
            <a:endParaRPr lang="zh-CN" altLang="en-US"/>
          </a:p>
        </p:txBody>
      </p:sp>
    </p:spTree>
    <p:extLst>
      <p:ext uri="{BB962C8B-B14F-4D97-AF65-F5344CB8AC3E}">
        <p14:creationId xmlns:p14="http://schemas.microsoft.com/office/powerpoint/2010/main" val="1590542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F9F33E-FDBB-4FAC-BE20-607F0CDED31B}" type="datetimeFigureOut">
              <a:rPr lang="zh-CN" altLang="en-US" smtClean="0"/>
              <a:t>2018/12/20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84F8DD7-C449-48ED-8204-A95D87BD0806}" type="slidenum">
              <a:rPr lang="zh-CN" altLang="en-US" smtClean="0"/>
              <a:t>‹#›</a:t>
            </a:fld>
            <a:endParaRPr lang="zh-CN" altLang="en-US"/>
          </a:p>
        </p:txBody>
      </p:sp>
    </p:spTree>
    <p:extLst>
      <p:ext uri="{BB962C8B-B14F-4D97-AF65-F5344CB8AC3E}">
        <p14:creationId xmlns:p14="http://schemas.microsoft.com/office/powerpoint/2010/main" val="782710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ltLang="zh-CN"/>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ltLang="zh-CN"/>
              <a:t>Edit Master text styles</a:t>
            </a:r>
          </a:p>
        </p:txBody>
      </p:sp>
      <p:sp>
        <p:nvSpPr>
          <p:cNvPr id="5" name="Date Placeholder 4"/>
          <p:cNvSpPr>
            <a:spLocks noGrp="1"/>
          </p:cNvSpPr>
          <p:nvPr>
            <p:ph type="dt" sz="half" idx="10"/>
          </p:nvPr>
        </p:nvSpPr>
        <p:spPr/>
        <p:txBody>
          <a:bodyPr/>
          <a:lstStyle/>
          <a:p>
            <a:fld id="{C5F9F33E-FDBB-4FAC-BE20-607F0CDED31B}" type="datetimeFigureOut">
              <a:rPr lang="zh-CN" altLang="en-US" smtClean="0"/>
              <a:t>2018/12/20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84F8DD7-C449-48ED-8204-A95D87BD0806}" type="slidenum">
              <a:rPr lang="zh-CN" altLang="en-US" smtClean="0"/>
              <a:t>‹#›</a:t>
            </a:fld>
            <a:endParaRPr lang="zh-CN" altLang="en-US"/>
          </a:p>
        </p:txBody>
      </p:sp>
    </p:spTree>
    <p:extLst>
      <p:ext uri="{BB962C8B-B14F-4D97-AF65-F5344CB8AC3E}">
        <p14:creationId xmlns:p14="http://schemas.microsoft.com/office/powerpoint/2010/main" val="2017900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ltLang="zh-CN"/>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ltLang="zh-CN"/>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ltLang="zh-CN"/>
              <a:t>Edit Master text styles</a:t>
            </a:r>
          </a:p>
        </p:txBody>
      </p:sp>
      <p:sp>
        <p:nvSpPr>
          <p:cNvPr id="5" name="Date Placeholder 4"/>
          <p:cNvSpPr>
            <a:spLocks noGrp="1"/>
          </p:cNvSpPr>
          <p:nvPr>
            <p:ph type="dt" sz="half" idx="10"/>
          </p:nvPr>
        </p:nvSpPr>
        <p:spPr/>
        <p:txBody>
          <a:bodyPr/>
          <a:lstStyle/>
          <a:p>
            <a:fld id="{C5F9F33E-FDBB-4FAC-BE20-607F0CDED31B}" type="datetimeFigureOut">
              <a:rPr lang="zh-CN" altLang="en-US" smtClean="0"/>
              <a:t>2018/12/20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84F8DD7-C449-48ED-8204-A95D87BD0806}" type="slidenum">
              <a:rPr lang="zh-CN" altLang="en-US" smtClean="0"/>
              <a:t>‹#›</a:t>
            </a:fld>
            <a:endParaRPr lang="zh-CN" altLang="en-US"/>
          </a:p>
        </p:txBody>
      </p:sp>
    </p:spTree>
    <p:extLst>
      <p:ext uri="{BB962C8B-B14F-4D97-AF65-F5344CB8AC3E}">
        <p14:creationId xmlns:p14="http://schemas.microsoft.com/office/powerpoint/2010/main" val="3363942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ltLang="zh-CN"/>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C5F9F33E-FDBB-4FAC-BE20-607F0CDED31B}" type="datetimeFigureOut">
              <a:rPr lang="zh-CN" altLang="en-US" smtClean="0"/>
              <a:t>2018/12/20</a:t>
            </a:fld>
            <a:endParaRPr lang="zh-CN" alt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684F8DD7-C449-48ED-8204-A95D87BD0806}" type="slidenum">
              <a:rPr lang="zh-CN" altLang="en-US" smtClean="0"/>
              <a:t>‹#›</a:t>
            </a:fld>
            <a:endParaRPr lang="zh-CN" altLang="en-US"/>
          </a:p>
        </p:txBody>
      </p:sp>
    </p:spTree>
    <p:extLst>
      <p:ext uri="{BB962C8B-B14F-4D97-AF65-F5344CB8AC3E}">
        <p14:creationId xmlns:p14="http://schemas.microsoft.com/office/powerpoint/2010/main" val="19404422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7" Type="http://schemas.openxmlformats.org/officeDocument/2006/relationships/chart" Target="../charts/chart7.xml"/><Relationship Id="rId2" Type="http://schemas.openxmlformats.org/officeDocument/2006/relationships/chart" Target="../charts/chart2.xml"/><Relationship Id="rId1" Type="http://schemas.openxmlformats.org/officeDocument/2006/relationships/slideLayout" Target="../slideLayouts/slideLayout7.xml"/><Relationship Id="rId6" Type="http://schemas.openxmlformats.org/officeDocument/2006/relationships/chart" Target="../charts/chart6.xml"/><Relationship Id="rId5" Type="http://schemas.openxmlformats.org/officeDocument/2006/relationships/chart" Target="../charts/chart5.xml"/><Relationship Id="rId4" Type="http://schemas.openxmlformats.org/officeDocument/2006/relationships/chart" Target="../charts/chart4.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067EA0F0-E0EE-42B0-9097-2B537DBBD1EF}"/>
              </a:ext>
            </a:extLst>
          </p:cNvPr>
          <p:cNvGrpSpPr/>
          <p:nvPr/>
        </p:nvGrpSpPr>
        <p:grpSpPr>
          <a:xfrm>
            <a:off x="591858" y="1390208"/>
            <a:ext cx="5898276" cy="4412929"/>
            <a:chOff x="3636141" y="1033369"/>
            <a:chExt cx="5898276" cy="4412929"/>
          </a:xfrm>
        </p:grpSpPr>
        <p:sp>
          <p:nvSpPr>
            <p:cNvPr id="3" name="TextBox 49">
              <a:extLst>
                <a:ext uri="{FF2B5EF4-FFF2-40B4-BE49-F238E27FC236}">
                  <a16:creationId xmlns:a16="http://schemas.microsoft.com/office/drawing/2014/main" id="{999523EC-2373-4836-BEB9-238F8CD99981}"/>
                </a:ext>
              </a:extLst>
            </p:cNvPr>
            <p:cNvSpPr txBox="1"/>
            <p:nvPr/>
          </p:nvSpPr>
          <p:spPr>
            <a:xfrm>
              <a:off x="3636141" y="4799967"/>
              <a:ext cx="5898276" cy="646331"/>
            </a:xfrm>
            <a:prstGeom prst="rect">
              <a:avLst/>
            </a:prstGeom>
            <a:noFill/>
          </p:spPr>
          <p:txBody>
            <a:bodyPr wrap="square" rtlCol="0">
              <a:spAutoFit/>
            </a:bodyPr>
            <a:lstStyle/>
            <a:p>
              <a:r>
                <a:rPr lang="en-US" altLang="zh-CN" sz="1200" b="1" dirty="0">
                  <a:latin typeface="Arial" panose="020B0604020202020204" pitchFamily="34" charset="0"/>
                  <a:cs typeface="Arial" panose="020B0604020202020204" pitchFamily="34" charset="0"/>
                </a:rPr>
                <a:t>Supplemental figure 1: </a:t>
              </a:r>
              <a:r>
                <a:rPr lang="en-US" altLang="zh-CN" sz="1200" dirty="0">
                  <a:latin typeface="Arial" panose="020B0604020202020204" pitchFamily="34" charset="0"/>
                  <a:cs typeface="Arial" panose="020B0604020202020204" pitchFamily="34" charset="0"/>
                </a:rPr>
                <a:t>Treatment of HEL cells with A661 and A665 Compounds upregulates the transcription of Fli-1, as detected using Q-RT-PCR. Compounds concentration 5</a:t>
              </a:r>
              <a:r>
                <a:rPr lang="el-GR" altLang="zh-CN" sz="1200" dirty="0">
                  <a:latin typeface="Arial" panose="020B0604020202020204" pitchFamily="34" charset="0"/>
                  <a:cs typeface="Arial" panose="020B0604020202020204" pitchFamily="34" charset="0"/>
                </a:rPr>
                <a:t>μ</a:t>
              </a:r>
              <a:r>
                <a:rPr lang="en-US" altLang="zh-CN" sz="1200" dirty="0">
                  <a:latin typeface="Arial" panose="020B0604020202020204" pitchFamily="34" charset="0"/>
                  <a:cs typeface="Arial" panose="020B0604020202020204" pitchFamily="34" charset="0"/>
                </a:rPr>
                <a:t>M. </a:t>
              </a:r>
              <a:endParaRPr lang="zh-CN" altLang="en-US" sz="1200" dirty="0">
                <a:latin typeface="Arial" panose="020B0604020202020204" pitchFamily="34" charset="0"/>
                <a:cs typeface="Arial" panose="020B0604020202020204" pitchFamily="34" charset="0"/>
              </a:endParaRPr>
            </a:p>
          </p:txBody>
        </p:sp>
        <p:graphicFrame>
          <p:nvGraphicFramePr>
            <p:cNvPr id="4" name="图表 4">
              <a:extLst>
                <a:ext uri="{FF2B5EF4-FFF2-40B4-BE49-F238E27FC236}">
                  <a16:creationId xmlns:a16="http://schemas.microsoft.com/office/drawing/2014/main" id="{B3F66F6A-8F54-4D5C-BE66-772A6F848C05}"/>
                </a:ext>
              </a:extLst>
            </p:cNvPr>
            <p:cNvGraphicFramePr>
              <a:graphicFrameLocks/>
            </p:cNvGraphicFramePr>
            <p:nvPr>
              <p:extLst>
                <p:ext uri="{D42A27DB-BD31-4B8C-83A1-F6EECF244321}">
                  <p14:modId xmlns:p14="http://schemas.microsoft.com/office/powerpoint/2010/main" val="478358932"/>
                </p:ext>
              </p:extLst>
            </p:nvPr>
          </p:nvGraphicFramePr>
          <p:xfrm>
            <a:off x="3733404" y="1033369"/>
            <a:ext cx="5300133" cy="4089763"/>
          </p:xfrm>
          <a:graphic>
            <a:graphicData uri="http://schemas.openxmlformats.org/drawingml/2006/chart">
              <c:chart xmlns:c="http://schemas.openxmlformats.org/drawingml/2006/chart" xmlns:r="http://schemas.openxmlformats.org/officeDocument/2006/relationships" r:id="rId2"/>
            </a:graphicData>
          </a:graphic>
        </p:graphicFrame>
        <p:sp>
          <p:nvSpPr>
            <p:cNvPr id="5" name="文本框 5">
              <a:extLst>
                <a:ext uri="{FF2B5EF4-FFF2-40B4-BE49-F238E27FC236}">
                  <a16:creationId xmlns:a16="http://schemas.microsoft.com/office/drawing/2014/main" id="{5E9AF2F1-69ED-453D-9480-24D4B891C46A}"/>
                </a:ext>
              </a:extLst>
            </p:cNvPr>
            <p:cNvSpPr txBox="1"/>
            <p:nvPr/>
          </p:nvSpPr>
          <p:spPr>
            <a:xfrm>
              <a:off x="6383470" y="2295728"/>
              <a:ext cx="760144" cy="276999"/>
            </a:xfrm>
            <a:prstGeom prst="rect">
              <a:avLst/>
            </a:prstGeom>
            <a:noFill/>
          </p:spPr>
          <p:txBody>
            <a:bodyPr wrap="none" rtlCol="0">
              <a:spAutoFit/>
            </a:bodyPr>
            <a:lstStyle/>
            <a:p>
              <a:r>
                <a:rPr lang="en-US" altLang="zh-CN" sz="1200" b="1" dirty="0">
                  <a:latin typeface="Arial" panose="020B0604020202020204" pitchFamily="34" charset="0"/>
                  <a:cs typeface="Arial" panose="020B0604020202020204" pitchFamily="34" charset="0"/>
                </a:rPr>
                <a:t>P=0.078</a:t>
              </a:r>
              <a:endParaRPr lang="zh-CN" altLang="en-US" sz="12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800765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5">
            <a:extLst>
              <a:ext uri="{FF2B5EF4-FFF2-40B4-BE49-F238E27FC236}">
                <a16:creationId xmlns:a16="http://schemas.microsoft.com/office/drawing/2014/main" id="{AC3A510A-53A2-409A-A607-A4304B5B00CF}"/>
              </a:ext>
            </a:extLst>
          </p:cNvPr>
          <p:cNvGrpSpPr/>
          <p:nvPr/>
        </p:nvGrpSpPr>
        <p:grpSpPr>
          <a:xfrm>
            <a:off x="740253" y="40981"/>
            <a:ext cx="4871002" cy="2335222"/>
            <a:chOff x="99738" y="648695"/>
            <a:chExt cx="3517367" cy="1834969"/>
          </a:xfrm>
        </p:grpSpPr>
        <p:grpSp>
          <p:nvGrpSpPr>
            <p:cNvPr id="3" name="组合 7">
              <a:extLst>
                <a:ext uri="{FF2B5EF4-FFF2-40B4-BE49-F238E27FC236}">
                  <a16:creationId xmlns:a16="http://schemas.microsoft.com/office/drawing/2014/main" id="{10AD0C81-0B69-475D-A561-C13351DFEBF9}"/>
                </a:ext>
              </a:extLst>
            </p:cNvPr>
            <p:cNvGrpSpPr/>
            <p:nvPr/>
          </p:nvGrpSpPr>
          <p:grpSpPr>
            <a:xfrm>
              <a:off x="99738" y="648695"/>
              <a:ext cx="3501339" cy="1834969"/>
              <a:chOff x="5416230" y="423320"/>
              <a:chExt cx="6378270" cy="2633137"/>
            </a:xfrm>
          </p:grpSpPr>
          <p:sp>
            <p:nvSpPr>
              <p:cNvPr id="7" name="文本框 10">
                <a:extLst>
                  <a:ext uri="{FF2B5EF4-FFF2-40B4-BE49-F238E27FC236}">
                    <a16:creationId xmlns:a16="http://schemas.microsoft.com/office/drawing/2014/main" id="{80294618-1F3D-4FBF-A618-741E046E5D8C}"/>
                  </a:ext>
                </a:extLst>
              </p:cNvPr>
              <p:cNvSpPr txBox="1"/>
              <p:nvPr/>
            </p:nvSpPr>
            <p:spPr>
              <a:xfrm>
                <a:off x="8343637" y="2695944"/>
                <a:ext cx="1931508" cy="360513"/>
              </a:xfrm>
              <a:prstGeom prst="rect">
                <a:avLst/>
              </a:prstGeom>
              <a:noFill/>
            </p:spPr>
            <p:txBody>
              <a:bodyPr wrap="square" rtlCol="0">
                <a:spAutoFit/>
              </a:bodyPr>
              <a:lstStyle/>
              <a:p>
                <a:r>
                  <a:rPr lang="en-US" altLang="zh-CN" sz="1200" b="1" dirty="0" err="1">
                    <a:latin typeface="Arial" panose="020B0604020202020204" pitchFamily="34" charset="0"/>
                    <a:ea typeface="Arial Unicode MS" panose="020B0604020202020204" pitchFamily="34" charset="-122"/>
                    <a:cs typeface="Arial" panose="020B0604020202020204" pitchFamily="34" charset="0"/>
                  </a:rPr>
                  <a:t>Annexin</a:t>
                </a:r>
                <a:r>
                  <a:rPr lang="en-US" altLang="zh-CN" sz="1200" b="1" dirty="0">
                    <a:latin typeface="Arial" panose="020B0604020202020204" pitchFamily="34" charset="0"/>
                    <a:ea typeface="Arial Unicode MS" panose="020B0604020202020204" pitchFamily="34" charset="-122"/>
                    <a:cs typeface="Arial" panose="020B0604020202020204" pitchFamily="34" charset="0"/>
                  </a:rPr>
                  <a:t> V</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grpSp>
            <p:nvGrpSpPr>
              <p:cNvPr id="8" name="组合 20">
                <a:extLst>
                  <a:ext uri="{FF2B5EF4-FFF2-40B4-BE49-F238E27FC236}">
                    <a16:creationId xmlns:a16="http://schemas.microsoft.com/office/drawing/2014/main" id="{C442377E-CFBB-4D53-A16E-8049C73DFC5D}"/>
                  </a:ext>
                </a:extLst>
              </p:cNvPr>
              <p:cNvGrpSpPr/>
              <p:nvPr/>
            </p:nvGrpSpPr>
            <p:grpSpPr>
              <a:xfrm>
                <a:off x="5416230" y="423320"/>
                <a:ext cx="6378270" cy="2320239"/>
                <a:chOff x="5575401" y="465754"/>
                <a:chExt cx="6378270" cy="2320239"/>
              </a:xfrm>
            </p:grpSpPr>
            <p:pic>
              <p:nvPicPr>
                <p:cNvPr id="9" name="图片 22">
                  <a:extLst>
                    <a:ext uri="{FF2B5EF4-FFF2-40B4-BE49-F238E27FC236}">
                      <a16:creationId xmlns:a16="http://schemas.microsoft.com/office/drawing/2014/main" id="{FF425356-53C3-40FB-87EB-31DB93872875}"/>
                    </a:ext>
                  </a:extLst>
                </p:cNvPr>
                <p:cNvPicPr>
                  <a:picLocks noChangeAspect="1"/>
                </p:cNvPicPr>
                <p:nvPr/>
              </p:nvPicPr>
              <p:blipFill>
                <a:blip r:embed="rId2"/>
                <a:stretch>
                  <a:fillRect/>
                </a:stretch>
              </p:blipFill>
              <p:spPr>
                <a:xfrm>
                  <a:off x="6366578" y="758250"/>
                  <a:ext cx="1952106" cy="1785718"/>
                </a:xfrm>
                <a:prstGeom prst="rect">
                  <a:avLst/>
                </a:prstGeom>
              </p:spPr>
            </p:pic>
            <p:pic>
              <p:nvPicPr>
                <p:cNvPr id="10" name="图片 21">
                  <a:extLst>
                    <a:ext uri="{FF2B5EF4-FFF2-40B4-BE49-F238E27FC236}">
                      <a16:creationId xmlns:a16="http://schemas.microsoft.com/office/drawing/2014/main" id="{621FE886-2416-421D-B32C-8E0A54DF82D2}"/>
                    </a:ext>
                  </a:extLst>
                </p:cNvPr>
                <p:cNvPicPr>
                  <a:picLocks noChangeAspect="1"/>
                </p:cNvPicPr>
                <p:nvPr/>
              </p:nvPicPr>
              <p:blipFill>
                <a:blip r:embed="rId3"/>
                <a:stretch>
                  <a:fillRect/>
                </a:stretch>
              </p:blipFill>
              <p:spPr>
                <a:xfrm>
                  <a:off x="8269244" y="733809"/>
                  <a:ext cx="1941049" cy="1779328"/>
                </a:xfrm>
                <a:prstGeom prst="rect">
                  <a:avLst/>
                </a:prstGeom>
              </p:spPr>
            </p:pic>
            <p:grpSp>
              <p:nvGrpSpPr>
                <p:cNvPr id="11" name="组合 23">
                  <a:extLst>
                    <a:ext uri="{FF2B5EF4-FFF2-40B4-BE49-F238E27FC236}">
                      <a16:creationId xmlns:a16="http://schemas.microsoft.com/office/drawing/2014/main" id="{499C7754-BB1B-4A24-B636-06EB25C38F08}"/>
                    </a:ext>
                  </a:extLst>
                </p:cNvPr>
                <p:cNvGrpSpPr/>
                <p:nvPr/>
              </p:nvGrpSpPr>
              <p:grpSpPr>
                <a:xfrm>
                  <a:off x="5575401" y="695741"/>
                  <a:ext cx="6378270" cy="2028224"/>
                  <a:chOff x="-30683" y="253984"/>
                  <a:chExt cx="9095326" cy="2282811"/>
                </a:xfrm>
              </p:grpSpPr>
              <p:grpSp>
                <p:nvGrpSpPr>
                  <p:cNvPr id="15" name="组合 27">
                    <a:extLst>
                      <a:ext uri="{FF2B5EF4-FFF2-40B4-BE49-F238E27FC236}">
                        <a16:creationId xmlns:a16="http://schemas.microsoft.com/office/drawing/2014/main" id="{71CF08AB-5352-4627-9AF2-D8BE41B28AF0}"/>
                      </a:ext>
                    </a:extLst>
                  </p:cNvPr>
                  <p:cNvGrpSpPr/>
                  <p:nvPr/>
                </p:nvGrpSpPr>
                <p:grpSpPr>
                  <a:xfrm>
                    <a:off x="722230" y="253984"/>
                    <a:ext cx="8342413" cy="2282811"/>
                    <a:chOff x="722230" y="253984"/>
                    <a:chExt cx="8342413" cy="2282811"/>
                  </a:xfrm>
                </p:grpSpPr>
                <p:cxnSp>
                  <p:nvCxnSpPr>
                    <p:cNvPr id="17" name="直接箭头连接符 29">
                      <a:extLst>
                        <a:ext uri="{FF2B5EF4-FFF2-40B4-BE49-F238E27FC236}">
                          <a16:creationId xmlns:a16="http://schemas.microsoft.com/office/drawing/2014/main" id="{E4323A3F-9DBA-466A-AE5C-9BA20F5DE0AA}"/>
                        </a:ext>
                      </a:extLst>
                    </p:cNvPr>
                    <p:cNvCxnSpPr/>
                    <p:nvPr/>
                  </p:nvCxnSpPr>
                  <p:spPr>
                    <a:xfrm flipH="1" flipV="1">
                      <a:off x="722230" y="253984"/>
                      <a:ext cx="24845" cy="227185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接箭头连接符 30">
                      <a:extLst>
                        <a:ext uri="{FF2B5EF4-FFF2-40B4-BE49-F238E27FC236}">
                          <a16:creationId xmlns:a16="http://schemas.microsoft.com/office/drawing/2014/main" id="{0C4247DD-AB15-4DA0-9EDD-73549AA1987C}"/>
                        </a:ext>
                      </a:extLst>
                    </p:cNvPr>
                    <p:cNvCxnSpPr/>
                    <p:nvPr/>
                  </p:nvCxnSpPr>
                  <p:spPr>
                    <a:xfrm>
                      <a:off x="765024" y="2533268"/>
                      <a:ext cx="8299619" cy="35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6" name="文本框 28">
                    <a:extLst>
                      <a:ext uri="{FF2B5EF4-FFF2-40B4-BE49-F238E27FC236}">
                        <a16:creationId xmlns:a16="http://schemas.microsoft.com/office/drawing/2014/main" id="{A43A6B87-D0AA-48A4-9947-41806DC2FECF}"/>
                      </a:ext>
                    </a:extLst>
                  </p:cNvPr>
                  <p:cNvSpPr txBox="1"/>
                  <p:nvPr/>
                </p:nvSpPr>
                <p:spPr>
                  <a:xfrm>
                    <a:off x="-30683" y="1304840"/>
                    <a:ext cx="1021630" cy="405765"/>
                  </a:xfrm>
                  <a:prstGeom prst="rect">
                    <a:avLst/>
                  </a:prstGeom>
                  <a:noFill/>
                </p:spPr>
                <p:txBody>
                  <a:bodyPr wrap="square" rtlCol="0">
                    <a:spAutoFit/>
                  </a:bodyPr>
                  <a:lstStyle/>
                  <a:p>
                    <a:r>
                      <a:rPr lang="en-US" altLang="zh-CN" sz="1200" b="1" dirty="0">
                        <a:latin typeface="Arial" panose="020B0604020202020204" pitchFamily="34" charset="0"/>
                        <a:ea typeface="Arial Unicode MS" panose="020B0604020202020204" pitchFamily="34" charset="-122"/>
                        <a:cs typeface="Arial" panose="020B0604020202020204" pitchFamily="34" charset="0"/>
                      </a:rPr>
                      <a:t>PI</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grpSp>
            <p:sp>
              <p:nvSpPr>
                <p:cNvPr id="12" name="文本框 24">
                  <a:extLst>
                    <a:ext uri="{FF2B5EF4-FFF2-40B4-BE49-F238E27FC236}">
                      <a16:creationId xmlns:a16="http://schemas.microsoft.com/office/drawing/2014/main" id="{44EFC98A-8B09-4AC1-8FAA-861F8944BA3F}"/>
                    </a:ext>
                  </a:extLst>
                </p:cNvPr>
                <p:cNvSpPr txBox="1"/>
                <p:nvPr/>
              </p:nvSpPr>
              <p:spPr>
                <a:xfrm>
                  <a:off x="6827473" y="2425480"/>
                  <a:ext cx="1301084" cy="360513"/>
                </a:xfrm>
                <a:prstGeom prst="rect">
                  <a:avLst/>
                </a:prstGeom>
                <a:noFill/>
              </p:spPr>
              <p:txBody>
                <a:bodyPr wrap="square" rtlCol="0">
                  <a:spAutoFit/>
                </a:bodyPr>
                <a:lstStyle/>
                <a:p>
                  <a:r>
                    <a:rPr lang="en-US" altLang="zh-CN" sz="1200" b="1" dirty="0">
                      <a:latin typeface="Arial" panose="020B0604020202020204" pitchFamily="34" charset="0"/>
                      <a:ea typeface="Arial Unicode MS" panose="020B0604020202020204" pitchFamily="34" charset="-122"/>
                      <a:cs typeface="Arial" panose="020B0604020202020204" pitchFamily="34" charset="0"/>
                    </a:rPr>
                    <a:t>DMSO</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sp>
              <p:nvSpPr>
                <p:cNvPr id="13" name="文本框 25">
                  <a:extLst>
                    <a:ext uri="{FF2B5EF4-FFF2-40B4-BE49-F238E27FC236}">
                      <a16:creationId xmlns:a16="http://schemas.microsoft.com/office/drawing/2014/main" id="{2A0C3529-37BF-4F55-A4DC-8434492FE7E6}"/>
                    </a:ext>
                  </a:extLst>
                </p:cNvPr>
                <p:cNvSpPr txBox="1"/>
                <p:nvPr/>
              </p:nvSpPr>
              <p:spPr>
                <a:xfrm>
                  <a:off x="8855947" y="2417214"/>
                  <a:ext cx="2973978" cy="360511"/>
                </a:xfrm>
                <a:prstGeom prst="rect">
                  <a:avLst/>
                </a:prstGeom>
                <a:noFill/>
              </p:spPr>
              <p:txBody>
                <a:bodyPr wrap="square" rtlCol="0">
                  <a:spAutoFit/>
                </a:bodyPr>
                <a:lstStyle/>
                <a:p>
                  <a:r>
                    <a:rPr lang="en-US" altLang="zh-CN" sz="1200" b="1" dirty="0">
                      <a:latin typeface="Arial" panose="020B0604020202020204" pitchFamily="34" charset="0"/>
                      <a:ea typeface="Arial Unicode MS" panose="020B0604020202020204" pitchFamily="34" charset="-122"/>
                      <a:cs typeface="Arial" panose="020B0604020202020204" pitchFamily="34" charset="0"/>
                    </a:rPr>
                    <a:t>A661</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sp>
              <p:nvSpPr>
                <p:cNvPr id="14" name="文本框 26">
                  <a:extLst>
                    <a:ext uri="{FF2B5EF4-FFF2-40B4-BE49-F238E27FC236}">
                      <a16:creationId xmlns:a16="http://schemas.microsoft.com/office/drawing/2014/main" id="{B188C7F7-07BD-4063-90CA-BBB7CD75F256}"/>
                    </a:ext>
                  </a:extLst>
                </p:cNvPr>
                <p:cNvSpPr txBox="1"/>
                <p:nvPr/>
              </p:nvSpPr>
              <p:spPr>
                <a:xfrm>
                  <a:off x="5801545" y="465754"/>
                  <a:ext cx="2123798" cy="360512"/>
                </a:xfrm>
                <a:prstGeom prst="rect">
                  <a:avLst/>
                </a:prstGeom>
                <a:noFill/>
              </p:spPr>
              <p:txBody>
                <a:bodyPr wrap="square" rtlCol="0">
                  <a:spAutoFit/>
                </a:bodyPr>
                <a:lstStyle/>
                <a:p>
                  <a:pPr algn="ctr"/>
                  <a:r>
                    <a:rPr lang="en-US" altLang="zh-CN" sz="1200" b="1" dirty="0">
                      <a:latin typeface="Arial" panose="020B0604020202020204" pitchFamily="34" charset="0"/>
                      <a:ea typeface="Arial Unicode MS" panose="020B0604020202020204" pitchFamily="34" charset="-122"/>
                      <a:cs typeface="Arial" panose="020B0604020202020204" pitchFamily="34" charset="0"/>
                    </a:rPr>
                    <a:t>  HEL (5</a:t>
                  </a:r>
                  <a:r>
                    <a:rPr lang="el-GR" altLang="zh-CN" sz="1200" b="1" dirty="0">
                      <a:latin typeface="Arial" panose="020B0604020202020204" pitchFamily="34" charset="0"/>
                      <a:ea typeface="Arial Unicode MS" panose="020B0604020202020204" pitchFamily="34" charset="-122"/>
                      <a:cs typeface="Arial" panose="020B0604020202020204" pitchFamily="34" charset="0"/>
                    </a:rPr>
                    <a:t>μ</a:t>
                  </a:r>
                  <a:r>
                    <a:rPr lang="en-US" altLang="zh-CN" sz="1200" b="1" dirty="0">
                      <a:latin typeface="Arial" panose="020B0604020202020204" pitchFamily="34" charset="0"/>
                      <a:ea typeface="Arial Unicode MS" panose="020B0604020202020204" pitchFamily="34" charset="-122"/>
                      <a:cs typeface="Arial" panose="020B0604020202020204" pitchFamily="34" charset="0"/>
                    </a:rPr>
                    <a:t>M)</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grpSp>
        </p:grpSp>
        <p:grpSp>
          <p:nvGrpSpPr>
            <p:cNvPr id="4" name="组合 64">
              <a:extLst>
                <a:ext uri="{FF2B5EF4-FFF2-40B4-BE49-F238E27FC236}">
                  <a16:creationId xmlns:a16="http://schemas.microsoft.com/office/drawing/2014/main" id="{2B2ECFD2-EB31-44DA-934A-C7384CE6A67E}"/>
                </a:ext>
              </a:extLst>
            </p:cNvPr>
            <p:cNvGrpSpPr/>
            <p:nvPr/>
          </p:nvGrpSpPr>
          <p:grpSpPr>
            <a:xfrm>
              <a:off x="2603567" y="860320"/>
              <a:ext cx="1013538" cy="1376473"/>
              <a:chOff x="2562862" y="893319"/>
              <a:chExt cx="1013538" cy="1376473"/>
            </a:xfrm>
          </p:grpSpPr>
          <p:pic>
            <p:nvPicPr>
              <p:cNvPr id="5" name="图片 4">
                <a:extLst>
                  <a:ext uri="{FF2B5EF4-FFF2-40B4-BE49-F238E27FC236}">
                    <a16:creationId xmlns:a16="http://schemas.microsoft.com/office/drawing/2014/main" id="{CE51D56B-5205-44E6-A893-EFD9FFD20B36}"/>
                  </a:ext>
                </a:extLst>
              </p:cNvPr>
              <p:cNvPicPr>
                <a:picLocks noChangeAspect="1"/>
              </p:cNvPicPr>
              <p:nvPr/>
            </p:nvPicPr>
            <p:blipFill>
              <a:blip r:embed="rId4"/>
              <a:stretch>
                <a:fillRect/>
              </a:stretch>
            </p:blipFill>
            <p:spPr>
              <a:xfrm>
                <a:off x="2562862" y="893319"/>
                <a:ext cx="1003097" cy="1228063"/>
              </a:xfrm>
              <a:prstGeom prst="rect">
                <a:avLst/>
              </a:prstGeom>
            </p:spPr>
          </p:pic>
          <p:sp>
            <p:nvSpPr>
              <p:cNvPr id="6" name="文本框 13">
                <a:extLst>
                  <a:ext uri="{FF2B5EF4-FFF2-40B4-BE49-F238E27FC236}">
                    <a16:creationId xmlns:a16="http://schemas.microsoft.com/office/drawing/2014/main" id="{DBB88AF0-E6C4-45D3-AF1A-7A66CCAAE5D1}"/>
                  </a:ext>
                </a:extLst>
              </p:cNvPr>
              <p:cNvSpPr txBox="1"/>
              <p:nvPr/>
            </p:nvSpPr>
            <p:spPr>
              <a:xfrm>
                <a:off x="2925975" y="2052132"/>
                <a:ext cx="650425" cy="217660"/>
              </a:xfrm>
              <a:prstGeom prst="rect">
                <a:avLst/>
              </a:prstGeom>
              <a:noFill/>
            </p:spPr>
            <p:txBody>
              <a:bodyPr wrap="square" rtlCol="0">
                <a:spAutoFit/>
              </a:bodyPr>
              <a:lstStyle/>
              <a:p>
                <a:r>
                  <a:rPr lang="en-US" altLang="zh-CN" sz="1200" b="1" dirty="0">
                    <a:latin typeface="Arial" panose="020B0604020202020204" pitchFamily="34" charset="0"/>
                    <a:ea typeface="Arial Unicode MS" panose="020B0604020202020204" pitchFamily="34" charset="-122"/>
                    <a:cs typeface="Arial" panose="020B0604020202020204" pitchFamily="34" charset="0"/>
                  </a:rPr>
                  <a:t>A665</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grpSp>
      </p:grpSp>
      <p:grpSp>
        <p:nvGrpSpPr>
          <p:cNvPr id="19" name="组合 63">
            <a:extLst>
              <a:ext uri="{FF2B5EF4-FFF2-40B4-BE49-F238E27FC236}">
                <a16:creationId xmlns:a16="http://schemas.microsoft.com/office/drawing/2014/main" id="{5776BE6E-6761-42A5-989F-FF585A9095C3}"/>
              </a:ext>
            </a:extLst>
          </p:cNvPr>
          <p:cNvGrpSpPr/>
          <p:nvPr/>
        </p:nvGrpSpPr>
        <p:grpSpPr>
          <a:xfrm>
            <a:off x="798526" y="2103115"/>
            <a:ext cx="4958501" cy="2297720"/>
            <a:chOff x="100438" y="2931903"/>
            <a:chExt cx="3580550" cy="1805500"/>
          </a:xfrm>
        </p:grpSpPr>
        <p:pic>
          <p:nvPicPr>
            <p:cNvPr id="20" name="图片 2">
              <a:extLst>
                <a:ext uri="{FF2B5EF4-FFF2-40B4-BE49-F238E27FC236}">
                  <a16:creationId xmlns:a16="http://schemas.microsoft.com/office/drawing/2014/main" id="{6E3A83F7-CCBA-41B4-AA9B-595FE32020EE}"/>
                </a:ext>
              </a:extLst>
            </p:cNvPr>
            <p:cNvPicPr>
              <a:picLocks noChangeAspect="1"/>
            </p:cNvPicPr>
            <p:nvPr/>
          </p:nvPicPr>
          <p:blipFill>
            <a:blip r:embed="rId5"/>
            <a:stretch>
              <a:fillRect/>
            </a:stretch>
          </p:blipFill>
          <p:spPr>
            <a:xfrm>
              <a:off x="1438592" y="3136045"/>
              <a:ext cx="1088649" cy="1208380"/>
            </a:xfrm>
            <a:prstGeom prst="rect">
              <a:avLst/>
            </a:prstGeom>
          </p:spPr>
        </p:pic>
        <p:pic>
          <p:nvPicPr>
            <p:cNvPr id="21" name="图片 1">
              <a:extLst>
                <a:ext uri="{FF2B5EF4-FFF2-40B4-BE49-F238E27FC236}">
                  <a16:creationId xmlns:a16="http://schemas.microsoft.com/office/drawing/2014/main" id="{C1BE3E36-995B-417C-8EF4-4EDA19C8CD41}"/>
                </a:ext>
              </a:extLst>
            </p:cNvPr>
            <p:cNvPicPr>
              <a:picLocks noChangeAspect="1"/>
            </p:cNvPicPr>
            <p:nvPr/>
          </p:nvPicPr>
          <p:blipFill>
            <a:blip r:embed="rId6"/>
            <a:stretch>
              <a:fillRect/>
            </a:stretch>
          </p:blipFill>
          <p:spPr>
            <a:xfrm>
              <a:off x="499763" y="3117029"/>
              <a:ext cx="1065092" cy="1217173"/>
            </a:xfrm>
            <a:prstGeom prst="rect">
              <a:avLst/>
            </a:prstGeom>
          </p:spPr>
        </p:pic>
        <p:grpSp>
          <p:nvGrpSpPr>
            <p:cNvPr id="22" name="组合 35">
              <a:extLst>
                <a:ext uri="{FF2B5EF4-FFF2-40B4-BE49-F238E27FC236}">
                  <a16:creationId xmlns:a16="http://schemas.microsoft.com/office/drawing/2014/main" id="{5775AFC3-3053-4057-9E2C-70B088036F7B}"/>
                </a:ext>
              </a:extLst>
            </p:cNvPr>
            <p:cNvGrpSpPr/>
            <p:nvPr/>
          </p:nvGrpSpPr>
          <p:grpSpPr>
            <a:xfrm>
              <a:off x="100438" y="2931903"/>
              <a:ext cx="3580550" cy="1805500"/>
              <a:chOff x="5537677" y="488257"/>
              <a:chExt cx="6743168" cy="2558397"/>
            </a:xfrm>
          </p:grpSpPr>
          <p:sp>
            <p:nvSpPr>
              <p:cNvPr id="26" name="文本框 10">
                <a:extLst>
                  <a:ext uri="{FF2B5EF4-FFF2-40B4-BE49-F238E27FC236}">
                    <a16:creationId xmlns:a16="http://schemas.microsoft.com/office/drawing/2014/main" id="{8265774E-3782-4C9F-84BB-DAE8ADDE2227}"/>
                  </a:ext>
                </a:extLst>
              </p:cNvPr>
              <p:cNvSpPr txBox="1"/>
              <p:nvPr/>
            </p:nvSpPr>
            <p:spPr>
              <a:xfrm>
                <a:off x="8477042" y="2690657"/>
                <a:ext cx="1788811" cy="355997"/>
              </a:xfrm>
              <a:prstGeom prst="rect">
                <a:avLst/>
              </a:prstGeom>
              <a:noFill/>
            </p:spPr>
            <p:txBody>
              <a:bodyPr wrap="square" rtlCol="0">
                <a:spAutoFit/>
              </a:bodyPr>
              <a:lstStyle/>
              <a:p>
                <a:r>
                  <a:rPr lang="en-US" altLang="zh-CN" sz="1200" b="1" dirty="0" err="1">
                    <a:latin typeface="Arial" panose="020B0604020202020204" pitchFamily="34" charset="0"/>
                    <a:ea typeface="Arial Unicode MS" panose="020B0604020202020204" pitchFamily="34" charset="-122"/>
                    <a:cs typeface="Arial" panose="020B0604020202020204" pitchFamily="34" charset="0"/>
                  </a:rPr>
                  <a:t>Annexin</a:t>
                </a:r>
                <a:r>
                  <a:rPr lang="en-US" altLang="zh-CN" sz="1200" b="1" dirty="0">
                    <a:latin typeface="Arial" panose="020B0604020202020204" pitchFamily="34" charset="0"/>
                    <a:ea typeface="Arial Unicode MS" panose="020B0604020202020204" pitchFamily="34" charset="-122"/>
                    <a:cs typeface="Arial" panose="020B0604020202020204" pitchFamily="34" charset="0"/>
                  </a:rPr>
                  <a:t> V</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grpSp>
            <p:nvGrpSpPr>
              <p:cNvPr id="27" name="组合 48">
                <a:extLst>
                  <a:ext uri="{FF2B5EF4-FFF2-40B4-BE49-F238E27FC236}">
                    <a16:creationId xmlns:a16="http://schemas.microsoft.com/office/drawing/2014/main" id="{1F75047A-6869-466D-830F-7925055A1965}"/>
                  </a:ext>
                </a:extLst>
              </p:cNvPr>
              <p:cNvGrpSpPr/>
              <p:nvPr/>
            </p:nvGrpSpPr>
            <p:grpSpPr>
              <a:xfrm>
                <a:off x="5537677" y="488257"/>
                <a:ext cx="6743168" cy="2260759"/>
                <a:chOff x="5696848" y="530691"/>
                <a:chExt cx="6743168" cy="2260759"/>
              </a:xfrm>
            </p:grpSpPr>
            <p:grpSp>
              <p:nvGrpSpPr>
                <p:cNvPr id="28" name="组合 51">
                  <a:extLst>
                    <a:ext uri="{FF2B5EF4-FFF2-40B4-BE49-F238E27FC236}">
                      <a16:creationId xmlns:a16="http://schemas.microsoft.com/office/drawing/2014/main" id="{67D01495-331D-46A1-8AF1-D6FD1E32B2EA}"/>
                    </a:ext>
                  </a:extLst>
                </p:cNvPr>
                <p:cNvGrpSpPr/>
                <p:nvPr/>
              </p:nvGrpSpPr>
              <p:grpSpPr>
                <a:xfrm>
                  <a:off x="5696848" y="697318"/>
                  <a:ext cx="6743168" cy="2030912"/>
                  <a:chOff x="142500" y="255760"/>
                  <a:chExt cx="9615663" cy="2285835"/>
                </a:xfrm>
              </p:grpSpPr>
              <p:grpSp>
                <p:nvGrpSpPr>
                  <p:cNvPr id="32" name="组合 55">
                    <a:extLst>
                      <a:ext uri="{FF2B5EF4-FFF2-40B4-BE49-F238E27FC236}">
                        <a16:creationId xmlns:a16="http://schemas.microsoft.com/office/drawing/2014/main" id="{B6362874-95EE-4AB7-94D7-409C6C004161}"/>
                      </a:ext>
                    </a:extLst>
                  </p:cNvPr>
                  <p:cNvGrpSpPr/>
                  <p:nvPr/>
                </p:nvGrpSpPr>
                <p:grpSpPr>
                  <a:xfrm>
                    <a:off x="900050" y="255760"/>
                    <a:ext cx="8858113" cy="2285835"/>
                    <a:chOff x="900050" y="255760"/>
                    <a:chExt cx="8858113" cy="2285835"/>
                  </a:xfrm>
                </p:grpSpPr>
                <p:cxnSp>
                  <p:nvCxnSpPr>
                    <p:cNvPr id="34" name="直接箭头连接符 57">
                      <a:extLst>
                        <a:ext uri="{FF2B5EF4-FFF2-40B4-BE49-F238E27FC236}">
                          <a16:creationId xmlns:a16="http://schemas.microsoft.com/office/drawing/2014/main" id="{4D627120-35C3-4DBA-8B13-CE7BB9629318}"/>
                        </a:ext>
                      </a:extLst>
                    </p:cNvPr>
                    <p:cNvCxnSpPr/>
                    <p:nvPr/>
                  </p:nvCxnSpPr>
                  <p:spPr>
                    <a:xfrm flipH="1" flipV="1">
                      <a:off x="900050" y="255760"/>
                      <a:ext cx="24845" cy="227185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直接箭头连接符 58">
                      <a:extLst>
                        <a:ext uri="{FF2B5EF4-FFF2-40B4-BE49-F238E27FC236}">
                          <a16:creationId xmlns:a16="http://schemas.microsoft.com/office/drawing/2014/main" id="{E5CE0C19-0610-4B09-BCE4-FAA6E29522A1}"/>
                        </a:ext>
                      </a:extLst>
                    </p:cNvPr>
                    <p:cNvCxnSpPr/>
                    <p:nvPr/>
                  </p:nvCxnSpPr>
                  <p:spPr>
                    <a:xfrm flipV="1">
                      <a:off x="913124" y="2513643"/>
                      <a:ext cx="8845039" cy="279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3" name="文本框 56">
                    <a:extLst>
                      <a:ext uri="{FF2B5EF4-FFF2-40B4-BE49-F238E27FC236}">
                        <a16:creationId xmlns:a16="http://schemas.microsoft.com/office/drawing/2014/main" id="{8C0C9A22-9333-4C9E-8EF2-2FAC95D7F67F}"/>
                      </a:ext>
                    </a:extLst>
                  </p:cNvPr>
                  <p:cNvSpPr txBox="1"/>
                  <p:nvPr/>
                </p:nvSpPr>
                <p:spPr>
                  <a:xfrm>
                    <a:off x="142500" y="1357447"/>
                    <a:ext cx="1071918" cy="400682"/>
                  </a:xfrm>
                  <a:prstGeom prst="rect">
                    <a:avLst/>
                  </a:prstGeom>
                  <a:noFill/>
                </p:spPr>
                <p:txBody>
                  <a:bodyPr wrap="square" rtlCol="0">
                    <a:spAutoFit/>
                  </a:bodyPr>
                  <a:lstStyle/>
                  <a:p>
                    <a:r>
                      <a:rPr lang="en-US" altLang="zh-CN" sz="1200" b="1" dirty="0">
                        <a:latin typeface="Arial" panose="020B0604020202020204" pitchFamily="34" charset="0"/>
                        <a:ea typeface="Arial Unicode MS" panose="020B0604020202020204" pitchFamily="34" charset="-122"/>
                        <a:cs typeface="Arial" panose="020B0604020202020204" pitchFamily="34" charset="0"/>
                      </a:rPr>
                      <a:t>PI</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grpSp>
            <p:sp>
              <p:nvSpPr>
                <p:cNvPr id="29" name="文本框 52">
                  <a:extLst>
                    <a:ext uri="{FF2B5EF4-FFF2-40B4-BE49-F238E27FC236}">
                      <a16:creationId xmlns:a16="http://schemas.microsoft.com/office/drawing/2014/main" id="{6AAF8372-B1C3-4036-A62C-141BCD9189FC}"/>
                    </a:ext>
                  </a:extLst>
                </p:cNvPr>
                <p:cNvSpPr txBox="1"/>
                <p:nvPr/>
              </p:nvSpPr>
              <p:spPr>
                <a:xfrm>
                  <a:off x="6928996" y="2399523"/>
                  <a:ext cx="1244960" cy="355997"/>
                </a:xfrm>
                <a:prstGeom prst="rect">
                  <a:avLst/>
                </a:prstGeom>
                <a:noFill/>
              </p:spPr>
              <p:txBody>
                <a:bodyPr wrap="square" rtlCol="0">
                  <a:spAutoFit/>
                </a:bodyPr>
                <a:lstStyle/>
                <a:p>
                  <a:r>
                    <a:rPr lang="en-US" altLang="zh-CN" sz="1200" b="1" dirty="0">
                      <a:latin typeface="Arial" panose="020B0604020202020204" pitchFamily="34" charset="0"/>
                      <a:ea typeface="Arial Unicode MS" panose="020B0604020202020204" pitchFamily="34" charset="-122"/>
                      <a:cs typeface="Arial" panose="020B0604020202020204" pitchFamily="34" charset="0"/>
                    </a:rPr>
                    <a:t>DMSO</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sp>
              <p:nvSpPr>
                <p:cNvPr id="30" name="文本框 53">
                  <a:extLst>
                    <a:ext uri="{FF2B5EF4-FFF2-40B4-BE49-F238E27FC236}">
                      <a16:creationId xmlns:a16="http://schemas.microsoft.com/office/drawing/2014/main" id="{352CC24A-1CF8-42AB-A4BB-2AF1DFBE3012}"/>
                    </a:ext>
                  </a:extLst>
                </p:cNvPr>
                <p:cNvSpPr txBox="1"/>
                <p:nvPr/>
              </p:nvSpPr>
              <p:spPr>
                <a:xfrm>
                  <a:off x="8805104" y="2435453"/>
                  <a:ext cx="3611726" cy="355997"/>
                </a:xfrm>
                <a:prstGeom prst="rect">
                  <a:avLst/>
                </a:prstGeom>
                <a:noFill/>
              </p:spPr>
              <p:txBody>
                <a:bodyPr wrap="square" rtlCol="0">
                  <a:spAutoFit/>
                </a:bodyPr>
                <a:lstStyle/>
                <a:p>
                  <a:r>
                    <a:rPr lang="en-US" altLang="zh-CN" sz="1200" b="1" dirty="0">
                      <a:latin typeface="Arial" panose="020B0604020202020204" pitchFamily="34" charset="0"/>
                      <a:ea typeface="Arial Unicode MS" panose="020B0604020202020204" pitchFamily="34" charset="-122"/>
                      <a:cs typeface="Arial" panose="020B0604020202020204" pitchFamily="34" charset="0"/>
                    </a:rPr>
                    <a:t>A661</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sp>
              <p:nvSpPr>
                <p:cNvPr id="31" name="文本框 54">
                  <a:extLst>
                    <a:ext uri="{FF2B5EF4-FFF2-40B4-BE49-F238E27FC236}">
                      <a16:creationId xmlns:a16="http://schemas.microsoft.com/office/drawing/2014/main" id="{34F4308B-2E89-4767-9EBC-F588C22B65D7}"/>
                    </a:ext>
                  </a:extLst>
                </p:cNvPr>
                <p:cNvSpPr txBox="1"/>
                <p:nvPr/>
              </p:nvSpPr>
              <p:spPr>
                <a:xfrm>
                  <a:off x="5718357" y="530691"/>
                  <a:ext cx="2171504" cy="355997"/>
                </a:xfrm>
                <a:prstGeom prst="rect">
                  <a:avLst/>
                </a:prstGeom>
                <a:noFill/>
              </p:spPr>
              <p:txBody>
                <a:bodyPr wrap="square" rtlCol="0">
                  <a:spAutoFit/>
                </a:bodyPr>
                <a:lstStyle/>
                <a:p>
                  <a:pPr algn="ctr"/>
                  <a:r>
                    <a:rPr lang="en-US" altLang="zh-CN" sz="1200" b="1" dirty="0">
                      <a:latin typeface="Arial" panose="020B0604020202020204" pitchFamily="34" charset="0"/>
                      <a:ea typeface="Arial Unicode MS" panose="020B0604020202020204" pitchFamily="34" charset="-122"/>
                      <a:cs typeface="Arial" panose="020B0604020202020204" pitchFamily="34" charset="0"/>
                    </a:rPr>
                    <a:t>  CB7 (5</a:t>
                  </a:r>
                  <a:r>
                    <a:rPr lang="el-GR" altLang="zh-CN" sz="1200" b="1" dirty="0">
                      <a:latin typeface="Arial" panose="020B0604020202020204" pitchFamily="34" charset="0"/>
                      <a:ea typeface="Arial Unicode MS" panose="020B0604020202020204" pitchFamily="34" charset="-122"/>
                      <a:cs typeface="Arial" panose="020B0604020202020204" pitchFamily="34" charset="0"/>
                    </a:rPr>
                    <a:t>μ</a:t>
                  </a:r>
                  <a:r>
                    <a:rPr lang="en-US" altLang="zh-CN" sz="1200" b="1" dirty="0">
                      <a:latin typeface="Arial" panose="020B0604020202020204" pitchFamily="34" charset="0"/>
                      <a:ea typeface="Arial Unicode MS" panose="020B0604020202020204" pitchFamily="34" charset="-122"/>
                      <a:cs typeface="Arial" panose="020B0604020202020204" pitchFamily="34" charset="0"/>
                    </a:rPr>
                    <a:t>M)</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grpSp>
        </p:grpSp>
        <p:grpSp>
          <p:nvGrpSpPr>
            <p:cNvPr id="23" name="组合 62">
              <a:extLst>
                <a:ext uri="{FF2B5EF4-FFF2-40B4-BE49-F238E27FC236}">
                  <a16:creationId xmlns:a16="http://schemas.microsoft.com/office/drawing/2014/main" id="{A0BEF1A4-16A0-481F-9E3E-AD9D031C1227}"/>
                </a:ext>
              </a:extLst>
            </p:cNvPr>
            <p:cNvGrpSpPr/>
            <p:nvPr/>
          </p:nvGrpSpPr>
          <p:grpSpPr>
            <a:xfrm>
              <a:off x="2533589" y="3154894"/>
              <a:ext cx="1103692" cy="1379845"/>
              <a:chOff x="2436760" y="3152806"/>
              <a:chExt cx="1103692" cy="1379845"/>
            </a:xfrm>
          </p:grpSpPr>
          <p:pic>
            <p:nvPicPr>
              <p:cNvPr id="24" name="图片 60">
                <a:extLst>
                  <a:ext uri="{FF2B5EF4-FFF2-40B4-BE49-F238E27FC236}">
                    <a16:creationId xmlns:a16="http://schemas.microsoft.com/office/drawing/2014/main" id="{0B2FB8BE-B967-422B-9D30-95682842A278}"/>
                  </a:ext>
                </a:extLst>
              </p:cNvPr>
              <p:cNvPicPr>
                <a:picLocks noChangeAspect="1"/>
              </p:cNvPicPr>
              <p:nvPr/>
            </p:nvPicPr>
            <p:blipFill>
              <a:blip r:embed="rId7"/>
              <a:stretch>
                <a:fillRect/>
              </a:stretch>
            </p:blipFill>
            <p:spPr>
              <a:xfrm>
                <a:off x="2436760" y="3152806"/>
                <a:ext cx="1103692" cy="1237374"/>
              </a:xfrm>
              <a:prstGeom prst="rect">
                <a:avLst/>
              </a:prstGeom>
            </p:spPr>
          </p:pic>
          <p:sp>
            <p:nvSpPr>
              <p:cNvPr id="25" name="文本框 41">
                <a:extLst>
                  <a:ext uri="{FF2B5EF4-FFF2-40B4-BE49-F238E27FC236}">
                    <a16:creationId xmlns:a16="http://schemas.microsoft.com/office/drawing/2014/main" id="{96AA7663-2C5C-4EF0-B36E-B734390CDBFD}"/>
                  </a:ext>
                </a:extLst>
              </p:cNvPr>
              <p:cNvSpPr txBox="1"/>
              <p:nvPr/>
            </p:nvSpPr>
            <p:spPr>
              <a:xfrm>
                <a:off x="2798750" y="4281419"/>
                <a:ext cx="684994" cy="251232"/>
              </a:xfrm>
              <a:prstGeom prst="rect">
                <a:avLst/>
              </a:prstGeom>
              <a:noFill/>
            </p:spPr>
            <p:txBody>
              <a:bodyPr wrap="square" rtlCol="0">
                <a:spAutoFit/>
              </a:bodyPr>
              <a:lstStyle/>
              <a:p>
                <a:r>
                  <a:rPr lang="en-US" altLang="zh-CN" sz="1200" b="1" dirty="0">
                    <a:latin typeface="Arial" panose="020B0604020202020204" pitchFamily="34" charset="0"/>
                    <a:ea typeface="Arial Unicode MS" panose="020B0604020202020204" pitchFamily="34" charset="-122"/>
                    <a:cs typeface="Arial" panose="020B0604020202020204" pitchFamily="34" charset="0"/>
                  </a:rPr>
                  <a:t>A665</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grpSp>
      </p:grpSp>
      <p:sp>
        <p:nvSpPr>
          <p:cNvPr id="36" name="TextBox 35">
            <a:extLst>
              <a:ext uri="{FF2B5EF4-FFF2-40B4-BE49-F238E27FC236}">
                <a16:creationId xmlns:a16="http://schemas.microsoft.com/office/drawing/2014/main" id="{F3C23B0A-4AE1-4945-8FA8-C2724E472E39}"/>
              </a:ext>
            </a:extLst>
          </p:cNvPr>
          <p:cNvSpPr txBox="1"/>
          <p:nvPr/>
        </p:nvSpPr>
        <p:spPr>
          <a:xfrm>
            <a:off x="248369" y="108118"/>
            <a:ext cx="452236" cy="400110"/>
          </a:xfrm>
          <a:prstGeom prst="rect">
            <a:avLst/>
          </a:prstGeom>
          <a:noFill/>
        </p:spPr>
        <p:txBody>
          <a:bodyPr wrap="square" rtlCol="0">
            <a:spAutoFit/>
          </a:bodyPr>
          <a:lstStyle/>
          <a:p>
            <a:r>
              <a:rPr lang="en-US" altLang="zh-CN" sz="2000" b="1" dirty="0">
                <a:latin typeface="Arial" panose="020B0604020202020204" pitchFamily="34" charset="0"/>
                <a:cs typeface="Arial" panose="020B0604020202020204" pitchFamily="34" charset="0"/>
              </a:rPr>
              <a:t>A</a:t>
            </a:r>
            <a:endParaRPr lang="zh-CN" altLang="en-US" sz="2000" b="1" dirty="0">
              <a:latin typeface="Arial" panose="020B0604020202020204" pitchFamily="34" charset="0"/>
              <a:cs typeface="Arial" panose="020B0604020202020204" pitchFamily="34" charset="0"/>
            </a:endParaRPr>
          </a:p>
        </p:txBody>
      </p:sp>
      <p:grpSp>
        <p:nvGrpSpPr>
          <p:cNvPr id="63" name="组合 38">
            <a:extLst>
              <a:ext uri="{FF2B5EF4-FFF2-40B4-BE49-F238E27FC236}">
                <a16:creationId xmlns:a16="http://schemas.microsoft.com/office/drawing/2014/main" id="{95894F95-B318-4D87-98AC-8A1F943714C0}"/>
              </a:ext>
            </a:extLst>
          </p:cNvPr>
          <p:cNvGrpSpPr/>
          <p:nvPr/>
        </p:nvGrpSpPr>
        <p:grpSpPr>
          <a:xfrm>
            <a:off x="273130" y="6239178"/>
            <a:ext cx="6633927" cy="2303752"/>
            <a:chOff x="4978933" y="2834049"/>
            <a:chExt cx="5209572" cy="1765338"/>
          </a:xfrm>
        </p:grpSpPr>
        <p:pic>
          <p:nvPicPr>
            <p:cNvPr id="64" name="图片 6">
              <a:extLst>
                <a:ext uri="{FF2B5EF4-FFF2-40B4-BE49-F238E27FC236}">
                  <a16:creationId xmlns:a16="http://schemas.microsoft.com/office/drawing/2014/main" id="{6EEF1BB6-8203-4339-A73E-3118C33168A6}"/>
                </a:ext>
              </a:extLst>
            </p:cNvPr>
            <p:cNvPicPr>
              <a:picLocks noChangeAspect="1"/>
            </p:cNvPicPr>
            <p:nvPr/>
          </p:nvPicPr>
          <p:blipFill>
            <a:blip r:embed="rId8"/>
            <a:stretch>
              <a:fillRect/>
            </a:stretch>
          </p:blipFill>
          <p:spPr>
            <a:xfrm>
              <a:off x="6779496" y="3015795"/>
              <a:ext cx="1593290" cy="1240629"/>
            </a:xfrm>
            <a:prstGeom prst="rect">
              <a:avLst/>
            </a:prstGeom>
          </p:spPr>
        </p:pic>
        <p:pic>
          <p:nvPicPr>
            <p:cNvPr id="65" name="图片 3">
              <a:extLst>
                <a:ext uri="{FF2B5EF4-FFF2-40B4-BE49-F238E27FC236}">
                  <a16:creationId xmlns:a16="http://schemas.microsoft.com/office/drawing/2014/main" id="{3B86179D-8E3A-417A-B638-CE54DCB75173}"/>
                </a:ext>
              </a:extLst>
            </p:cNvPr>
            <p:cNvPicPr>
              <a:picLocks noChangeAspect="1"/>
            </p:cNvPicPr>
            <p:nvPr/>
          </p:nvPicPr>
          <p:blipFill>
            <a:blip r:embed="rId9"/>
            <a:stretch>
              <a:fillRect/>
            </a:stretch>
          </p:blipFill>
          <p:spPr>
            <a:xfrm>
              <a:off x="5320028" y="2991811"/>
              <a:ext cx="1477508" cy="1257356"/>
            </a:xfrm>
            <a:prstGeom prst="rect">
              <a:avLst/>
            </a:prstGeom>
          </p:spPr>
        </p:pic>
        <p:sp>
          <p:nvSpPr>
            <p:cNvPr id="66" name="文本框 66">
              <a:extLst>
                <a:ext uri="{FF2B5EF4-FFF2-40B4-BE49-F238E27FC236}">
                  <a16:creationId xmlns:a16="http://schemas.microsoft.com/office/drawing/2014/main" id="{6A5752E2-EA21-4459-B612-9D0D0A5751F4}"/>
                </a:ext>
              </a:extLst>
            </p:cNvPr>
            <p:cNvSpPr txBox="1"/>
            <p:nvPr/>
          </p:nvSpPr>
          <p:spPr>
            <a:xfrm>
              <a:off x="6860755" y="4387126"/>
              <a:ext cx="1134411" cy="212261"/>
            </a:xfrm>
            <a:prstGeom prst="rect">
              <a:avLst/>
            </a:prstGeom>
            <a:noFill/>
          </p:spPr>
          <p:txBody>
            <a:bodyPr wrap="square" rtlCol="0">
              <a:spAutoFit/>
            </a:bodyPr>
            <a:lstStyle/>
            <a:p>
              <a:pPr algn="ctr"/>
              <a:r>
                <a:rPr lang="en-US" altLang="zh-CN" sz="1200" b="1" dirty="0">
                  <a:latin typeface="Arial" panose="020B0604020202020204" pitchFamily="34" charset="0"/>
                  <a:ea typeface="Arial Unicode MS" panose="020B0604020202020204" pitchFamily="34" charset="-122"/>
                  <a:cs typeface="Arial" panose="020B0604020202020204" pitchFamily="34" charset="0"/>
                </a:rPr>
                <a:t>PI</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grpSp>
          <p:nvGrpSpPr>
            <p:cNvPr id="67" name="组合 70">
              <a:extLst>
                <a:ext uri="{FF2B5EF4-FFF2-40B4-BE49-F238E27FC236}">
                  <a16:creationId xmlns:a16="http://schemas.microsoft.com/office/drawing/2014/main" id="{0B117EDF-FF26-4763-9BBB-1BBF46986D6A}"/>
                </a:ext>
              </a:extLst>
            </p:cNvPr>
            <p:cNvGrpSpPr/>
            <p:nvPr/>
          </p:nvGrpSpPr>
          <p:grpSpPr>
            <a:xfrm>
              <a:off x="5851927" y="3158456"/>
              <a:ext cx="1120292" cy="456667"/>
              <a:chOff x="7250714" y="1887761"/>
              <a:chExt cx="1594300" cy="1009717"/>
            </a:xfrm>
          </p:grpSpPr>
          <p:sp>
            <p:nvSpPr>
              <p:cNvPr id="85" name="文本框 81">
                <a:extLst>
                  <a:ext uri="{FF2B5EF4-FFF2-40B4-BE49-F238E27FC236}">
                    <a16:creationId xmlns:a16="http://schemas.microsoft.com/office/drawing/2014/main" id="{E5D76CCE-C482-44F5-9B6A-32AA3F81F881}"/>
                  </a:ext>
                </a:extLst>
              </p:cNvPr>
              <p:cNvSpPr txBox="1"/>
              <p:nvPr/>
            </p:nvSpPr>
            <p:spPr>
              <a:xfrm>
                <a:off x="7250714" y="1887761"/>
                <a:ext cx="1389372" cy="677910"/>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G1: 57.90 %</a:t>
                </a:r>
                <a:br>
                  <a:rPr lang="en-US" altLang="zh-CN" sz="1000" b="1" dirty="0">
                    <a:latin typeface="Arial" panose="020B0604020202020204" pitchFamily="34" charset="0"/>
                    <a:ea typeface="Arial Unicode MS" panose="020B0604020202020204" pitchFamily="34" charset="-122"/>
                    <a:cs typeface="Arial" panose="020B0604020202020204" pitchFamily="34" charset="0"/>
                  </a:rPr>
                </a:b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sp>
            <p:nvSpPr>
              <p:cNvPr id="86" name="文本框 82">
                <a:extLst>
                  <a:ext uri="{FF2B5EF4-FFF2-40B4-BE49-F238E27FC236}">
                    <a16:creationId xmlns:a16="http://schemas.microsoft.com/office/drawing/2014/main" id="{37BEF3F2-7945-40CF-B632-B016FED95604}"/>
                  </a:ext>
                </a:extLst>
              </p:cNvPr>
              <p:cNvSpPr txBox="1"/>
              <p:nvPr/>
            </p:nvSpPr>
            <p:spPr>
              <a:xfrm>
                <a:off x="7270552" y="2480305"/>
                <a:ext cx="1351179" cy="417173"/>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G2: 17.71 %</a:t>
                </a: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sp>
            <p:nvSpPr>
              <p:cNvPr id="87" name="文本框 83">
                <a:extLst>
                  <a:ext uri="{FF2B5EF4-FFF2-40B4-BE49-F238E27FC236}">
                    <a16:creationId xmlns:a16="http://schemas.microsoft.com/office/drawing/2014/main" id="{DD2B8E44-758A-4C43-8258-2401DD169CE0}"/>
                  </a:ext>
                </a:extLst>
              </p:cNvPr>
              <p:cNvSpPr txBox="1"/>
              <p:nvPr/>
            </p:nvSpPr>
            <p:spPr>
              <a:xfrm>
                <a:off x="7353893" y="2178428"/>
                <a:ext cx="1491121" cy="417175"/>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S: 24.39 %</a:t>
                </a: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grpSp>
        <p:sp>
          <p:nvSpPr>
            <p:cNvPr id="68" name="文本框 71">
              <a:extLst>
                <a:ext uri="{FF2B5EF4-FFF2-40B4-BE49-F238E27FC236}">
                  <a16:creationId xmlns:a16="http://schemas.microsoft.com/office/drawing/2014/main" id="{42A405D7-ADF9-45B3-826A-A8E60B6DF633}"/>
                </a:ext>
              </a:extLst>
            </p:cNvPr>
            <p:cNvSpPr txBox="1"/>
            <p:nvPr/>
          </p:nvSpPr>
          <p:spPr>
            <a:xfrm>
              <a:off x="5781579" y="4220711"/>
              <a:ext cx="819259" cy="212261"/>
            </a:xfrm>
            <a:prstGeom prst="rect">
              <a:avLst/>
            </a:prstGeom>
            <a:noFill/>
          </p:spPr>
          <p:txBody>
            <a:bodyPr wrap="square" rtlCol="0">
              <a:spAutoFit/>
            </a:bodyPr>
            <a:lstStyle/>
            <a:p>
              <a:r>
                <a:rPr lang="en-US" altLang="zh-CN" sz="1200" b="1" dirty="0">
                  <a:latin typeface="Arial" panose="020B0604020202020204" pitchFamily="34" charset="0"/>
                  <a:ea typeface="Arial Unicode MS" panose="020B0604020202020204" pitchFamily="34" charset="-122"/>
                  <a:cs typeface="Arial" panose="020B0604020202020204" pitchFamily="34" charset="0"/>
                </a:rPr>
                <a:t>DMSO</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sp>
          <p:nvSpPr>
            <p:cNvPr id="69" name="文本框 72">
              <a:extLst>
                <a:ext uri="{FF2B5EF4-FFF2-40B4-BE49-F238E27FC236}">
                  <a16:creationId xmlns:a16="http://schemas.microsoft.com/office/drawing/2014/main" id="{20D0B22A-109C-43B7-8A9F-E40E71492932}"/>
                </a:ext>
              </a:extLst>
            </p:cNvPr>
            <p:cNvSpPr txBox="1"/>
            <p:nvPr/>
          </p:nvSpPr>
          <p:spPr>
            <a:xfrm>
              <a:off x="7497136" y="4226251"/>
              <a:ext cx="735202" cy="212261"/>
            </a:xfrm>
            <a:prstGeom prst="rect">
              <a:avLst/>
            </a:prstGeom>
            <a:noFill/>
          </p:spPr>
          <p:txBody>
            <a:bodyPr wrap="square" rtlCol="0">
              <a:spAutoFit/>
            </a:bodyPr>
            <a:lstStyle/>
            <a:p>
              <a:r>
                <a:rPr lang="en-US" altLang="zh-CN" sz="1200" b="1" dirty="0">
                  <a:latin typeface="Arial" panose="020B0604020202020204" pitchFamily="34" charset="0"/>
                  <a:ea typeface="Arial Unicode MS" panose="020B0604020202020204" pitchFamily="34" charset="-122"/>
                  <a:cs typeface="Arial" panose="020B0604020202020204" pitchFamily="34" charset="0"/>
                </a:rPr>
                <a:t>A661</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cxnSp>
          <p:nvCxnSpPr>
            <p:cNvPr id="70" name="直接箭头连接符 73">
              <a:extLst>
                <a:ext uri="{FF2B5EF4-FFF2-40B4-BE49-F238E27FC236}">
                  <a16:creationId xmlns:a16="http://schemas.microsoft.com/office/drawing/2014/main" id="{1C83581A-0F0C-400F-A8E9-688005B80E26}"/>
                </a:ext>
              </a:extLst>
            </p:cNvPr>
            <p:cNvCxnSpPr/>
            <p:nvPr/>
          </p:nvCxnSpPr>
          <p:spPr>
            <a:xfrm flipH="1" flipV="1">
              <a:off x="5269719" y="3043400"/>
              <a:ext cx="10921" cy="13674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接箭头连接符 74">
              <a:extLst>
                <a:ext uri="{FF2B5EF4-FFF2-40B4-BE49-F238E27FC236}">
                  <a16:creationId xmlns:a16="http://schemas.microsoft.com/office/drawing/2014/main" id="{19A58760-7AFB-4E34-9640-577E1BD9B939}"/>
                </a:ext>
              </a:extLst>
            </p:cNvPr>
            <p:cNvCxnSpPr/>
            <p:nvPr/>
          </p:nvCxnSpPr>
          <p:spPr>
            <a:xfrm flipV="1">
              <a:off x="5272499" y="4410817"/>
              <a:ext cx="4426775" cy="79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72" name="组合 76">
              <a:extLst>
                <a:ext uri="{FF2B5EF4-FFF2-40B4-BE49-F238E27FC236}">
                  <a16:creationId xmlns:a16="http://schemas.microsoft.com/office/drawing/2014/main" id="{072A038D-A1C2-4E45-B66E-3FFB61FCE9F4}"/>
                </a:ext>
              </a:extLst>
            </p:cNvPr>
            <p:cNvGrpSpPr/>
            <p:nvPr/>
          </p:nvGrpSpPr>
          <p:grpSpPr>
            <a:xfrm>
              <a:off x="7328791" y="3162300"/>
              <a:ext cx="1093947" cy="447935"/>
              <a:chOff x="7009675" y="1884778"/>
              <a:chExt cx="1584209" cy="1008364"/>
            </a:xfrm>
          </p:grpSpPr>
          <p:sp>
            <p:nvSpPr>
              <p:cNvPr id="82" name="文本框 78">
                <a:extLst>
                  <a:ext uri="{FF2B5EF4-FFF2-40B4-BE49-F238E27FC236}">
                    <a16:creationId xmlns:a16="http://schemas.microsoft.com/office/drawing/2014/main" id="{C957A7B9-5308-43B6-B15B-E0359A6291AC}"/>
                  </a:ext>
                </a:extLst>
              </p:cNvPr>
              <p:cNvSpPr txBox="1"/>
              <p:nvPr/>
            </p:nvSpPr>
            <p:spPr>
              <a:xfrm>
                <a:off x="7009675" y="1884778"/>
                <a:ext cx="1389372" cy="690198"/>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G1:58.06%</a:t>
                </a:r>
                <a:br>
                  <a:rPr lang="en-US" altLang="zh-CN" sz="1000" b="1" dirty="0">
                    <a:latin typeface="Arial" panose="020B0604020202020204" pitchFamily="34" charset="0"/>
                    <a:ea typeface="Arial Unicode MS" panose="020B0604020202020204" pitchFamily="34" charset="-122"/>
                    <a:cs typeface="Arial" panose="020B0604020202020204" pitchFamily="34" charset="0"/>
                  </a:rPr>
                </a:b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sp>
            <p:nvSpPr>
              <p:cNvPr id="83" name="文本框 79">
                <a:extLst>
                  <a:ext uri="{FF2B5EF4-FFF2-40B4-BE49-F238E27FC236}">
                    <a16:creationId xmlns:a16="http://schemas.microsoft.com/office/drawing/2014/main" id="{43CB09D7-D230-4804-A941-0B70B34A6533}"/>
                  </a:ext>
                </a:extLst>
              </p:cNvPr>
              <p:cNvSpPr txBox="1"/>
              <p:nvPr/>
            </p:nvSpPr>
            <p:spPr>
              <a:xfrm>
                <a:off x="7009675" y="2468406"/>
                <a:ext cx="1389372" cy="424736"/>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G2:35.61%</a:t>
                </a: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sp>
            <p:nvSpPr>
              <p:cNvPr id="84" name="文本框 80">
                <a:extLst>
                  <a:ext uri="{FF2B5EF4-FFF2-40B4-BE49-F238E27FC236}">
                    <a16:creationId xmlns:a16="http://schemas.microsoft.com/office/drawing/2014/main" id="{61FF43C4-E14F-4F83-8A8A-FEA80767DBFC}"/>
                  </a:ext>
                </a:extLst>
              </p:cNvPr>
              <p:cNvSpPr txBox="1"/>
              <p:nvPr/>
            </p:nvSpPr>
            <p:spPr>
              <a:xfrm>
                <a:off x="7102761" y="2163510"/>
                <a:ext cx="1491123" cy="424736"/>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S:6.33%</a:t>
                </a: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grpSp>
        <p:sp>
          <p:nvSpPr>
            <p:cNvPr id="73" name="文本框 77">
              <a:extLst>
                <a:ext uri="{FF2B5EF4-FFF2-40B4-BE49-F238E27FC236}">
                  <a16:creationId xmlns:a16="http://schemas.microsoft.com/office/drawing/2014/main" id="{FB001E78-9A66-421D-89A2-BF053235817A}"/>
                </a:ext>
              </a:extLst>
            </p:cNvPr>
            <p:cNvSpPr txBox="1"/>
            <p:nvPr/>
          </p:nvSpPr>
          <p:spPr>
            <a:xfrm>
              <a:off x="4978933" y="2834049"/>
              <a:ext cx="1135224" cy="212261"/>
            </a:xfrm>
            <a:prstGeom prst="rect">
              <a:avLst/>
            </a:prstGeom>
            <a:noFill/>
          </p:spPr>
          <p:txBody>
            <a:bodyPr wrap="square" rtlCol="0">
              <a:spAutoFit/>
            </a:bodyPr>
            <a:lstStyle/>
            <a:p>
              <a:pPr algn="ctr"/>
              <a:r>
                <a:rPr lang="en-US" altLang="zh-CN" sz="1200" b="1" dirty="0">
                  <a:latin typeface="Arial" panose="020B0604020202020204" pitchFamily="34" charset="0"/>
                  <a:ea typeface="Arial Unicode MS" panose="020B0604020202020204" pitchFamily="34" charset="-122"/>
                  <a:cs typeface="Arial" panose="020B0604020202020204" pitchFamily="34" charset="0"/>
                </a:rPr>
                <a:t>CB7 (5 </a:t>
              </a:r>
              <a:r>
                <a:rPr lang="el-GR" altLang="zh-CN" sz="1200" b="1" dirty="0">
                  <a:latin typeface="Arial" panose="020B0604020202020204" pitchFamily="34" charset="0"/>
                  <a:ea typeface="Arial Unicode MS" panose="020B0604020202020204" pitchFamily="34" charset="-122"/>
                  <a:cs typeface="Arial" panose="020B0604020202020204" pitchFamily="34" charset="0"/>
                </a:rPr>
                <a:t>μ</a:t>
              </a:r>
              <a:r>
                <a:rPr lang="en-US" altLang="zh-CN" sz="1200" b="1" dirty="0">
                  <a:latin typeface="Arial" panose="020B0604020202020204" pitchFamily="34" charset="0"/>
                  <a:ea typeface="Arial Unicode MS" panose="020B0604020202020204" pitchFamily="34" charset="-122"/>
                  <a:cs typeface="Arial" panose="020B0604020202020204" pitchFamily="34" charset="0"/>
                </a:rPr>
                <a:t>M)</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grpSp>
          <p:nvGrpSpPr>
            <p:cNvPr id="74" name="组合 33">
              <a:extLst>
                <a:ext uri="{FF2B5EF4-FFF2-40B4-BE49-F238E27FC236}">
                  <a16:creationId xmlns:a16="http://schemas.microsoft.com/office/drawing/2014/main" id="{83EC12A7-9157-4725-BDF2-D56BE483765C}"/>
                </a:ext>
              </a:extLst>
            </p:cNvPr>
            <p:cNvGrpSpPr/>
            <p:nvPr/>
          </p:nvGrpSpPr>
          <p:grpSpPr>
            <a:xfrm>
              <a:off x="8264472" y="2985096"/>
              <a:ext cx="1924033" cy="1443071"/>
              <a:chOff x="5019424" y="5121547"/>
              <a:chExt cx="1924033" cy="1443071"/>
            </a:xfrm>
          </p:grpSpPr>
          <p:pic>
            <p:nvPicPr>
              <p:cNvPr id="75" name="图片 10">
                <a:extLst>
                  <a:ext uri="{FF2B5EF4-FFF2-40B4-BE49-F238E27FC236}">
                    <a16:creationId xmlns:a16="http://schemas.microsoft.com/office/drawing/2014/main" id="{BC7857E1-D394-4251-914A-0B1C7BAA8FAE}"/>
                  </a:ext>
                </a:extLst>
              </p:cNvPr>
              <p:cNvPicPr>
                <a:picLocks noChangeAspect="1"/>
              </p:cNvPicPr>
              <p:nvPr/>
            </p:nvPicPr>
            <p:blipFill>
              <a:blip r:embed="rId10"/>
              <a:stretch>
                <a:fillRect/>
              </a:stretch>
            </p:blipFill>
            <p:spPr>
              <a:xfrm>
                <a:off x="5019424" y="5121547"/>
                <a:ext cx="1434802" cy="1257284"/>
              </a:xfrm>
              <a:prstGeom prst="rect">
                <a:avLst/>
              </a:prstGeom>
            </p:spPr>
          </p:pic>
          <p:grpSp>
            <p:nvGrpSpPr>
              <p:cNvPr id="76" name="组合 89">
                <a:extLst>
                  <a:ext uri="{FF2B5EF4-FFF2-40B4-BE49-F238E27FC236}">
                    <a16:creationId xmlns:a16="http://schemas.microsoft.com/office/drawing/2014/main" id="{499C0D50-376A-4325-AEF9-F03116E58226}"/>
                  </a:ext>
                </a:extLst>
              </p:cNvPr>
              <p:cNvGrpSpPr/>
              <p:nvPr/>
            </p:nvGrpSpPr>
            <p:grpSpPr>
              <a:xfrm>
                <a:off x="5434858" y="5288981"/>
                <a:ext cx="1508599" cy="1275637"/>
                <a:chOff x="5311711" y="2761880"/>
                <a:chExt cx="1804780" cy="1534743"/>
              </a:xfrm>
            </p:grpSpPr>
            <p:sp>
              <p:nvSpPr>
                <p:cNvPr id="77" name="文本框 92">
                  <a:extLst>
                    <a:ext uri="{FF2B5EF4-FFF2-40B4-BE49-F238E27FC236}">
                      <a16:creationId xmlns:a16="http://schemas.microsoft.com/office/drawing/2014/main" id="{275105EF-9613-421D-949B-834932DDB2A3}"/>
                    </a:ext>
                  </a:extLst>
                </p:cNvPr>
                <p:cNvSpPr txBox="1"/>
                <p:nvPr/>
              </p:nvSpPr>
              <p:spPr>
                <a:xfrm>
                  <a:off x="5311711" y="4041248"/>
                  <a:ext cx="879544" cy="255375"/>
                </a:xfrm>
                <a:prstGeom prst="rect">
                  <a:avLst/>
                </a:prstGeom>
                <a:noFill/>
              </p:spPr>
              <p:txBody>
                <a:bodyPr wrap="square" rtlCol="0">
                  <a:spAutoFit/>
                </a:bodyPr>
                <a:lstStyle/>
                <a:p>
                  <a:r>
                    <a:rPr lang="en-US" altLang="zh-CN" sz="1200" b="1" dirty="0">
                      <a:latin typeface="Arial" panose="020B0604020202020204" pitchFamily="34" charset="0"/>
                      <a:ea typeface="Arial Unicode MS" panose="020B0604020202020204" pitchFamily="34" charset="-122"/>
                      <a:cs typeface="Arial" panose="020B0604020202020204" pitchFamily="34" charset="0"/>
                    </a:rPr>
                    <a:t>A665</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grpSp>
              <p:nvGrpSpPr>
                <p:cNvPr id="78" name="组合 96">
                  <a:extLst>
                    <a:ext uri="{FF2B5EF4-FFF2-40B4-BE49-F238E27FC236}">
                      <a16:creationId xmlns:a16="http://schemas.microsoft.com/office/drawing/2014/main" id="{DFEC4E99-75D6-47B8-9C42-5F49C065058D}"/>
                    </a:ext>
                  </a:extLst>
                </p:cNvPr>
                <p:cNvGrpSpPr/>
                <p:nvPr/>
              </p:nvGrpSpPr>
              <p:grpSpPr>
                <a:xfrm>
                  <a:off x="5807996" y="2761880"/>
                  <a:ext cx="1308495" cy="604378"/>
                  <a:chOff x="4745882" y="1891354"/>
                  <a:chExt cx="1583935" cy="1130844"/>
                </a:xfrm>
              </p:grpSpPr>
              <p:sp>
                <p:nvSpPr>
                  <p:cNvPr id="79" name="文本框 98">
                    <a:extLst>
                      <a:ext uri="{FF2B5EF4-FFF2-40B4-BE49-F238E27FC236}">
                        <a16:creationId xmlns:a16="http://schemas.microsoft.com/office/drawing/2014/main" id="{FE744574-249A-44DF-86FA-A81E8F27BCB3}"/>
                      </a:ext>
                    </a:extLst>
                  </p:cNvPr>
                  <p:cNvSpPr txBox="1"/>
                  <p:nvPr/>
                </p:nvSpPr>
                <p:spPr>
                  <a:xfrm>
                    <a:off x="4745882" y="1891354"/>
                    <a:ext cx="1389371" cy="424737"/>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G1:35.44%</a:t>
                    </a: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sp>
                <p:nvSpPr>
                  <p:cNvPr id="80" name="文本框 99">
                    <a:extLst>
                      <a:ext uri="{FF2B5EF4-FFF2-40B4-BE49-F238E27FC236}">
                        <a16:creationId xmlns:a16="http://schemas.microsoft.com/office/drawing/2014/main" id="{E1E7AE93-52CB-4431-AD2E-29C4CDAF8D18}"/>
                      </a:ext>
                    </a:extLst>
                  </p:cNvPr>
                  <p:cNvSpPr txBox="1"/>
                  <p:nvPr/>
                </p:nvSpPr>
                <p:spPr>
                  <a:xfrm>
                    <a:off x="4762547" y="2597461"/>
                    <a:ext cx="1389371" cy="424737"/>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G2:53.34%</a:t>
                    </a: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sp>
                <p:nvSpPr>
                  <p:cNvPr id="81" name="文本框 100">
                    <a:extLst>
                      <a:ext uri="{FF2B5EF4-FFF2-40B4-BE49-F238E27FC236}">
                        <a16:creationId xmlns:a16="http://schemas.microsoft.com/office/drawing/2014/main" id="{49BEA511-6AD7-4970-A42E-1468008A3079}"/>
                      </a:ext>
                    </a:extLst>
                  </p:cNvPr>
                  <p:cNvSpPr txBox="1"/>
                  <p:nvPr/>
                </p:nvSpPr>
                <p:spPr>
                  <a:xfrm>
                    <a:off x="4838696" y="2249791"/>
                    <a:ext cx="1491121" cy="424735"/>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S:12.22%</a:t>
                    </a: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grpSp>
          </p:grpSp>
        </p:grpSp>
      </p:grpSp>
      <p:grpSp>
        <p:nvGrpSpPr>
          <p:cNvPr id="88" name="组合 36">
            <a:extLst>
              <a:ext uri="{FF2B5EF4-FFF2-40B4-BE49-F238E27FC236}">
                <a16:creationId xmlns:a16="http://schemas.microsoft.com/office/drawing/2014/main" id="{3A003ED9-06E5-4D1E-8A1C-296ED2CFE60D}"/>
              </a:ext>
            </a:extLst>
          </p:cNvPr>
          <p:cNvGrpSpPr/>
          <p:nvPr/>
        </p:nvGrpSpPr>
        <p:grpSpPr>
          <a:xfrm>
            <a:off x="60132" y="4112345"/>
            <a:ext cx="7040607" cy="2361276"/>
            <a:chOff x="4884765" y="409534"/>
            <a:chExt cx="5459224" cy="2012868"/>
          </a:xfrm>
        </p:grpSpPr>
        <p:pic>
          <p:nvPicPr>
            <p:cNvPr id="89" name="图片 34">
              <a:extLst>
                <a:ext uri="{FF2B5EF4-FFF2-40B4-BE49-F238E27FC236}">
                  <a16:creationId xmlns:a16="http://schemas.microsoft.com/office/drawing/2014/main" id="{A588F15D-D24C-4E79-93B9-18C52B845FF4}"/>
                </a:ext>
              </a:extLst>
            </p:cNvPr>
            <p:cNvPicPr>
              <a:picLocks noChangeAspect="1"/>
            </p:cNvPicPr>
            <p:nvPr/>
          </p:nvPicPr>
          <p:blipFill>
            <a:blip r:embed="rId11"/>
            <a:stretch>
              <a:fillRect/>
            </a:stretch>
          </p:blipFill>
          <p:spPr>
            <a:xfrm>
              <a:off x="6864598" y="691167"/>
              <a:ext cx="1387812" cy="1401419"/>
            </a:xfrm>
            <a:prstGeom prst="rect">
              <a:avLst/>
            </a:prstGeom>
          </p:spPr>
        </p:pic>
        <p:pic>
          <p:nvPicPr>
            <p:cNvPr id="90" name="图片 31">
              <a:extLst>
                <a:ext uri="{FF2B5EF4-FFF2-40B4-BE49-F238E27FC236}">
                  <a16:creationId xmlns:a16="http://schemas.microsoft.com/office/drawing/2014/main" id="{6F38CAAD-C594-4ED1-A9A5-E32DAC50B116}"/>
                </a:ext>
              </a:extLst>
            </p:cNvPr>
            <p:cNvPicPr>
              <a:picLocks noChangeAspect="1"/>
            </p:cNvPicPr>
            <p:nvPr/>
          </p:nvPicPr>
          <p:blipFill>
            <a:blip r:embed="rId12"/>
            <a:stretch>
              <a:fillRect/>
            </a:stretch>
          </p:blipFill>
          <p:spPr>
            <a:xfrm>
              <a:off x="8269786" y="663595"/>
              <a:ext cx="1494622" cy="1385259"/>
            </a:xfrm>
            <a:prstGeom prst="rect">
              <a:avLst/>
            </a:prstGeom>
          </p:spPr>
        </p:pic>
        <p:sp>
          <p:nvSpPr>
            <p:cNvPr id="91" name="文本框 106">
              <a:extLst>
                <a:ext uri="{FF2B5EF4-FFF2-40B4-BE49-F238E27FC236}">
                  <a16:creationId xmlns:a16="http://schemas.microsoft.com/office/drawing/2014/main" id="{F8D847D6-CC81-42DA-B225-BE061997EF1E}"/>
                </a:ext>
              </a:extLst>
            </p:cNvPr>
            <p:cNvSpPr txBox="1"/>
            <p:nvPr/>
          </p:nvSpPr>
          <p:spPr>
            <a:xfrm>
              <a:off x="7041016" y="2186274"/>
              <a:ext cx="1134411" cy="236128"/>
            </a:xfrm>
            <a:prstGeom prst="rect">
              <a:avLst/>
            </a:prstGeom>
            <a:noFill/>
          </p:spPr>
          <p:txBody>
            <a:bodyPr wrap="square" rtlCol="0">
              <a:spAutoFit/>
            </a:bodyPr>
            <a:lstStyle/>
            <a:p>
              <a:pPr algn="ctr"/>
              <a:r>
                <a:rPr lang="en-US" altLang="zh-CN" sz="1200" b="1" dirty="0">
                  <a:latin typeface="Arial" panose="020B0604020202020204" pitchFamily="34" charset="0"/>
                  <a:ea typeface="Arial Unicode MS" panose="020B0604020202020204" pitchFamily="34" charset="-122"/>
                  <a:cs typeface="Arial" panose="020B0604020202020204" pitchFamily="34" charset="0"/>
                </a:rPr>
                <a:t>PI</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grpSp>
          <p:nvGrpSpPr>
            <p:cNvPr id="92" name="组合 32">
              <a:extLst>
                <a:ext uri="{FF2B5EF4-FFF2-40B4-BE49-F238E27FC236}">
                  <a16:creationId xmlns:a16="http://schemas.microsoft.com/office/drawing/2014/main" id="{4553E02E-B920-48ED-B2AC-B38C1C9DF48C}"/>
                </a:ext>
              </a:extLst>
            </p:cNvPr>
            <p:cNvGrpSpPr/>
            <p:nvPr/>
          </p:nvGrpSpPr>
          <p:grpSpPr>
            <a:xfrm>
              <a:off x="5298948" y="639516"/>
              <a:ext cx="1897814" cy="1567287"/>
              <a:chOff x="5367087" y="626504"/>
              <a:chExt cx="1897814" cy="1567287"/>
            </a:xfrm>
          </p:grpSpPr>
          <p:pic>
            <p:nvPicPr>
              <p:cNvPr id="108" name="图片 8">
                <a:extLst>
                  <a:ext uri="{FF2B5EF4-FFF2-40B4-BE49-F238E27FC236}">
                    <a16:creationId xmlns:a16="http://schemas.microsoft.com/office/drawing/2014/main" id="{B755BFB4-52A8-493E-BC61-41244160EAD7}"/>
                  </a:ext>
                </a:extLst>
              </p:cNvPr>
              <p:cNvPicPr>
                <a:picLocks noChangeAspect="1"/>
              </p:cNvPicPr>
              <p:nvPr/>
            </p:nvPicPr>
            <p:blipFill>
              <a:blip r:embed="rId13"/>
              <a:stretch>
                <a:fillRect/>
              </a:stretch>
            </p:blipFill>
            <p:spPr>
              <a:xfrm>
                <a:off x="5367087" y="626504"/>
                <a:ext cx="1574485" cy="1433418"/>
              </a:xfrm>
              <a:prstGeom prst="rect">
                <a:avLst/>
              </a:prstGeom>
            </p:spPr>
          </p:pic>
          <p:grpSp>
            <p:nvGrpSpPr>
              <p:cNvPr id="109" name="组合 107">
                <a:extLst>
                  <a:ext uri="{FF2B5EF4-FFF2-40B4-BE49-F238E27FC236}">
                    <a16:creationId xmlns:a16="http://schemas.microsoft.com/office/drawing/2014/main" id="{1B5F7695-08DF-40C3-AD82-B43C571B502A}"/>
                  </a:ext>
                </a:extLst>
              </p:cNvPr>
              <p:cNvGrpSpPr/>
              <p:nvPr/>
            </p:nvGrpSpPr>
            <p:grpSpPr>
              <a:xfrm>
                <a:off x="6093676" y="718643"/>
                <a:ext cx="1171225" cy="499457"/>
                <a:chOff x="7503400" y="1496924"/>
                <a:chExt cx="1666784" cy="1104328"/>
              </a:xfrm>
            </p:grpSpPr>
            <p:sp>
              <p:nvSpPr>
                <p:cNvPr id="111" name="文本框 137">
                  <a:extLst>
                    <a:ext uri="{FF2B5EF4-FFF2-40B4-BE49-F238E27FC236}">
                      <a16:creationId xmlns:a16="http://schemas.microsoft.com/office/drawing/2014/main" id="{77FF0456-A115-46A1-9716-35ACBE85732C}"/>
                    </a:ext>
                  </a:extLst>
                </p:cNvPr>
                <p:cNvSpPr txBox="1"/>
                <p:nvPr/>
              </p:nvSpPr>
              <p:spPr>
                <a:xfrm>
                  <a:off x="7503400" y="1496924"/>
                  <a:ext cx="1389372" cy="754135"/>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G1: 60.30 %</a:t>
                  </a:r>
                  <a:br>
                    <a:rPr lang="en-US" altLang="zh-CN" sz="1000" b="1" dirty="0">
                      <a:latin typeface="Arial" panose="020B0604020202020204" pitchFamily="34" charset="0"/>
                      <a:ea typeface="Arial Unicode MS" panose="020B0604020202020204" pitchFamily="34" charset="-122"/>
                      <a:cs typeface="Arial" panose="020B0604020202020204" pitchFamily="34" charset="0"/>
                    </a:rPr>
                  </a:b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sp>
              <p:nvSpPr>
                <p:cNvPr id="112" name="文本框 138">
                  <a:extLst>
                    <a:ext uri="{FF2B5EF4-FFF2-40B4-BE49-F238E27FC236}">
                      <a16:creationId xmlns:a16="http://schemas.microsoft.com/office/drawing/2014/main" id="{4ECD47A5-1197-4A5C-B538-8C918CBCA310}"/>
                    </a:ext>
                  </a:extLst>
                </p:cNvPr>
                <p:cNvSpPr txBox="1"/>
                <p:nvPr/>
              </p:nvSpPr>
              <p:spPr>
                <a:xfrm>
                  <a:off x="7511589" y="2137173"/>
                  <a:ext cx="1351178" cy="464079"/>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G2: 24.08 %</a:t>
                  </a: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sp>
              <p:nvSpPr>
                <p:cNvPr id="113" name="文本框 139">
                  <a:extLst>
                    <a:ext uri="{FF2B5EF4-FFF2-40B4-BE49-F238E27FC236}">
                      <a16:creationId xmlns:a16="http://schemas.microsoft.com/office/drawing/2014/main" id="{EDF51A81-4D2B-46A3-B41D-54FAFB509E89}"/>
                    </a:ext>
                  </a:extLst>
                </p:cNvPr>
                <p:cNvSpPr txBox="1"/>
                <p:nvPr/>
              </p:nvSpPr>
              <p:spPr>
                <a:xfrm>
                  <a:off x="7591179" y="1818490"/>
                  <a:ext cx="1579005" cy="464081"/>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S:15.62%</a:t>
                  </a: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grpSp>
          <p:sp>
            <p:nvSpPr>
              <p:cNvPr id="110" name="文本框 108">
                <a:extLst>
                  <a:ext uri="{FF2B5EF4-FFF2-40B4-BE49-F238E27FC236}">
                    <a16:creationId xmlns:a16="http://schemas.microsoft.com/office/drawing/2014/main" id="{A59BE944-6895-40DA-BFF2-EF718614933B}"/>
                  </a:ext>
                </a:extLst>
              </p:cNvPr>
              <p:cNvSpPr txBox="1"/>
              <p:nvPr/>
            </p:nvSpPr>
            <p:spPr>
              <a:xfrm>
                <a:off x="5845771" y="1957663"/>
                <a:ext cx="819259" cy="236128"/>
              </a:xfrm>
              <a:prstGeom prst="rect">
                <a:avLst/>
              </a:prstGeom>
              <a:noFill/>
            </p:spPr>
            <p:txBody>
              <a:bodyPr wrap="square" rtlCol="0">
                <a:spAutoFit/>
              </a:bodyPr>
              <a:lstStyle/>
              <a:p>
                <a:r>
                  <a:rPr lang="en-US" altLang="zh-CN" sz="1200" b="1" dirty="0">
                    <a:latin typeface="Arial" panose="020B0604020202020204" pitchFamily="34" charset="0"/>
                    <a:ea typeface="Arial Unicode MS" panose="020B0604020202020204" pitchFamily="34" charset="-122"/>
                    <a:cs typeface="Arial" panose="020B0604020202020204" pitchFamily="34" charset="0"/>
                  </a:rPr>
                  <a:t>DMSO</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grpSp>
        <p:sp>
          <p:nvSpPr>
            <p:cNvPr id="93" name="文本框 109">
              <a:extLst>
                <a:ext uri="{FF2B5EF4-FFF2-40B4-BE49-F238E27FC236}">
                  <a16:creationId xmlns:a16="http://schemas.microsoft.com/office/drawing/2014/main" id="{1D47ED3A-EC16-4DD4-B980-E19ED51DB3D3}"/>
                </a:ext>
              </a:extLst>
            </p:cNvPr>
            <p:cNvSpPr txBox="1"/>
            <p:nvPr/>
          </p:nvSpPr>
          <p:spPr>
            <a:xfrm>
              <a:off x="7397968" y="1963089"/>
              <a:ext cx="735202" cy="236128"/>
            </a:xfrm>
            <a:prstGeom prst="rect">
              <a:avLst/>
            </a:prstGeom>
            <a:noFill/>
          </p:spPr>
          <p:txBody>
            <a:bodyPr wrap="square" rtlCol="0">
              <a:spAutoFit/>
            </a:bodyPr>
            <a:lstStyle/>
            <a:p>
              <a:r>
                <a:rPr lang="en-US" altLang="zh-CN" sz="1200" b="1" dirty="0">
                  <a:latin typeface="Arial" panose="020B0604020202020204" pitchFamily="34" charset="0"/>
                  <a:ea typeface="Arial Unicode MS" panose="020B0604020202020204" pitchFamily="34" charset="-122"/>
                  <a:cs typeface="Arial" panose="020B0604020202020204" pitchFamily="34" charset="0"/>
                </a:rPr>
                <a:t>A661</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cxnSp>
          <p:nvCxnSpPr>
            <p:cNvPr id="94" name="直接箭头连接符 110">
              <a:extLst>
                <a:ext uri="{FF2B5EF4-FFF2-40B4-BE49-F238E27FC236}">
                  <a16:creationId xmlns:a16="http://schemas.microsoft.com/office/drawing/2014/main" id="{0704D5F4-CCBD-42F3-9A9D-F515D739383D}"/>
                </a:ext>
              </a:extLst>
            </p:cNvPr>
            <p:cNvCxnSpPr/>
            <p:nvPr/>
          </p:nvCxnSpPr>
          <p:spPr>
            <a:xfrm flipH="1" flipV="1">
              <a:off x="5320057" y="768653"/>
              <a:ext cx="13759" cy="14469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5" name="直接箭头连接符 111">
              <a:extLst>
                <a:ext uri="{FF2B5EF4-FFF2-40B4-BE49-F238E27FC236}">
                  <a16:creationId xmlns:a16="http://schemas.microsoft.com/office/drawing/2014/main" id="{4AC1FD47-2CDF-40FB-8CB8-902BC90B774A}"/>
                </a:ext>
              </a:extLst>
            </p:cNvPr>
            <p:cNvCxnSpPr/>
            <p:nvPr/>
          </p:nvCxnSpPr>
          <p:spPr>
            <a:xfrm flipV="1">
              <a:off x="5324012" y="2192750"/>
              <a:ext cx="4379312" cy="207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96" name="组合 112">
              <a:extLst>
                <a:ext uri="{FF2B5EF4-FFF2-40B4-BE49-F238E27FC236}">
                  <a16:creationId xmlns:a16="http://schemas.microsoft.com/office/drawing/2014/main" id="{40B6B07B-36C9-4322-9D2C-B72DB8FF6E60}"/>
                </a:ext>
              </a:extLst>
            </p:cNvPr>
            <p:cNvGrpSpPr/>
            <p:nvPr/>
          </p:nvGrpSpPr>
          <p:grpSpPr>
            <a:xfrm>
              <a:off x="7473395" y="708811"/>
              <a:ext cx="1094085" cy="468780"/>
              <a:chOff x="7243527" y="1915991"/>
              <a:chExt cx="1584409" cy="1055288"/>
            </a:xfrm>
          </p:grpSpPr>
          <p:sp>
            <p:nvSpPr>
              <p:cNvPr id="105" name="文本框 134">
                <a:extLst>
                  <a:ext uri="{FF2B5EF4-FFF2-40B4-BE49-F238E27FC236}">
                    <a16:creationId xmlns:a16="http://schemas.microsoft.com/office/drawing/2014/main" id="{4F22CC12-726D-4BB1-9271-AA53BA2E9419}"/>
                  </a:ext>
                </a:extLst>
              </p:cNvPr>
              <p:cNvSpPr txBox="1"/>
              <p:nvPr/>
            </p:nvSpPr>
            <p:spPr>
              <a:xfrm>
                <a:off x="7243527" y="1915991"/>
                <a:ext cx="1389372" cy="767803"/>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G1: 35.76 %</a:t>
                </a:r>
                <a:br>
                  <a:rPr lang="en-US" altLang="zh-CN" sz="1000" b="1" dirty="0">
                    <a:latin typeface="Arial" panose="020B0604020202020204" pitchFamily="34" charset="0"/>
                    <a:ea typeface="Arial Unicode MS" panose="020B0604020202020204" pitchFamily="34" charset="-122"/>
                    <a:cs typeface="Arial" panose="020B0604020202020204" pitchFamily="34" charset="0"/>
                  </a:rPr>
                </a:b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sp>
            <p:nvSpPr>
              <p:cNvPr id="106" name="文本框 135">
                <a:extLst>
                  <a:ext uri="{FF2B5EF4-FFF2-40B4-BE49-F238E27FC236}">
                    <a16:creationId xmlns:a16="http://schemas.microsoft.com/office/drawing/2014/main" id="{C0EDA2A3-D6D6-4828-B403-BE52FDFFBCDD}"/>
                  </a:ext>
                </a:extLst>
              </p:cNvPr>
              <p:cNvSpPr txBox="1"/>
              <p:nvPr/>
            </p:nvSpPr>
            <p:spPr>
              <a:xfrm>
                <a:off x="7243527" y="2498786"/>
                <a:ext cx="1389372" cy="472493"/>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G2: 34.99 %</a:t>
                </a: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sp>
            <p:nvSpPr>
              <p:cNvPr id="107" name="文本框 136">
                <a:extLst>
                  <a:ext uri="{FF2B5EF4-FFF2-40B4-BE49-F238E27FC236}">
                    <a16:creationId xmlns:a16="http://schemas.microsoft.com/office/drawing/2014/main" id="{0EC1A245-5286-45D5-BB3C-171BF4A86083}"/>
                  </a:ext>
                </a:extLst>
              </p:cNvPr>
              <p:cNvSpPr txBox="1"/>
              <p:nvPr/>
            </p:nvSpPr>
            <p:spPr>
              <a:xfrm>
                <a:off x="7336813" y="2210986"/>
                <a:ext cx="1491123" cy="472493"/>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S: 29.25 %</a:t>
                </a: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grpSp>
        <p:sp>
          <p:nvSpPr>
            <p:cNvPr id="97" name="文本框 113">
              <a:extLst>
                <a:ext uri="{FF2B5EF4-FFF2-40B4-BE49-F238E27FC236}">
                  <a16:creationId xmlns:a16="http://schemas.microsoft.com/office/drawing/2014/main" id="{AEC932E5-E6B0-4449-BC14-E16D1A84D4B7}"/>
                </a:ext>
              </a:extLst>
            </p:cNvPr>
            <p:cNvSpPr txBox="1"/>
            <p:nvPr/>
          </p:nvSpPr>
          <p:spPr>
            <a:xfrm>
              <a:off x="4884765" y="409534"/>
              <a:ext cx="1405313" cy="236128"/>
            </a:xfrm>
            <a:prstGeom prst="rect">
              <a:avLst/>
            </a:prstGeom>
            <a:noFill/>
          </p:spPr>
          <p:txBody>
            <a:bodyPr wrap="square" rtlCol="0">
              <a:spAutoFit/>
            </a:bodyPr>
            <a:lstStyle/>
            <a:p>
              <a:pPr algn="ctr"/>
              <a:r>
                <a:rPr lang="en-US" altLang="zh-CN" sz="1200" b="1" dirty="0">
                  <a:latin typeface="Arial" panose="020B0604020202020204" pitchFamily="34" charset="0"/>
                  <a:ea typeface="Arial Unicode MS" panose="020B0604020202020204" pitchFamily="34" charset="-122"/>
                  <a:cs typeface="Arial" panose="020B0604020202020204" pitchFamily="34" charset="0"/>
                </a:rPr>
                <a:t>HEL (5</a:t>
              </a:r>
              <a:r>
                <a:rPr lang="el-GR" altLang="zh-CN" sz="1200" b="1" dirty="0">
                  <a:latin typeface="Arial" panose="020B0604020202020204" pitchFamily="34" charset="0"/>
                  <a:ea typeface="Arial Unicode MS" panose="020B0604020202020204" pitchFamily="34" charset="-122"/>
                  <a:cs typeface="Arial" panose="020B0604020202020204" pitchFamily="34" charset="0"/>
                </a:rPr>
                <a:t> μ</a:t>
              </a:r>
              <a:r>
                <a:rPr lang="en-US" altLang="zh-CN" sz="1200" b="1" dirty="0">
                  <a:latin typeface="Arial" panose="020B0604020202020204" pitchFamily="34" charset="0"/>
                  <a:ea typeface="Arial Unicode MS" panose="020B0604020202020204" pitchFamily="34" charset="-122"/>
                  <a:cs typeface="Arial" panose="020B0604020202020204" pitchFamily="34" charset="0"/>
                </a:rPr>
                <a:t>M)</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grpSp>
          <p:nvGrpSpPr>
            <p:cNvPr id="98" name="组合 120">
              <a:extLst>
                <a:ext uri="{FF2B5EF4-FFF2-40B4-BE49-F238E27FC236}">
                  <a16:creationId xmlns:a16="http://schemas.microsoft.com/office/drawing/2014/main" id="{D0879D32-2C68-422F-B058-93D5DAF1DA68}"/>
                </a:ext>
              </a:extLst>
            </p:cNvPr>
            <p:cNvGrpSpPr/>
            <p:nvPr/>
          </p:nvGrpSpPr>
          <p:grpSpPr>
            <a:xfrm>
              <a:off x="8737236" y="683465"/>
              <a:ext cx="1606753" cy="1505843"/>
              <a:chOff x="5303497" y="2514013"/>
              <a:chExt cx="1922204" cy="1811708"/>
            </a:xfrm>
          </p:grpSpPr>
          <p:sp>
            <p:nvSpPr>
              <p:cNvPr id="100" name="文本框 123">
                <a:extLst>
                  <a:ext uri="{FF2B5EF4-FFF2-40B4-BE49-F238E27FC236}">
                    <a16:creationId xmlns:a16="http://schemas.microsoft.com/office/drawing/2014/main" id="{37CBD81E-4EEF-4756-BBA0-5D75BE1ED70C}"/>
                  </a:ext>
                </a:extLst>
              </p:cNvPr>
              <p:cNvSpPr txBox="1"/>
              <p:nvPr/>
            </p:nvSpPr>
            <p:spPr>
              <a:xfrm>
                <a:off x="5303497" y="4041632"/>
                <a:ext cx="879545" cy="284089"/>
              </a:xfrm>
              <a:prstGeom prst="rect">
                <a:avLst/>
              </a:prstGeom>
              <a:noFill/>
            </p:spPr>
            <p:txBody>
              <a:bodyPr wrap="square" rtlCol="0">
                <a:spAutoFit/>
              </a:bodyPr>
              <a:lstStyle/>
              <a:p>
                <a:r>
                  <a:rPr lang="en-US" altLang="zh-CN" sz="1200" b="1" dirty="0">
                    <a:latin typeface="Arial" panose="020B0604020202020204" pitchFamily="34" charset="0"/>
                    <a:ea typeface="Arial Unicode MS" panose="020B0604020202020204" pitchFamily="34" charset="-122"/>
                    <a:cs typeface="Arial" panose="020B0604020202020204" pitchFamily="34" charset="0"/>
                  </a:rPr>
                  <a:t>A665</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grpSp>
            <p:nvGrpSpPr>
              <p:cNvPr id="101" name="组合 127">
                <a:extLst>
                  <a:ext uri="{FF2B5EF4-FFF2-40B4-BE49-F238E27FC236}">
                    <a16:creationId xmlns:a16="http://schemas.microsoft.com/office/drawing/2014/main" id="{B0880F87-F3DE-4799-91FA-9F4B99BAADAC}"/>
                  </a:ext>
                </a:extLst>
              </p:cNvPr>
              <p:cNvGrpSpPr/>
              <p:nvPr/>
            </p:nvGrpSpPr>
            <p:grpSpPr>
              <a:xfrm>
                <a:off x="5916424" y="2514013"/>
                <a:ext cx="1309277" cy="598964"/>
                <a:chOff x="4877129" y="1427572"/>
                <a:chExt cx="1584880" cy="1120715"/>
              </a:xfrm>
            </p:grpSpPr>
            <p:sp>
              <p:nvSpPr>
                <p:cNvPr id="102" name="文本框 128">
                  <a:extLst>
                    <a:ext uri="{FF2B5EF4-FFF2-40B4-BE49-F238E27FC236}">
                      <a16:creationId xmlns:a16="http://schemas.microsoft.com/office/drawing/2014/main" id="{ECF7B1F7-9990-4BDA-9D71-CF1C64256581}"/>
                    </a:ext>
                  </a:extLst>
                </p:cNvPr>
                <p:cNvSpPr txBox="1"/>
                <p:nvPr/>
              </p:nvSpPr>
              <p:spPr>
                <a:xfrm>
                  <a:off x="4877129" y="1427572"/>
                  <a:ext cx="1389372" cy="767804"/>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G1: 36.08 %</a:t>
                  </a:r>
                  <a:br>
                    <a:rPr lang="en-US" altLang="zh-CN" sz="1000" b="1" dirty="0">
                      <a:latin typeface="Arial" panose="020B0604020202020204" pitchFamily="34" charset="0"/>
                      <a:ea typeface="Arial Unicode MS" panose="020B0604020202020204" pitchFamily="34" charset="-122"/>
                      <a:cs typeface="Arial" panose="020B0604020202020204" pitchFamily="34" charset="0"/>
                    </a:rPr>
                  </a:b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sp>
              <p:nvSpPr>
                <p:cNvPr id="103" name="文本框 129">
                  <a:extLst>
                    <a:ext uri="{FF2B5EF4-FFF2-40B4-BE49-F238E27FC236}">
                      <a16:creationId xmlns:a16="http://schemas.microsoft.com/office/drawing/2014/main" id="{3015EBF5-BF10-4886-9991-962EAEDB6CC3}"/>
                    </a:ext>
                  </a:extLst>
                </p:cNvPr>
                <p:cNvSpPr txBox="1"/>
                <p:nvPr/>
              </p:nvSpPr>
              <p:spPr>
                <a:xfrm>
                  <a:off x="4885231" y="2075793"/>
                  <a:ext cx="1389373" cy="472494"/>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G2: 46.80 %</a:t>
                  </a: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sp>
              <p:nvSpPr>
                <p:cNvPr id="104" name="文本框 130">
                  <a:extLst>
                    <a:ext uri="{FF2B5EF4-FFF2-40B4-BE49-F238E27FC236}">
                      <a16:creationId xmlns:a16="http://schemas.microsoft.com/office/drawing/2014/main" id="{559FF4C9-4E88-47CC-9876-557E2C7D092F}"/>
                    </a:ext>
                  </a:extLst>
                </p:cNvPr>
                <p:cNvSpPr txBox="1"/>
                <p:nvPr/>
              </p:nvSpPr>
              <p:spPr>
                <a:xfrm>
                  <a:off x="4970887" y="1760318"/>
                  <a:ext cx="1491122" cy="472494"/>
                </a:xfrm>
                <a:prstGeom prst="rect">
                  <a:avLst/>
                </a:prstGeom>
                <a:noFill/>
              </p:spPr>
              <p:txBody>
                <a:bodyPr wrap="square" rtlCol="0">
                  <a:spAutoFit/>
                </a:bodyPr>
                <a:lstStyle/>
                <a:p>
                  <a:r>
                    <a:rPr lang="en-US" altLang="zh-CN" sz="1000" b="1" dirty="0">
                      <a:latin typeface="Arial" panose="020B0604020202020204" pitchFamily="34" charset="0"/>
                      <a:ea typeface="Arial Unicode MS" panose="020B0604020202020204" pitchFamily="34" charset="-122"/>
                      <a:cs typeface="Arial" panose="020B0604020202020204" pitchFamily="34" charset="0"/>
                    </a:rPr>
                    <a:t> S: 17.12 %</a:t>
                  </a:r>
                  <a:endParaRPr lang="zh-CN" altLang="en-US" sz="1000" b="1" dirty="0">
                    <a:latin typeface="Arial" panose="020B0604020202020204" pitchFamily="34" charset="0"/>
                    <a:ea typeface="Arial Unicode MS" panose="020B0604020202020204" pitchFamily="34" charset="-122"/>
                    <a:cs typeface="Arial" panose="020B0604020202020204" pitchFamily="34" charset="0"/>
                  </a:endParaRPr>
                </a:p>
              </p:txBody>
            </p:sp>
          </p:grpSp>
        </p:grpSp>
        <p:sp>
          <p:nvSpPr>
            <p:cNvPr id="99" name="文本框 147">
              <a:extLst>
                <a:ext uri="{FF2B5EF4-FFF2-40B4-BE49-F238E27FC236}">
                  <a16:creationId xmlns:a16="http://schemas.microsoft.com/office/drawing/2014/main" id="{979443BE-6AB7-44A2-A316-8F8C213CF180}"/>
                </a:ext>
              </a:extLst>
            </p:cNvPr>
            <p:cNvSpPr txBox="1"/>
            <p:nvPr/>
          </p:nvSpPr>
          <p:spPr>
            <a:xfrm>
              <a:off x="5018325" y="1159571"/>
              <a:ext cx="286377" cy="738300"/>
            </a:xfrm>
            <a:prstGeom prst="rect">
              <a:avLst/>
            </a:prstGeom>
            <a:noFill/>
          </p:spPr>
          <p:txBody>
            <a:bodyPr vert="eaVert" wrap="square" rtlCol="0">
              <a:spAutoFit/>
            </a:bodyPr>
            <a:lstStyle/>
            <a:p>
              <a:pPr algn="ctr"/>
              <a:r>
                <a:rPr lang="en-US" altLang="zh-CN" sz="1200" b="1" dirty="0">
                  <a:latin typeface="Arial" panose="020B0604020202020204" pitchFamily="34" charset="0"/>
                  <a:ea typeface="Arial Unicode MS" panose="020B0604020202020204" pitchFamily="34" charset="-122"/>
                  <a:cs typeface="Arial" panose="020B0604020202020204" pitchFamily="34" charset="0"/>
                </a:rPr>
                <a:t>Numbers</a:t>
              </a:r>
              <a:endParaRPr lang="zh-CN" altLang="en-US" sz="1200" b="1" dirty="0">
                <a:latin typeface="Arial" panose="020B0604020202020204" pitchFamily="34" charset="0"/>
                <a:ea typeface="Arial Unicode MS" panose="020B0604020202020204" pitchFamily="34" charset="-122"/>
                <a:cs typeface="Arial" panose="020B0604020202020204" pitchFamily="34" charset="0"/>
              </a:endParaRPr>
            </a:p>
          </p:txBody>
        </p:sp>
      </p:grpSp>
      <p:sp>
        <p:nvSpPr>
          <p:cNvPr id="114" name="TextBox 113">
            <a:extLst>
              <a:ext uri="{FF2B5EF4-FFF2-40B4-BE49-F238E27FC236}">
                <a16:creationId xmlns:a16="http://schemas.microsoft.com/office/drawing/2014/main" id="{9DBD00CF-6443-411F-8882-D22CE548867E}"/>
              </a:ext>
            </a:extLst>
          </p:cNvPr>
          <p:cNvSpPr txBox="1"/>
          <p:nvPr/>
        </p:nvSpPr>
        <p:spPr>
          <a:xfrm>
            <a:off x="149719" y="8393571"/>
            <a:ext cx="6511490" cy="769441"/>
          </a:xfrm>
          <a:prstGeom prst="rect">
            <a:avLst/>
          </a:prstGeom>
          <a:noFill/>
        </p:spPr>
        <p:txBody>
          <a:bodyPr wrap="square" rtlCol="0">
            <a:spAutoFit/>
          </a:bodyPr>
          <a:lstStyle/>
          <a:p>
            <a:pPr algn="just"/>
            <a:r>
              <a:rPr lang="zh-CN" altLang="zh-CN" sz="1100" dirty="0">
                <a:latin typeface="Arial" panose="020B0604020202020204" pitchFamily="34" charset="0"/>
                <a:cs typeface="Arial" panose="020B0604020202020204" pitchFamily="34" charset="0"/>
              </a:rPr>
              <a:t> </a:t>
            </a:r>
            <a:r>
              <a:rPr lang="en-US" altLang="zh-CN" sz="1100" b="1" dirty="0">
                <a:latin typeface="Arial" panose="020B0604020202020204" pitchFamily="34" charset="0"/>
                <a:cs typeface="Arial" panose="020B0604020202020204" pitchFamily="34" charset="0"/>
              </a:rPr>
              <a:t>Supplemental Figure 2: </a:t>
            </a:r>
            <a:r>
              <a:rPr lang="en-US" altLang="zh-CN" sz="1100" dirty="0">
                <a:latin typeface="Arial" panose="020B0604020202020204" pitchFamily="34" charset="0"/>
                <a:cs typeface="Arial" panose="020B0604020202020204" pitchFamily="34" charset="0"/>
              </a:rPr>
              <a:t>Fli-1 inhibiting compounds induce apoptosis and cell cycle arrest. (A) A661 or A665 treatment increases the percentage of Annexin V-positive apoptotic cells in HEL and CB7 cells 48 hours post drug treatment. (B) The compounds consistently induce accumulation in G2 phase of the cell cycle in HEL and CB7 cells, 48 hour post-drug treatment. Compound concentration, 2 </a:t>
            </a:r>
            <a:r>
              <a:rPr lang="en-US" altLang="zh-CN" sz="1100" dirty="0" err="1">
                <a:latin typeface="Arial" panose="020B0604020202020204" pitchFamily="34" charset="0"/>
                <a:cs typeface="Arial" panose="020B0604020202020204" pitchFamily="34" charset="0"/>
              </a:rPr>
              <a:t>μM</a:t>
            </a:r>
            <a:r>
              <a:rPr lang="en-US" altLang="zh-CN" sz="1100" dirty="0">
                <a:latin typeface="Arial" panose="020B0604020202020204" pitchFamily="34" charset="0"/>
                <a:cs typeface="Arial" panose="020B0604020202020204" pitchFamily="34" charset="0"/>
              </a:rPr>
              <a:t>.</a:t>
            </a:r>
            <a:endParaRPr lang="zh-CN" altLang="zh-CN" sz="1100" dirty="0">
              <a:latin typeface="Arial" panose="020B0604020202020204" pitchFamily="34" charset="0"/>
              <a:cs typeface="Arial" panose="020B0604020202020204" pitchFamily="34" charset="0"/>
            </a:endParaRPr>
          </a:p>
        </p:txBody>
      </p:sp>
      <p:sp>
        <p:nvSpPr>
          <p:cNvPr id="115" name="TextBox 114">
            <a:extLst>
              <a:ext uri="{FF2B5EF4-FFF2-40B4-BE49-F238E27FC236}">
                <a16:creationId xmlns:a16="http://schemas.microsoft.com/office/drawing/2014/main" id="{413391C1-EE49-447F-953F-E643808969FB}"/>
              </a:ext>
            </a:extLst>
          </p:cNvPr>
          <p:cNvSpPr txBox="1"/>
          <p:nvPr/>
        </p:nvSpPr>
        <p:spPr>
          <a:xfrm>
            <a:off x="187025" y="3806511"/>
            <a:ext cx="452236" cy="400110"/>
          </a:xfrm>
          <a:prstGeom prst="rect">
            <a:avLst/>
          </a:prstGeom>
          <a:noFill/>
        </p:spPr>
        <p:txBody>
          <a:bodyPr wrap="square" rtlCol="0">
            <a:spAutoFit/>
          </a:bodyPr>
          <a:lstStyle/>
          <a:p>
            <a:r>
              <a:rPr lang="en-US" altLang="zh-CN" sz="2000" b="1" dirty="0">
                <a:latin typeface="Arial" panose="020B0604020202020204" pitchFamily="34" charset="0"/>
                <a:cs typeface="Arial" panose="020B0604020202020204" pitchFamily="34" charset="0"/>
              </a:rPr>
              <a:t>B</a:t>
            </a:r>
            <a:endParaRPr lang="zh-CN" altLang="en-U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46707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4">
            <a:extLst>
              <a:ext uri="{FF2B5EF4-FFF2-40B4-BE49-F238E27FC236}">
                <a16:creationId xmlns:a16="http://schemas.microsoft.com/office/drawing/2014/main" id="{F49A0559-D248-4DD4-B302-A4CD91E8379E}"/>
              </a:ext>
            </a:extLst>
          </p:cNvPr>
          <p:cNvGraphicFramePr>
            <a:graphicFrameLocks/>
          </p:cNvGraphicFramePr>
          <p:nvPr>
            <p:extLst/>
          </p:nvPr>
        </p:nvGraphicFramePr>
        <p:xfrm>
          <a:off x="215346" y="266115"/>
          <a:ext cx="3298698" cy="3088639"/>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49">
            <a:extLst>
              <a:ext uri="{FF2B5EF4-FFF2-40B4-BE49-F238E27FC236}">
                <a16:creationId xmlns:a16="http://schemas.microsoft.com/office/drawing/2014/main" id="{F91F952E-FEDF-43C5-8706-0146B0A0F7E8}"/>
              </a:ext>
            </a:extLst>
          </p:cNvPr>
          <p:cNvSpPr txBox="1"/>
          <p:nvPr/>
        </p:nvSpPr>
        <p:spPr>
          <a:xfrm>
            <a:off x="344242" y="7810399"/>
            <a:ext cx="6258829" cy="1200329"/>
          </a:xfrm>
          <a:prstGeom prst="rect">
            <a:avLst/>
          </a:prstGeom>
          <a:noFill/>
        </p:spPr>
        <p:txBody>
          <a:bodyPr wrap="square" rtlCol="0">
            <a:spAutoFit/>
          </a:bodyPr>
          <a:lstStyle/>
          <a:p>
            <a:pPr algn="just"/>
            <a:r>
              <a:rPr lang="en-US" altLang="zh-CN" sz="1200" b="1" dirty="0">
                <a:latin typeface="Arial" panose="020B0604020202020204" pitchFamily="34" charset="0"/>
                <a:cs typeface="Arial" panose="020B0604020202020204" pitchFamily="34" charset="0"/>
              </a:rPr>
              <a:t>Supplemental figure 3: </a:t>
            </a:r>
            <a:r>
              <a:rPr lang="en-US" altLang="zh-CN" sz="1200" dirty="0">
                <a:latin typeface="Arial" panose="020B0604020202020204" pitchFamily="34" charset="0"/>
                <a:cs typeface="Arial" panose="020B0604020202020204" pitchFamily="34" charset="0"/>
              </a:rPr>
              <a:t>A661/A665 compounds induces differentiation of HEL cells in culture. (A-F) G-RT=PCR analysis of the indicated genes after treatment of HEL cells with A661/A665 compounds (5</a:t>
            </a:r>
            <a:r>
              <a:rPr lang="el-GR" altLang="zh-CN" sz="1200" dirty="0">
                <a:latin typeface="Arial" panose="020B0604020202020204" pitchFamily="34" charset="0"/>
                <a:cs typeface="Arial" panose="020B0604020202020204" pitchFamily="34" charset="0"/>
              </a:rPr>
              <a:t>μ</a:t>
            </a:r>
            <a:r>
              <a:rPr lang="en-US" altLang="zh-CN" sz="1200" dirty="0">
                <a:latin typeface="Arial" panose="020B0604020202020204" pitchFamily="34" charset="0"/>
                <a:cs typeface="Arial" panose="020B0604020202020204" pitchFamily="34" charset="0"/>
              </a:rPr>
              <a:t>M) for 9 hours. In figure 1A, HEL cells were treated with 1</a:t>
            </a:r>
            <a:r>
              <a:rPr lang="el-GR" altLang="zh-CN" sz="1200" dirty="0">
                <a:latin typeface="Arial" panose="020B0604020202020204" pitchFamily="34" charset="0"/>
                <a:cs typeface="Arial" panose="020B0604020202020204" pitchFamily="34" charset="0"/>
              </a:rPr>
              <a:t>μ</a:t>
            </a:r>
            <a:r>
              <a:rPr lang="en-US" altLang="zh-CN" sz="1200" dirty="0">
                <a:latin typeface="Arial" panose="020B0604020202020204" pitchFamily="34" charset="0"/>
                <a:cs typeface="Arial" panose="020B0604020202020204" pitchFamily="34" charset="0"/>
              </a:rPr>
              <a:t>M TPA to induce megakaryocytic differentiation</a:t>
            </a:r>
            <a:r>
              <a:rPr lang="en-US" altLang="zh-CN" sz="1200" baseline="30000" dirty="0">
                <a:latin typeface="Arial" panose="020B0604020202020204" pitchFamily="34" charset="0"/>
                <a:cs typeface="Arial" panose="020B0604020202020204" pitchFamily="34" charset="0"/>
              </a:rPr>
              <a:t>16</a:t>
            </a:r>
            <a:r>
              <a:rPr lang="en-US" altLang="zh-CN" sz="1200" dirty="0">
                <a:latin typeface="Arial" panose="020B0604020202020204" pitchFamily="34" charset="0"/>
                <a:cs typeface="Arial" panose="020B0604020202020204" pitchFamily="34" charset="0"/>
              </a:rPr>
              <a:t>. While differentiation inducers compounds A661/A665 upregulated p27, this cell cycle inhibitor was downregulated by TPA. P&lt; 0.005 denoted by ** . P&lt; 0.05 denoted by *   </a:t>
            </a:r>
            <a:endParaRPr lang="zh-CN" altLang="en-US" sz="12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118F268A-9114-4EBC-A129-299D694874A0}"/>
              </a:ext>
            </a:extLst>
          </p:cNvPr>
          <p:cNvSpPr txBox="1"/>
          <p:nvPr/>
        </p:nvSpPr>
        <p:spPr>
          <a:xfrm>
            <a:off x="159260" y="266115"/>
            <a:ext cx="647577" cy="400110"/>
          </a:xfrm>
          <a:prstGeom prst="rect">
            <a:avLst/>
          </a:prstGeom>
          <a:noFill/>
        </p:spPr>
        <p:txBody>
          <a:bodyPr wrap="square" rtlCol="0">
            <a:spAutoFit/>
          </a:bodyPr>
          <a:lstStyle/>
          <a:p>
            <a:r>
              <a:rPr lang="en-US" altLang="zh-CN" sz="2000" b="1" dirty="0">
                <a:latin typeface="Arial" panose="020B0604020202020204" pitchFamily="34" charset="0"/>
                <a:cs typeface="Arial" panose="020B0604020202020204" pitchFamily="34" charset="0"/>
              </a:rPr>
              <a:t>A</a:t>
            </a:r>
            <a:endParaRPr lang="zh-CN" altLang="en-US" sz="2000" b="1"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1A0586F7-4655-4604-96B5-38E3D52ABA17}"/>
              </a:ext>
            </a:extLst>
          </p:cNvPr>
          <p:cNvSpPr txBox="1"/>
          <p:nvPr/>
        </p:nvSpPr>
        <p:spPr>
          <a:xfrm>
            <a:off x="3360629" y="275085"/>
            <a:ext cx="647577" cy="400110"/>
          </a:xfrm>
          <a:prstGeom prst="rect">
            <a:avLst/>
          </a:prstGeom>
          <a:noFill/>
        </p:spPr>
        <p:txBody>
          <a:bodyPr wrap="square" rtlCol="0">
            <a:spAutoFit/>
          </a:bodyPr>
          <a:lstStyle/>
          <a:p>
            <a:r>
              <a:rPr lang="en-US" altLang="zh-CN" sz="2000" b="1" dirty="0">
                <a:latin typeface="Arial" panose="020B0604020202020204" pitchFamily="34" charset="0"/>
                <a:cs typeface="Arial" panose="020B0604020202020204" pitchFamily="34" charset="0"/>
              </a:rPr>
              <a:t>B</a:t>
            </a:r>
            <a:endParaRPr lang="zh-CN" altLang="en-US" sz="2000" b="1"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C93A574D-86BB-4F97-B5DA-2744725DE151}"/>
              </a:ext>
            </a:extLst>
          </p:cNvPr>
          <p:cNvSpPr txBox="1"/>
          <p:nvPr/>
        </p:nvSpPr>
        <p:spPr>
          <a:xfrm>
            <a:off x="146783" y="2709114"/>
            <a:ext cx="647577" cy="400110"/>
          </a:xfrm>
          <a:prstGeom prst="rect">
            <a:avLst/>
          </a:prstGeom>
          <a:noFill/>
        </p:spPr>
        <p:txBody>
          <a:bodyPr wrap="square" rtlCol="0">
            <a:spAutoFit/>
          </a:bodyPr>
          <a:lstStyle/>
          <a:p>
            <a:r>
              <a:rPr lang="en-US" altLang="zh-CN" sz="2000" b="1" dirty="0">
                <a:latin typeface="Arial" panose="020B0604020202020204" pitchFamily="34" charset="0"/>
                <a:cs typeface="Arial" panose="020B0604020202020204" pitchFamily="34" charset="0"/>
              </a:rPr>
              <a:t>C</a:t>
            </a:r>
            <a:endParaRPr lang="zh-CN" altLang="en-US" sz="2000" b="1"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33BCC497-61FD-459C-AC60-B707F40F7ADC}"/>
              </a:ext>
            </a:extLst>
          </p:cNvPr>
          <p:cNvSpPr txBox="1"/>
          <p:nvPr/>
        </p:nvSpPr>
        <p:spPr>
          <a:xfrm>
            <a:off x="3364175" y="2773352"/>
            <a:ext cx="647577" cy="400110"/>
          </a:xfrm>
          <a:prstGeom prst="rect">
            <a:avLst/>
          </a:prstGeom>
          <a:noFill/>
        </p:spPr>
        <p:txBody>
          <a:bodyPr wrap="square" rtlCol="0">
            <a:spAutoFit/>
          </a:bodyPr>
          <a:lstStyle/>
          <a:p>
            <a:r>
              <a:rPr lang="en-US" altLang="zh-CN" sz="2000" b="1" dirty="0">
                <a:latin typeface="Arial" panose="020B0604020202020204" pitchFamily="34" charset="0"/>
                <a:cs typeface="Arial" panose="020B0604020202020204" pitchFamily="34" charset="0"/>
              </a:rPr>
              <a:t>D</a:t>
            </a:r>
            <a:endParaRPr lang="zh-CN" altLang="en-US" sz="2000" b="1"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3EA5CAAE-20DB-4E21-BA1E-A245B0F2B6DB}"/>
              </a:ext>
            </a:extLst>
          </p:cNvPr>
          <p:cNvSpPr txBox="1"/>
          <p:nvPr/>
        </p:nvSpPr>
        <p:spPr>
          <a:xfrm>
            <a:off x="204149" y="5216351"/>
            <a:ext cx="647577" cy="400110"/>
          </a:xfrm>
          <a:prstGeom prst="rect">
            <a:avLst/>
          </a:prstGeom>
          <a:noFill/>
        </p:spPr>
        <p:txBody>
          <a:bodyPr wrap="square" rtlCol="0">
            <a:spAutoFit/>
          </a:bodyPr>
          <a:lstStyle/>
          <a:p>
            <a:r>
              <a:rPr lang="en-US" altLang="zh-CN" sz="2000" b="1" dirty="0">
                <a:latin typeface="Arial" panose="020B0604020202020204" pitchFamily="34" charset="0"/>
                <a:cs typeface="Arial" panose="020B0604020202020204" pitchFamily="34" charset="0"/>
              </a:rPr>
              <a:t>E</a:t>
            </a:r>
            <a:endParaRPr lang="zh-CN" altLang="en-US" sz="2000" b="1"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36540A78-34F0-4677-BB53-5756B9E08BC8}"/>
              </a:ext>
            </a:extLst>
          </p:cNvPr>
          <p:cNvSpPr txBox="1"/>
          <p:nvPr/>
        </p:nvSpPr>
        <p:spPr>
          <a:xfrm>
            <a:off x="3405854" y="5235928"/>
            <a:ext cx="647577" cy="400110"/>
          </a:xfrm>
          <a:prstGeom prst="rect">
            <a:avLst/>
          </a:prstGeom>
          <a:noFill/>
        </p:spPr>
        <p:txBody>
          <a:bodyPr wrap="square" rtlCol="0">
            <a:spAutoFit/>
          </a:bodyPr>
          <a:lstStyle/>
          <a:p>
            <a:r>
              <a:rPr lang="en-US" altLang="zh-CN" sz="2000" b="1" dirty="0">
                <a:latin typeface="Arial" panose="020B0604020202020204" pitchFamily="34" charset="0"/>
                <a:cs typeface="Arial" panose="020B0604020202020204" pitchFamily="34" charset="0"/>
              </a:rPr>
              <a:t>F</a:t>
            </a:r>
            <a:endParaRPr lang="zh-CN" altLang="en-US" sz="2000" b="1" dirty="0">
              <a:latin typeface="Arial" panose="020B0604020202020204" pitchFamily="34" charset="0"/>
              <a:cs typeface="Arial" panose="020B0604020202020204" pitchFamily="34" charset="0"/>
            </a:endParaRPr>
          </a:p>
        </p:txBody>
      </p:sp>
      <p:grpSp>
        <p:nvGrpSpPr>
          <p:cNvPr id="22" name="组合 22">
            <a:extLst>
              <a:ext uri="{FF2B5EF4-FFF2-40B4-BE49-F238E27FC236}">
                <a16:creationId xmlns:a16="http://schemas.microsoft.com/office/drawing/2014/main" id="{140A1C9C-87FC-4CAA-A5B8-CDEE19D76D14}"/>
              </a:ext>
            </a:extLst>
          </p:cNvPr>
          <p:cNvGrpSpPr/>
          <p:nvPr/>
        </p:nvGrpSpPr>
        <p:grpSpPr>
          <a:xfrm>
            <a:off x="3525381" y="189447"/>
            <a:ext cx="3117273" cy="3462528"/>
            <a:chOff x="0" y="0"/>
            <a:chExt cx="3784910" cy="3622075"/>
          </a:xfrm>
        </p:grpSpPr>
        <p:graphicFrame>
          <p:nvGraphicFramePr>
            <p:cNvPr id="23" name="图表 23">
              <a:extLst>
                <a:ext uri="{FF2B5EF4-FFF2-40B4-BE49-F238E27FC236}">
                  <a16:creationId xmlns:a16="http://schemas.microsoft.com/office/drawing/2014/main" id="{74D1F4F9-FFE6-46AF-B892-EA82A39C69D7}"/>
                </a:ext>
              </a:extLst>
            </p:cNvPr>
            <p:cNvGraphicFramePr>
              <a:graphicFrameLocks/>
            </p:cNvGraphicFramePr>
            <p:nvPr>
              <p:extLst>
                <p:ext uri="{D42A27DB-BD31-4B8C-83A1-F6EECF244321}">
                  <p14:modId xmlns:p14="http://schemas.microsoft.com/office/powerpoint/2010/main" val="1041054579"/>
                </p:ext>
              </p:extLst>
            </p:nvPr>
          </p:nvGraphicFramePr>
          <p:xfrm>
            <a:off x="0" y="0"/>
            <a:ext cx="3784910" cy="3622075"/>
          </p:xfrm>
          <a:graphic>
            <a:graphicData uri="http://schemas.openxmlformats.org/drawingml/2006/chart">
              <c:chart xmlns:c="http://schemas.openxmlformats.org/drawingml/2006/chart" xmlns:r="http://schemas.openxmlformats.org/officeDocument/2006/relationships" r:id="rId3"/>
            </a:graphicData>
          </a:graphic>
        </p:graphicFrame>
        <p:sp>
          <p:nvSpPr>
            <p:cNvPr id="24" name="文本框 8">
              <a:extLst>
                <a:ext uri="{FF2B5EF4-FFF2-40B4-BE49-F238E27FC236}">
                  <a16:creationId xmlns:a16="http://schemas.microsoft.com/office/drawing/2014/main" id="{01EF45DE-917B-4C94-817E-7DDBC3575097}"/>
                </a:ext>
              </a:extLst>
            </p:cNvPr>
            <p:cNvSpPr txBox="1"/>
            <p:nvPr/>
          </p:nvSpPr>
          <p:spPr>
            <a:xfrm>
              <a:off x="1763865" y="364434"/>
              <a:ext cx="1323831" cy="289763"/>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zh-CN" sz="1200" b="1" dirty="0">
                  <a:solidFill>
                    <a:schemeClr val="tx1">
                      <a:lumMod val="95000"/>
                      <a:lumOff val="5000"/>
                    </a:schemeClr>
                  </a:solidFill>
                  <a:latin typeface="Arial" panose="020B0604020202020204" pitchFamily="34" charset="0"/>
                  <a:cs typeface="Arial" panose="020B0604020202020204" pitchFamily="34" charset="0"/>
                </a:rPr>
                <a:t>SHIP-1</a:t>
              </a:r>
              <a:endParaRPr lang="zh-CN" altLang="en-US" sz="1200" b="1" dirty="0">
                <a:solidFill>
                  <a:schemeClr val="tx1">
                    <a:lumMod val="95000"/>
                    <a:lumOff val="5000"/>
                  </a:schemeClr>
                </a:solidFill>
                <a:latin typeface="Arial" panose="020B0604020202020204" pitchFamily="34" charset="0"/>
                <a:cs typeface="Arial" panose="020B0604020202020204" pitchFamily="34" charset="0"/>
              </a:endParaRPr>
            </a:p>
          </p:txBody>
        </p:sp>
      </p:grpSp>
      <p:sp>
        <p:nvSpPr>
          <p:cNvPr id="25" name="文本框 5">
            <a:extLst>
              <a:ext uri="{FF2B5EF4-FFF2-40B4-BE49-F238E27FC236}">
                <a16:creationId xmlns:a16="http://schemas.microsoft.com/office/drawing/2014/main" id="{AFAC960A-3301-4893-8ADF-F31CEC2934D3}"/>
              </a:ext>
            </a:extLst>
          </p:cNvPr>
          <p:cNvSpPr txBox="1"/>
          <p:nvPr/>
        </p:nvSpPr>
        <p:spPr>
          <a:xfrm>
            <a:off x="4978110" y="818099"/>
            <a:ext cx="817323"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zh-CN" sz="1200" b="1" dirty="0">
                <a:latin typeface="Arial" panose="020B0604020202020204" pitchFamily="34" charset="0"/>
                <a:cs typeface="Arial" panose="020B0604020202020204" pitchFamily="34" charset="0"/>
              </a:rPr>
              <a:t>P=0.119</a:t>
            </a:r>
            <a:endParaRPr lang="zh-CN" altLang="en-US" sz="1200" b="1" dirty="0">
              <a:latin typeface="Arial" panose="020B0604020202020204" pitchFamily="34" charset="0"/>
              <a:cs typeface="Arial" panose="020B0604020202020204" pitchFamily="34" charset="0"/>
            </a:endParaRPr>
          </a:p>
        </p:txBody>
      </p:sp>
      <p:sp>
        <p:nvSpPr>
          <p:cNvPr id="26" name="文本框 5">
            <a:extLst>
              <a:ext uri="{FF2B5EF4-FFF2-40B4-BE49-F238E27FC236}">
                <a16:creationId xmlns:a16="http://schemas.microsoft.com/office/drawing/2014/main" id="{D5EC404F-0DFE-465A-82E8-0EEAE9BEAAEA}"/>
              </a:ext>
            </a:extLst>
          </p:cNvPr>
          <p:cNvSpPr txBox="1"/>
          <p:nvPr/>
        </p:nvSpPr>
        <p:spPr>
          <a:xfrm>
            <a:off x="5795433" y="992552"/>
            <a:ext cx="817324"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zh-CN" sz="1200" b="1" dirty="0">
                <a:latin typeface="Arial" panose="020B0604020202020204" pitchFamily="34" charset="0"/>
                <a:cs typeface="Arial" panose="020B0604020202020204" pitchFamily="34" charset="0"/>
              </a:rPr>
              <a:t>P=0.008</a:t>
            </a:r>
            <a:endParaRPr lang="zh-CN" altLang="en-US" sz="1200" b="1" dirty="0">
              <a:latin typeface="Arial" panose="020B0604020202020204" pitchFamily="34" charset="0"/>
              <a:cs typeface="Arial" panose="020B0604020202020204" pitchFamily="34" charset="0"/>
            </a:endParaRPr>
          </a:p>
        </p:txBody>
      </p:sp>
      <p:graphicFrame>
        <p:nvGraphicFramePr>
          <p:cNvPr id="27" name="图表 27">
            <a:extLst>
              <a:ext uri="{FF2B5EF4-FFF2-40B4-BE49-F238E27FC236}">
                <a16:creationId xmlns:a16="http://schemas.microsoft.com/office/drawing/2014/main" id="{CAB5F7E3-3AF6-4DF5-A119-29CA729CBC42}"/>
              </a:ext>
            </a:extLst>
          </p:cNvPr>
          <p:cNvGraphicFramePr>
            <a:graphicFrameLocks/>
          </p:cNvGraphicFramePr>
          <p:nvPr>
            <p:extLst>
              <p:ext uri="{D42A27DB-BD31-4B8C-83A1-F6EECF244321}">
                <p14:modId xmlns:p14="http://schemas.microsoft.com/office/powerpoint/2010/main" val="3659541292"/>
              </p:ext>
            </p:extLst>
          </p:nvPr>
        </p:nvGraphicFramePr>
        <p:xfrm>
          <a:off x="0" y="2873904"/>
          <a:ext cx="3854790" cy="257776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4" name="图表 36">
            <a:extLst>
              <a:ext uri="{FF2B5EF4-FFF2-40B4-BE49-F238E27FC236}">
                <a16:creationId xmlns:a16="http://schemas.microsoft.com/office/drawing/2014/main" id="{17C69C14-C54F-49FB-AA18-A1C4A3A48089}"/>
              </a:ext>
            </a:extLst>
          </p:cNvPr>
          <p:cNvGraphicFramePr>
            <a:graphicFrameLocks/>
          </p:cNvGraphicFramePr>
          <p:nvPr>
            <p:extLst>
              <p:ext uri="{D42A27DB-BD31-4B8C-83A1-F6EECF244321}">
                <p14:modId xmlns:p14="http://schemas.microsoft.com/office/powerpoint/2010/main" val="1627687019"/>
              </p:ext>
            </p:extLst>
          </p:nvPr>
        </p:nvGraphicFramePr>
        <p:xfrm>
          <a:off x="3593944" y="2539949"/>
          <a:ext cx="2987623" cy="3380583"/>
        </p:xfrm>
        <a:graphic>
          <a:graphicData uri="http://schemas.openxmlformats.org/drawingml/2006/chart">
            <c:chart xmlns:c="http://schemas.openxmlformats.org/drawingml/2006/chart" xmlns:r="http://schemas.openxmlformats.org/officeDocument/2006/relationships" r:id="rId5"/>
          </a:graphicData>
        </a:graphic>
      </p:graphicFrame>
      <p:grpSp>
        <p:nvGrpSpPr>
          <p:cNvPr id="41" name="Group 40">
            <a:extLst>
              <a:ext uri="{FF2B5EF4-FFF2-40B4-BE49-F238E27FC236}">
                <a16:creationId xmlns:a16="http://schemas.microsoft.com/office/drawing/2014/main" id="{911B7D9A-220B-4953-93F7-66AB46ABBE6A}"/>
              </a:ext>
            </a:extLst>
          </p:cNvPr>
          <p:cNvGrpSpPr/>
          <p:nvPr/>
        </p:nvGrpSpPr>
        <p:grpSpPr>
          <a:xfrm>
            <a:off x="3553957" y="5133478"/>
            <a:ext cx="3128672" cy="2565644"/>
            <a:chOff x="8297552" y="3261336"/>
            <a:chExt cx="3170547" cy="2565644"/>
          </a:xfrm>
        </p:grpSpPr>
        <p:graphicFrame>
          <p:nvGraphicFramePr>
            <p:cNvPr id="42" name="图表 28">
              <a:extLst>
                <a:ext uri="{FF2B5EF4-FFF2-40B4-BE49-F238E27FC236}">
                  <a16:creationId xmlns:a16="http://schemas.microsoft.com/office/drawing/2014/main" id="{22BF7BEE-BC22-466B-8EB6-A24D312813FE}"/>
                </a:ext>
              </a:extLst>
            </p:cNvPr>
            <p:cNvGraphicFramePr>
              <a:graphicFrameLocks/>
            </p:cNvGraphicFramePr>
            <p:nvPr>
              <p:extLst>
                <p:ext uri="{D42A27DB-BD31-4B8C-83A1-F6EECF244321}">
                  <p14:modId xmlns:p14="http://schemas.microsoft.com/office/powerpoint/2010/main" val="1227749068"/>
                </p:ext>
              </p:extLst>
            </p:nvPr>
          </p:nvGraphicFramePr>
          <p:xfrm>
            <a:off x="8297552" y="3261336"/>
            <a:ext cx="3020464" cy="2565644"/>
          </p:xfrm>
          <a:graphic>
            <a:graphicData uri="http://schemas.openxmlformats.org/drawingml/2006/chart">
              <c:chart xmlns:c="http://schemas.openxmlformats.org/drawingml/2006/chart" xmlns:r="http://schemas.openxmlformats.org/officeDocument/2006/relationships" r:id="rId6"/>
            </a:graphicData>
          </a:graphic>
        </p:graphicFrame>
        <p:sp>
          <p:nvSpPr>
            <p:cNvPr id="43" name="文本框 5">
              <a:extLst>
                <a:ext uri="{FF2B5EF4-FFF2-40B4-BE49-F238E27FC236}">
                  <a16:creationId xmlns:a16="http://schemas.microsoft.com/office/drawing/2014/main" id="{CBFE2162-F3F3-4635-86B7-22B9C25A3731}"/>
                </a:ext>
              </a:extLst>
            </p:cNvPr>
            <p:cNvSpPr txBox="1"/>
            <p:nvPr/>
          </p:nvSpPr>
          <p:spPr>
            <a:xfrm>
              <a:off x="10565017" y="3669700"/>
              <a:ext cx="903082"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zh-CN" sz="1200" b="1" dirty="0">
                  <a:latin typeface="Arial" panose="020B0604020202020204" pitchFamily="34" charset="0"/>
                  <a:cs typeface="Arial" panose="020B0604020202020204" pitchFamily="34" charset="0"/>
                </a:rPr>
                <a:t>P=0.033</a:t>
              </a:r>
              <a:endParaRPr lang="zh-CN" altLang="en-US" sz="1200" b="1" dirty="0">
                <a:latin typeface="Arial" panose="020B0604020202020204" pitchFamily="34" charset="0"/>
                <a:cs typeface="Arial" panose="020B0604020202020204" pitchFamily="34" charset="0"/>
              </a:endParaRPr>
            </a:p>
          </p:txBody>
        </p:sp>
      </p:grpSp>
      <p:graphicFrame>
        <p:nvGraphicFramePr>
          <p:cNvPr id="44" name="图表 2">
            <a:extLst>
              <a:ext uri="{FF2B5EF4-FFF2-40B4-BE49-F238E27FC236}">
                <a16:creationId xmlns:a16="http://schemas.microsoft.com/office/drawing/2014/main" id="{D7368C76-406B-4526-9476-9D31D1DB8019}"/>
              </a:ext>
            </a:extLst>
          </p:cNvPr>
          <p:cNvGraphicFramePr>
            <a:graphicFrameLocks/>
          </p:cNvGraphicFramePr>
          <p:nvPr>
            <p:extLst>
              <p:ext uri="{D42A27DB-BD31-4B8C-83A1-F6EECF244321}">
                <p14:modId xmlns:p14="http://schemas.microsoft.com/office/powerpoint/2010/main" val="962734724"/>
              </p:ext>
            </p:extLst>
          </p:nvPr>
        </p:nvGraphicFramePr>
        <p:xfrm>
          <a:off x="68373" y="5235928"/>
          <a:ext cx="3491289" cy="3160849"/>
        </p:xfrm>
        <a:graphic>
          <a:graphicData uri="http://schemas.openxmlformats.org/drawingml/2006/chart">
            <c:chart xmlns:c="http://schemas.openxmlformats.org/drawingml/2006/chart" xmlns:r="http://schemas.openxmlformats.org/officeDocument/2006/relationships" r:id="rId7"/>
          </a:graphicData>
        </a:graphic>
      </p:graphicFrame>
      <p:sp>
        <p:nvSpPr>
          <p:cNvPr id="45" name="文本框 5">
            <a:extLst>
              <a:ext uri="{FF2B5EF4-FFF2-40B4-BE49-F238E27FC236}">
                <a16:creationId xmlns:a16="http://schemas.microsoft.com/office/drawing/2014/main" id="{AE0BC8DD-C9FE-4D42-92E5-88F9BAA9CCC9}"/>
              </a:ext>
            </a:extLst>
          </p:cNvPr>
          <p:cNvSpPr txBox="1"/>
          <p:nvPr/>
        </p:nvSpPr>
        <p:spPr>
          <a:xfrm>
            <a:off x="1927395" y="5954622"/>
            <a:ext cx="760126" cy="461678"/>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zh-CN" sz="1200" b="1" dirty="0">
                <a:latin typeface="Arial" panose="020B0604020202020204" pitchFamily="34" charset="0"/>
                <a:cs typeface="Arial" panose="020B0604020202020204" pitchFamily="34" charset="0"/>
              </a:rPr>
              <a:t>P=0.034</a:t>
            </a:r>
          </a:p>
          <a:p>
            <a:endParaRPr lang="zh-CN" altLang="en-US" sz="1200" b="1" dirty="0">
              <a:latin typeface="Arial" panose="020B0604020202020204" pitchFamily="34" charset="0"/>
              <a:cs typeface="Arial" panose="020B0604020202020204" pitchFamily="34" charset="0"/>
            </a:endParaRPr>
          </a:p>
        </p:txBody>
      </p:sp>
      <p:sp>
        <p:nvSpPr>
          <p:cNvPr id="46" name="文本框 5">
            <a:extLst>
              <a:ext uri="{FF2B5EF4-FFF2-40B4-BE49-F238E27FC236}">
                <a16:creationId xmlns:a16="http://schemas.microsoft.com/office/drawing/2014/main" id="{E6B31D18-F819-4B84-AC96-7EDB91AB4C80}"/>
              </a:ext>
            </a:extLst>
          </p:cNvPr>
          <p:cNvSpPr txBox="1"/>
          <p:nvPr/>
        </p:nvSpPr>
        <p:spPr>
          <a:xfrm>
            <a:off x="2740676" y="6095669"/>
            <a:ext cx="760126" cy="461678"/>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zh-CN" sz="1200" b="1" dirty="0">
                <a:latin typeface="Arial" panose="020B0604020202020204" pitchFamily="34" charset="0"/>
                <a:cs typeface="Arial" panose="020B0604020202020204" pitchFamily="34" charset="0"/>
              </a:rPr>
              <a:t>P=0.004</a:t>
            </a:r>
          </a:p>
          <a:p>
            <a:endParaRPr lang="zh-CN" altLang="en-US" sz="1200" b="1" dirty="0">
              <a:latin typeface="Arial" panose="020B0604020202020204" pitchFamily="34" charset="0"/>
              <a:cs typeface="Arial" panose="020B0604020202020204" pitchFamily="34" charset="0"/>
            </a:endParaRPr>
          </a:p>
        </p:txBody>
      </p:sp>
      <p:sp>
        <p:nvSpPr>
          <p:cNvPr id="47" name="TextBox 46">
            <a:extLst>
              <a:ext uri="{FF2B5EF4-FFF2-40B4-BE49-F238E27FC236}">
                <a16:creationId xmlns:a16="http://schemas.microsoft.com/office/drawing/2014/main" id="{745EBD22-E3F5-40CB-9039-E3D459F0E0C1}"/>
              </a:ext>
            </a:extLst>
          </p:cNvPr>
          <p:cNvSpPr txBox="1"/>
          <p:nvPr/>
        </p:nvSpPr>
        <p:spPr>
          <a:xfrm>
            <a:off x="2339007" y="753678"/>
            <a:ext cx="243978" cy="276999"/>
          </a:xfrm>
          <a:prstGeom prst="rect">
            <a:avLst/>
          </a:prstGeom>
          <a:noFill/>
        </p:spPr>
        <p:txBody>
          <a:bodyPr wrap="none" rtlCol="0">
            <a:spAutoFit/>
          </a:bodyPr>
          <a:lstStyle/>
          <a:p>
            <a:r>
              <a:rPr lang="en-US" altLang="zh-CN" sz="1200" b="1" dirty="0">
                <a:latin typeface="Arial" panose="020B0604020202020204" pitchFamily="34" charset="0"/>
                <a:cs typeface="Arial" panose="020B0604020202020204" pitchFamily="34" charset="0"/>
              </a:rPr>
              <a:t>*</a:t>
            </a:r>
            <a:endParaRPr lang="zh-CN"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4005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0">
            <a:extLst>
              <a:ext uri="{FF2B5EF4-FFF2-40B4-BE49-F238E27FC236}">
                <a16:creationId xmlns:a16="http://schemas.microsoft.com/office/drawing/2014/main" id="{B1BFFD8E-5CE9-4323-8CB5-FB22FA44E753}"/>
              </a:ext>
            </a:extLst>
          </p:cNvPr>
          <p:cNvGrpSpPr/>
          <p:nvPr/>
        </p:nvGrpSpPr>
        <p:grpSpPr>
          <a:xfrm>
            <a:off x="825354" y="2111612"/>
            <a:ext cx="3760678" cy="1589799"/>
            <a:chOff x="1823015" y="1330849"/>
            <a:chExt cx="2266693" cy="1165185"/>
          </a:xfrm>
        </p:grpSpPr>
        <p:pic>
          <p:nvPicPr>
            <p:cNvPr id="3" name="图片 3">
              <a:extLst>
                <a:ext uri="{FF2B5EF4-FFF2-40B4-BE49-F238E27FC236}">
                  <a16:creationId xmlns:a16="http://schemas.microsoft.com/office/drawing/2014/main" id="{004DF090-4C94-4BC9-B277-09111DB7F227}"/>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823015" y="1797878"/>
              <a:ext cx="1447828" cy="320660"/>
            </a:xfrm>
            <a:prstGeom prst="rect">
              <a:avLst/>
            </a:prstGeom>
          </p:spPr>
        </p:pic>
        <p:pic>
          <p:nvPicPr>
            <p:cNvPr id="4" name="图片 4">
              <a:extLst>
                <a:ext uri="{FF2B5EF4-FFF2-40B4-BE49-F238E27FC236}">
                  <a16:creationId xmlns:a16="http://schemas.microsoft.com/office/drawing/2014/main" id="{17F8FDA2-3849-44FB-AC88-46628D74B03C}"/>
                </a:ext>
              </a:extLst>
            </p:cNvPr>
            <p:cNvPicPr>
              <a:picLocks noChangeAspect="1"/>
            </p:cNvPicPr>
            <p:nvPr/>
          </p:nvPicPr>
          <p:blipFill>
            <a:blip r:embed="rId4"/>
            <a:stretch>
              <a:fillRect/>
            </a:stretch>
          </p:blipFill>
          <p:spPr>
            <a:xfrm>
              <a:off x="1823015" y="2165657"/>
              <a:ext cx="1447828" cy="330377"/>
            </a:xfrm>
            <a:prstGeom prst="rect">
              <a:avLst/>
            </a:prstGeom>
          </p:spPr>
        </p:pic>
        <p:sp>
          <p:nvSpPr>
            <p:cNvPr id="5" name="文本框 5">
              <a:extLst>
                <a:ext uri="{FF2B5EF4-FFF2-40B4-BE49-F238E27FC236}">
                  <a16:creationId xmlns:a16="http://schemas.microsoft.com/office/drawing/2014/main" id="{F6C6DB84-A868-4C46-BF00-468CB92F9C22}"/>
                </a:ext>
              </a:extLst>
            </p:cNvPr>
            <p:cNvSpPr txBox="1"/>
            <p:nvPr/>
          </p:nvSpPr>
          <p:spPr>
            <a:xfrm rot="2908580">
              <a:off x="1620597" y="1731866"/>
              <a:ext cx="968991" cy="166957"/>
            </a:xfrm>
            <a:prstGeom prst="rect">
              <a:avLst/>
            </a:prstGeom>
            <a:noFill/>
          </p:spPr>
          <p:txBody>
            <a:bodyPr wrap="square" rtlCol="0">
              <a:spAutoFit/>
            </a:bodyPr>
            <a:lstStyle/>
            <a:p>
              <a:r>
                <a:rPr lang="en-US" altLang="zh-CN" sz="1200" b="1" dirty="0">
                  <a:solidFill>
                    <a:schemeClr val="tx1">
                      <a:lumMod val="95000"/>
                      <a:lumOff val="5000"/>
                    </a:schemeClr>
                  </a:solidFill>
                  <a:latin typeface="Arial" panose="020B0604020202020204" pitchFamily="34" charset="0"/>
                  <a:cs typeface="Arial" panose="020B0604020202020204" pitchFamily="34" charset="0"/>
                </a:rPr>
                <a:t>DMSO</a:t>
              </a:r>
              <a:endParaRPr lang="zh-CN" altLang="en-US" sz="1200" b="1" dirty="0">
                <a:solidFill>
                  <a:schemeClr val="tx1">
                    <a:lumMod val="95000"/>
                    <a:lumOff val="5000"/>
                  </a:schemeClr>
                </a:solidFill>
                <a:latin typeface="Arial" panose="020B0604020202020204" pitchFamily="34" charset="0"/>
                <a:cs typeface="Arial" panose="020B0604020202020204" pitchFamily="34" charset="0"/>
              </a:endParaRPr>
            </a:p>
          </p:txBody>
        </p:sp>
        <p:sp>
          <p:nvSpPr>
            <p:cNvPr id="6" name="文本框 6">
              <a:extLst>
                <a:ext uri="{FF2B5EF4-FFF2-40B4-BE49-F238E27FC236}">
                  <a16:creationId xmlns:a16="http://schemas.microsoft.com/office/drawing/2014/main" id="{CAD135C1-BC6E-49A8-9794-3F59FE7D81E4}"/>
                </a:ext>
              </a:extLst>
            </p:cNvPr>
            <p:cNvSpPr txBox="1"/>
            <p:nvPr/>
          </p:nvSpPr>
          <p:spPr>
            <a:xfrm rot="2908580">
              <a:off x="2116185" y="1798411"/>
              <a:ext cx="968991" cy="166957"/>
            </a:xfrm>
            <a:prstGeom prst="rect">
              <a:avLst/>
            </a:prstGeom>
            <a:noFill/>
          </p:spPr>
          <p:txBody>
            <a:bodyPr wrap="square" rtlCol="0">
              <a:spAutoFit/>
            </a:bodyPr>
            <a:lstStyle/>
            <a:p>
              <a:r>
                <a:rPr lang="en-US" altLang="zh-CN" sz="1200" b="1" dirty="0">
                  <a:solidFill>
                    <a:schemeClr val="tx1">
                      <a:lumMod val="95000"/>
                      <a:lumOff val="5000"/>
                    </a:schemeClr>
                  </a:solidFill>
                  <a:latin typeface="Arial" panose="020B0604020202020204" pitchFamily="34" charset="0"/>
                  <a:cs typeface="Arial" panose="020B0604020202020204" pitchFamily="34" charset="0"/>
                </a:rPr>
                <a:t>A661</a:t>
              </a:r>
              <a:endParaRPr lang="zh-CN" altLang="en-US" sz="1200" b="1" dirty="0">
                <a:solidFill>
                  <a:schemeClr val="tx1">
                    <a:lumMod val="95000"/>
                    <a:lumOff val="5000"/>
                  </a:schemeClr>
                </a:solidFill>
                <a:latin typeface="Arial" panose="020B0604020202020204" pitchFamily="34" charset="0"/>
                <a:cs typeface="Arial" panose="020B0604020202020204" pitchFamily="34" charset="0"/>
              </a:endParaRPr>
            </a:p>
          </p:txBody>
        </p:sp>
        <p:sp>
          <p:nvSpPr>
            <p:cNvPr id="7" name="文本框 7">
              <a:extLst>
                <a:ext uri="{FF2B5EF4-FFF2-40B4-BE49-F238E27FC236}">
                  <a16:creationId xmlns:a16="http://schemas.microsoft.com/office/drawing/2014/main" id="{1EDF043E-6AA7-456A-B8A1-A0B134458062}"/>
                </a:ext>
              </a:extLst>
            </p:cNvPr>
            <p:cNvSpPr txBox="1"/>
            <p:nvPr/>
          </p:nvSpPr>
          <p:spPr>
            <a:xfrm rot="2908580">
              <a:off x="2635667" y="1775982"/>
              <a:ext cx="968991" cy="166957"/>
            </a:xfrm>
            <a:prstGeom prst="rect">
              <a:avLst/>
            </a:prstGeom>
            <a:noFill/>
          </p:spPr>
          <p:txBody>
            <a:bodyPr wrap="square" rtlCol="0">
              <a:spAutoFit/>
            </a:bodyPr>
            <a:lstStyle/>
            <a:p>
              <a:r>
                <a:rPr lang="en-US" altLang="zh-CN" sz="1200" b="1" dirty="0">
                  <a:solidFill>
                    <a:schemeClr val="tx1">
                      <a:lumMod val="95000"/>
                      <a:lumOff val="5000"/>
                    </a:schemeClr>
                  </a:solidFill>
                  <a:latin typeface="Arial" panose="020B0604020202020204" pitchFamily="34" charset="0"/>
                  <a:cs typeface="Arial" panose="020B0604020202020204" pitchFamily="34" charset="0"/>
                </a:rPr>
                <a:t>A665</a:t>
              </a:r>
              <a:endParaRPr lang="zh-CN" altLang="en-US" sz="1200" b="1" dirty="0">
                <a:solidFill>
                  <a:schemeClr val="tx1">
                    <a:lumMod val="95000"/>
                    <a:lumOff val="5000"/>
                  </a:schemeClr>
                </a:solidFill>
                <a:latin typeface="Arial" panose="020B0604020202020204" pitchFamily="34" charset="0"/>
                <a:cs typeface="Arial" panose="020B0604020202020204" pitchFamily="34" charset="0"/>
              </a:endParaRPr>
            </a:p>
          </p:txBody>
        </p:sp>
        <p:sp>
          <p:nvSpPr>
            <p:cNvPr id="8" name="文本框 8">
              <a:extLst>
                <a:ext uri="{FF2B5EF4-FFF2-40B4-BE49-F238E27FC236}">
                  <a16:creationId xmlns:a16="http://schemas.microsoft.com/office/drawing/2014/main" id="{32F0165B-850B-416F-876E-80DE77285925}"/>
                </a:ext>
              </a:extLst>
            </p:cNvPr>
            <p:cNvSpPr txBox="1"/>
            <p:nvPr/>
          </p:nvSpPr>
          <p:spPr>
            <a:xfrm>
              <a:off x="3261169" y="1841192"/>
              <a:ext cx="818866" cy="203016"/>
            </a:xfrm>
            <a:prstGeom prst="rect">
              <a:avLst/>
            </a:prstGeom>
            <a:noFill/>
          </p:spPr>
          <p:txBody>
            <a:bodyPr wrap="square" rtlCol="0">
              <a:spAutoFit/>
            </a:bodyPr>
            <a:lstStyle/>
            <a:p>
              <a:r>
                <a:rPr lang="en-US" altLang="zh-CN" sz="1200" b="1" dirty="0">
                  <a:solidFill>
                    <a:schemeClr val="tx1">
                      <a:lumMod val="95000"/>
                      <a:lumOff val="5000"/>
                    </a:schemeClr>
                  </a:solidFill>
                  <a:latin typeface="Arial" panose="020B0604020202020204" pitchFamily="34" charset="0"/>
                  <a:cs typeface="Arial" panose="020B0604020202020204" pitchFamily="34" charset="0"/>
                </a:rPr>
                <a:t>P-ERK</a:t>
              </a:r>
              <a:endParaRPr lang="zh-CN" altLang="en-US" sz="1200" b="1" dirty="0">
                <a:solidFill>
                  <a:schemeClr val="tx1">
                    <a:lumMod val="95000"/>
                    <a:lumOff val="5000"/>
                  </a:schemeClr>
                </a:solidFill>
                <a:latin typeface="Arial" panose="020B0604020202020204" pitchFamily="34" charset="0"/>
                <a:cs typeface="Arial" panose="020B0604020202020204" pitchFamily="34" charset="0"/>
              </a:endParaRPr>
            </a:p>
          </p:txBody>
        </p:sp>
        <p:sp>
          <p:nvSpPr>
            <p:cNvPr id="9" name="文本框 9">
              <a:extLst>
                <a:ext uri="{FF2B5EF4-FFF2-40B4-BE49-F238E27FC236}">
                  <a16:creationId xmlns:a16="http://schemas.microsoft.com/office/drawing/2014/main" id="{BC650EC1-E443-427A-B0B0-3C59B6ADAE77}"/>
                </a:ext>
              </a:extLst>
            </p:cNvPr>
            <p:cNvSpPr txBox="1"/>
            <p:nvPr/>
          </p:nvSpPr>
          <p:spPr>
            <a:xfrm>
              <a:off x="3270842" y="2222593"/>
              <a:ext cx="818866" cy="203016"/>
            </a:xfrm>
            <a:prstGeom prst="rect">
              <a:avLst/>
            </a:prstGeom>
            <a:noFill/>
          </p:spPr>
          <p:txBody>
            <a:bodyPr wrap="square" rtlCol="0">
              <a:spAutoFit/>
            </a:bodyPr>
            <a:lstStyle/>
            <a:p>
              <a:r>
                <a:rPr lang="en-US" altLang="zh-CN" sz="1200" b="1" dirty="0">
                  <a:solidFill>
                    <a:schemeClr val="tx1">
                      <a:lumMod val="95000"/>
                      <a:lumOff val="5000"/>
                    </a:schemeClr>
                  </a:solidFill>
                  <a:latin typeface="Arial" panose="020B0604020202020204" pitchFamily="34" charset="0"/>
                  <a:cs typeface="Arial" panose="020B0604020202020204" pitchFamily="34" charset="0"/>
                </a:rPr>
                <a:t>ERK</a:t>
              </a:r>
              <a:endParaRPr lang="zh-CN" altLang="en-US" sz="1200" b="1" dirty="0">
                <a:solidFill>
                  <a:schemeClr val="tx1">
                    <a:lumMod val="95000"/>
                    <a:lumOff val="5000"/>
                  </a:schemeClr>
                </a:solidFill>
                <a:latin typeface="Arial" panose="020B0604020202020204" pitchFamily="34" charset="0"/>
                <a:cs typeface="Arial" panose="020B0604020202020204" pitchFamily="34" charset="0"/>
              </a:endParaRPr>
            </a:p>
          </p:txBody>
        </p:sp>
      </p:grpSp>
      <p:sp>
        <p:nvSpPr>
          <p:cNvPr id="18" name="TextBox 57">
            <a:extLst>
              <a:ext uri="{FF2B5EF4-FFF2-40B4-BE49-F238E27FC236}">
                <a16:creationId xmlns:a16="http://schemas.microsoft.com/office/drawing/2014/main" id="{90A5B9FC-22F9-430F-9D63-048DC885C0DC}"/>
              </a:ext>
            </a:extLst>
          </p:cNvPr>
          <p:cNvSpPr txBox="1"/>
          <p:nvPr/>
        </p:nvSpPr>
        <p:spPr>
          <a:xfrm>
            <a:off x="436001" y="4171890"/>
            <a:ext cx="370614" cy="400110"/>
          </a:xfrm>
          <a:prstGeom prst="rect">
            <a:avLst/>
          </a:prstGeom>
          <a:noFill/>
        </p:spPr>
        <p:txBody>
          <a:bodyPr wrap="none" rtlCol="0">
            <a:spAutoFit/>
          </a:bodyPr>
          <a:lstStyle/>
          <a:p>
            <a:r>
              <a:rPr lang="en-US" altLang="zh-CN" sz="2000" b="1" dirty="0">
                <a:solidFill>
                  <a:schemeClr val="tx1">
                    <a:lumMod val="95000"/>
                    <a:lumOff val="5000"/>
                  </a:schemeClr>
                </a:solidFill>
                <a:latin typeface="Arial" panose="020B0604020202020204" pitchFamily="34" charset="0"/>
                <a:cs typeface="Arial" panose="020B0604020202020204" pitchFamily="34" charset="0"/>
              </a:rPr>
              <a:t>B</a:t>
            </a:r>
            <a:endParaRPr lang="zh-CN" altLang="en-US" sz="2000" b="1" dirty="0">
              <a:solidFill>
                <a:schemeClr val="tx1">
                  <a:lumMod val="95000"/>
                  <a:lumOff val="5000"/>
                </a:schemeClr>
              </a:solidFill>
              <a:latin typeface="Arial" panose="020B0604020202020204" pitchFamily="34" charset="0"/>
              <a:cs typeface="Arial" panose="020B0604020202020204" pitchFamily="34" charset="0"/>
            </a:endParaRPr>
          </a:p>
        </p:txBody>
      </p:sp>
      <p:sp>
        <p:nvSpPr>
          <p:cNvPr id="19" name="TextBox 57">
            <a:extLst>
              <a:ext uri="{FF2B5EF4-FFF2-40B4-BE49-F238E27FC236}">
                <a16:creationId xmlns:a16="http://schemas.microsoft.com/office/drawing/2014/main" id="{10941C65-37B4-4501-80A6-E6B8EFD71A4E}"/>
              </a:ext>
            </a:extLst>
          </p:cNvPr>
          <p:cNvSpPr txBox="1"/>
          <p:nvPr/>
        </p:nvSpPr>
        <p:spPr>
          <a:xfrm>
            <a:off x="381217" y="1985876"/>
            <a:ext cx="370614" cy="400110"/>
          </a:xfrm>
          <a:prstGeom prst="rect">
            <a:avLst/>
          </a:prstGeom>
          <a:noFill/>
        </p:spPr>
        <p:txBody>
          <a:bodyPr wrap="none" rtlCol="0">
            <a:spAutoFit/>
          </a:bodyPr>
          <a:lstStyle/>
          <a:p>
            <a:r>
              <a:rPr lang="en-US" altLang="zh-CN" sz="2000" b="1" dirty="0">
                <a:solidFill>
                  <a:schemeClr val="tx1">
                    <a:lumMod val="95000"/>
                    <a:lumOff val="5000"/>
                  </a:schemeClr>
                </a:solidFill>
                <a:latin typeface="Arial" panose="020B0604020202020204" pitchFamily="34" charset="0"/>
                <a:cs typeface="Arial" panose="020B0604020202020204" pitchFamily="34" charset="0"/>
              </a:rPr>
              <a:t>A</a:t>
            </a:r>
            <a:endParaRPr lang="zh-CN" altLang="en-US" sz="2000" b="1" dirty="0">
              <a:solidFill>
                <a:schemeClr val="tx1">
                  <a:lumMod val="95000"/>
                  <a:lumOff val="5000"/>
                </a:schemeClr>
              </a:solidFill>
              <a:latin typeface="Arial" panose="020B0604020202020204" pitchFamily="34" charset="0"/>
              <a:cs typeface="Arial" panose="020B0604020202020204" pitchFamily="34" charset="0"/>
            </a:endParaRPr>
          </a:p>
        </p:txBody>
      </p:sp>
      <p:sp>
        <p:nvSpPr>
          <p:cNvPr id="20" name="矩形 19">
            <a:extLst>
              <a:ext uri="{FF2B5EF4-FFF2-40B4-BE49-F238E27FC236}">
                <a16:creationId xmlns:a16="http://schemas.microsoft.com/office/drawing/2014/main" id="{D5083513-5F34-420E-9511-19B80EF8BE94}"/>
              </a:ext>
            </a:extLst>
          </p:cNvPr>
          <p:cNvSpPr/>
          <p:nvPr/>
        </p:nvSpPr>
        <p:spPr>
          <a:xfrm>
            <a:off x="3837953" y="3639224"/>
            <a:ext cx="2596129" cy="1200329"/>
          </a:xfrm>
          <a:prstGeom prst="rect">
            <a:avLst/>
          </a:prstGeom>
        </p:spPr>
        <p:txBody>
          <a:bodyPr wrap="square">
            <a:spAutoFit/>
          </a:bodyPr>
          <a:lstStyle/>
          <a:p>
            <a:pPr algn="just"/>
            <a:r>
              <a:rPr lang="en-US" altLang="zh-CN" sz="1200" b="1" dirty="0">
                <a:latin typeface="Arial" panose="020B0604020202020204" pitchFamily="34" charset="0"/>
                <a:cs typeface="Arial" panose="020B0604020202020204" pitchFamily="34" charset="0"/>
              </a:rPr>
              <a:t>Supplemental Figure 4: </a:t>
            </a:r>
            <a:r>
              <a:rPr lang="en-US" altLang="zh-CN" sz="1200" dirty="0">
                <a:latin typeface="Arial" panose="020B0604020202020204" pitchFamily="34" charset="0"/>
                <a:cs typeface="Arial" panose="020B0604020202020204" pitchFamily="34" charset="0"/>
              </a:rPr>
              <a:t>Western blot of phospho-ERK and </a:t>
            </a:r>
            <a:r>
              <a:rPr lang="en-US" altLang="zh-CN" sz="1200" dirty="0" err="1">
                <a:latin typeface="Arial" panose="020B0604020202020204" pitchFamily="34" charset="0"/>
                <a:cs typeface="Arial" panose="020B0604020202020204" pitchFamily="34" charset="0"/>
              </a:rPr>
              <a:t>cMYC</a:t>
            </a:r>
            <a:r>
              <a:rPr lang="en-US" altLang="zh-CN" sz="1200" dirty="0">
                <a:latin typeface="Arial" panose="020B0604020202020204" pitchFamily="34" charset="0"/>
                <a:cs typeface="Arial" panose="020B0604020202020204" pitchFamily="34" charset="0"/>
              </a:rPr>
              <a:t> expression in HEL cells treated for 18 hours with the indicated compounds (5</a:t>
            </a:r>
            <a:r>
              <a:rPr lang="el-GR" altLang="zh-CN" sz="1200" dirty="0">
                <a:latin typeface="Arial" panose="020B0604020202020204" pitchFamily="34" charset="0"/>
                <a:cs typeface="Arial" panose="020B0604020202020204" pitchFamily="34" charset="0"/>
              </a:rPr>
              <a:t>μ</a:t>
            </a:r>
            <a:r>
              <a:rPr lang="en-US" altLang="zh-CN" sz="1200" dirty="0">
                <a:latin typeface="Arial" panose="020B0604020202020204" pitchFamily="34" charset="0"/>
                <a:cs typeface="Arial" panose="020B0604020202020204" pitchFamily="34" charset="0"/>
              </a:rPr>
              <a:t>M). </a:t>
            </a:r>
            <a:r>
              <a:rPr lang="el-GR" altLang="zh-CN" sz="1200" dirty="0">
                <a:latin typeface="Arial" panose="020B0604020202020204" pitchFamily="34" charset="0"/>
                <a:cs typeface="Arial" panose="020B0604020202020204" pitchFamily="34" charset="0"/>
              </a:rPr>
              <a:t>β</a:t>
            </a:r>
            <a:r>
              <a:rPr lang="en-US" altLang="zh-CN" sz="1200" dirty="0">
                <a:latin typeface="Arial" panose="020B0604020202020204" pitchFamily="34" charset="0"/>
                <a:cs typeface="Arial" panose="020B0604020202020204" pitchFamily="34" charset="0"/>
              </a:rPr>
              <a:t>-actin and ERK were used as loading controls.</a:t>
            </a:r>
            <a:endParaRPr lang="zh-CN" altLang="en-US" sz="1200" dirty="0"/>
          </a:p>
        </p:txBody>
      </p:sp>
      <p:sp>
        <p:nvSpPr>
          <p:cNvPr id="21" name="TextBox 20">
            <a:extLst>
              <a:ext uri="{FF2B5EF4-FFF2-40B4-BE49-F238E27FC236}">
                <a16:creationId xmlns:a16="http://schemas.microsoft.com/office/drawing/2014/main" id="{7F4A1DAA-C809-451F-8A04-E9A34A6E9C1C}"/>
              </a:ext>
            </a:extLst>
          </p:cNvPr>
          <p:cNvSpPr txBox="1"/>
          <p:nvPr/>
        </p:nvSpPr>
        <p:spPr>
          <a:xfrm>
            <a:off x="326859" y="3337525"/>
            <a:ext cx="534121" cy="276999"/>
          </a:xfrm>
          <a:prstGeom prst="rect">
            <a:avLst/>
          </a:prstGeom>
          <a:noFill/>
        </p:spPr>
        <p:txBody>
          <a:bodyPr wrap="none" rtlCol="0">
            <a:spAutoFit/>
          </a:bodyPr>
          <a:lstStyle/>
          <a:p>
            <a:r>
              <a:rPr lang="en-US" altLang="zh-CN" sz="1200" b="1" dirty="0">
                <a:latin typeface="Arial" panose="020B0604020202020204" pitchFamily="34" charset="0"/>
                <a:cs typeface="Arial" panose="020B0604020202020204" pitchFamily="34" charset="0"/>
              </a:rPr>
              <a:t>44kd</a:t>
            </a:r>
            <a:endParaRPr lang="zh-CN" altLang="en-US" sz="1200" b="1"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9A8FFECD-274D-41FE-BCF1-D82C1A9241E5}"/>
              </a:ext>
            </a:extLst>
          </p:cNvPr>
          <p:cNvSpPr txBox="1"/>
          <p:nvPr/>
        </p:nvSpPr>
        <p:spPr>
          <a:xfrm>
            <a:off x="334152" y="2840141"/>
            <a:ext cx="534121" cy="276999"/>
          </a:xfrm>
          <a:prstGeom prst="rect">
            <a:avLst/>
          </a:prstGeom>
          <a:noFill/>
        </p:spPr>
        <p:txBody>
          <a:bodyPr wrap="none" rtlCol="0">
            <a:spAutoFit/>
          </a:bodyPr>
          <a:lstStyle/>
          <a:p>
            <a:r>
              <a:rPr lang="en-US" altLang="zh-CN" sz="1200" b="1" dirty="0">
                <a:latin typeface="Arial" panose="020B0604020202020204" pitchFamily="34" charset="0"/>
                <a:cs typeface="Arial" panose="020B0604020202020204" pitchFamily="34" charset="0"/>
              </a:rPr>
              <a:t>44kd</a:t>
            </a:r>
            <a:endParaRPr lang="zh-CN" altLang="en-US" sz="1200" b="1" dirty="0">
              <a:latin typeface="Arial" panose="020B0604020202020204" pitchFamily="34" charset="0"/>
              <a:cs typeface="Arial" panose="020B0604020202020204" pitchFamily="34" charset="0"/>
            </a:endParaRPr>
          </a:p>
        </p:txBody>
      </p:sp>
      <p:grpSp>
        <p:nvGrpSpPr>
          <p:cNvPr id="24" name="Group 23">
            <a:extLst>
              <a:ext uri="{FF2B5EF4-FFF2-40B4-BE49-F238E27FC236}">
                <a16:creationId xmlns:a16="http://schemas.microsoft.com/office/drawing/2014/main" id="{03CCADD4-D243-496F-947A-31B4EA9296B0}"/>
              </a:ext>
            </a:extLst>
          </p:cNvPr>
          <p:cNvGrpSpPr/>
          <p:nvPr/>
        </p:nvGrpSpPr>
        <p:grpSpPr>
          <a:xfrm>
            <a:off x="448245" y="4173257"/>
            <a:ext cx="3458495" cy="1443902"/>
            <a:chOff x="3422912" y="2235585"/>
            <a:chExt cx="3458495" cy="1443902"/>
          </a:xfrm>
        </p:grpSpPr>
        <p:grpSp>
          <p:nvGrpSpPr>
            <p:cNvPr id="10" name="组合 19">
              <a:extLst>
                <a:ext uri="{FF2B5EF4-FFF2-40B4-BE49-F238E27FC236}">
                  <a16:creationId xmlns:a16="http://schemas.microsoft.com/office/drawing/2014/main" id="{878207B3-F55C-487E-947A-4E66B5BBEDA4}"/>
                </a:ext>
              </a:extLst>
            </p:cNvPr>
            <p:cNvGrpSpPr/>
            <p:nvPr/>
          </p:nvGrpSpPr>
          <p:grpSpPr>
            <a:xfrm>
              <a:off x="3872864" y="2235585"/>
              <a:ext cx="3008543" cy="1443902"/>
              <a:chOff x="5097771" y="1763504"/>
              <a:chExt cx="3008543" cy="1443902"/>
            </a:xfrm>
          </p:grpSpPr>
          <p:pic>
            <p:nvPicPr>
              <p:cNvPr id="11" name="图片 1">
                <a:extLst>
                  <a:ext uri="{FF2B5EF4-FFF2-40B4-BE49-F238E27FC236}">
                    <a16:creationId xmlns:a16="http://schemas.microsoft.com/office/drawing/2014/main" id="{EF4A122A-1437-442B-8161-FC693B4E2A3B}"/>
                  </a:ext>
                </a:extLst>
              </p:cNvPr>
              <p:cNvPicPr>
                <a:picLocks noChangeAspect="1"/>
              </p:cNvPicPr>
              <p:nvPr/>
            </p:nvPicPr>
            <p:blipFill>
              <a:blip r:embed="rId5"/>
              <a:stretch>
                <a:fillRect/>
              </a:stretch>
            </p:blipFill>
            <p:spPr>
              <a:xfrm>
                <a:off x="5107764" y="2812086"/>
                <a:ext cx="2113319" cy="395320"/>
              </a:xfrm>
              <a:prstGeom prst="rect">
                <a:avLst/>
              </a:prstGeom>
            </p:spPr>
          </p:pic>
          <p:pic>
            <p:nvPicPr>
              <p:cNvPr id="12" name="图片 2">
                <a:extLst>
                  <a:ext uri="{FF2B5EF4-FFF2-40B4-BE49-F238E27FC236}">
                    <a16:creationId xmlns:a16="http://schemas.microsoft.com/office/drawing/2014/main" id="{8392ADC1-2031-41C4-9FF0-AD755DA637A9}"/>
                  </a:ext>
                </a:extLst>
              </p:cNvPr>
              <p:cNvPicPr>
                <a:picLocks noChangeAspect="1"/>
              </p:cNvPicPr>
              <p:nvPr/>
            </p:nvPicPr>
            <p:blipFill>
              <a:blip r:embed="rId6"/>
              <a:stretch>
                <a:fillRect/>
              </a:stretch>
            </p:blipFill>
            <p:spPr>
              <a:xfrm>
                <a:off x="5097771" y="2338789"/>
                <a:ext cx="2113319" cy="405294"/>
              </a:xfrm>
              <a:prstGeom prst="rect">
                <a:avLst/>
              </a:prstGeom>
            </p:spPr>
          </p:pic>
          <p:sp>
            <p:nvSpPr>
              <p:cNvPr id="13" name="文本框 14">
                <a:extLst>
                  <a:ext uri="{FF2B5EF4-FFF2-40B4-BE49-F238E27FC236}">
                    <a16:creationId xmlns:a16="http://schemas.microsoft.com/office/drawing/2014/main" id="{7180D1ED-49D3-4CDC-B6A8-B5E8720A2C88}"/>
                  </a:ext>
                </a:extLst>
              </p:cNvPr>
              <p:cNvSpPr txBox="1"/>
              <p:nvPr/>
            </p:nvSpPr>
            <p:spPr>
              <a:xfrm rot="2908580">
                <a:off x="4937308" y="2109500"/>
                <a:ext cx="968991" cy="276999"/>
              </a:xfrm>
              <a:prstGeom prst="rect">
                <a:avLst/>
              </a:prstGeom>
              <a:noFill/>
            </p:spPr>
            <p:txBody>
              <a:bodyPr wrap="square" rtlCol="0">
                <a:spAutoFit/>
              </a:bodyPr>
              <a:lstStyle/>
              <a:p>
                <a:r>
                  <a:rPr lang="en-US" altLang="zh-CN" sz="1200" b="1" dirty="0">
                    <a:solidFill>
                      <a:schemeClr val="tx1">
                        <a:lumMod val="95000"/>
                        <a:lumOff val="5000"/>
                      </a:schemeClr>
                    </a:solidFill>
                    <a:latin typeface="Arial" panose="020B0604020202020204" pitchFamily="34" charset="0"/>
                    <a:cs typeface="Arial" panose="020B0604020202020204" pitchFamily="34" charset="0"/>
                  </a:rPr>
                  <a:t>DMSO</a:t>
                </a:r>
                <a:endParaRPr lang="zh-CN" altLang="en-US" sz="1200" b="1" dirty="0">
                  <a:solidFill>
                    <a:schemeClr val="tx1">
                      <a:lumMod val="95000"/>
                      <a:lumOff val="5000"/>
                    </a:schemeClr>
                  </a:solidFill>
                  <a:latin typeface="Arial" panose="020B0604020202020204" pitchFamily="34" charset="0"/>
                  <a:cs typeface="Arial" panose="020B0604020202020204" pitchFamily="34" charset="0"/>
                </a:endParaRPr>
              </a:p>
            </p:txBody>
          </p:sp>
          <p:sp>
            <p:nvSpPr>
              <p:cNvPr id="14" name="文本框 15">
                <a:extLst>
                  <a:ext uri="{FF2B5EF4-FFF2-40B4-BE49-F238E27FC236}">
                    <a16:creationId xmlns:a16="http://schemas.microsoft.com/office/drawing/2014/main" id="{27FCE6B0-E093-4AF2-AA6F-1F041ECC8C36}"/>
                  </a:ext>
                </a:extLst>
              </p:cNvPr>
              <p:cNvSpPr txBox="1"/>
              <p:nvPr/>
            </p:nvSpPr>
            <p:spPr>
              <a:xfrm rot="2908580">
                <a:off x="5679929" y="2179366"/>
                <a:ext cx="968991" cy="276999"/>
              </a:xfrm>
              <a:prstGeom prst="rect">
                <a:avLst/>
              </a:prstGeom>
              <a:noFill/>
            </p:spPr>
            <p:txBody>
              <a:bodyPr wrap="square" rtlCol="0">
                <a:spAutoFit/>
              </a:bodyPr>
              <a:lstStyle/>
              <a:p>
                <a:r>
                  <a:rPr lang="en-US" altLang="zh-CN" sz="1200" b="1" dirty="0">
                    <a:solidFill>
                      <a:schemeClr val="tx1">
                        <a:lumMod val="95000"/>
                        <a:lumOff val="5000"/>
                      </a:schemeClr>
                    </a:solidFill>
                    <a:latin typeface="Arial" panose="020B0604020202020204" pitchFamily="34" charset="0"/>
                    <a:cs typeface="Arial" panose="020B0604020202020204" pitchFamily="34" charset="0"/>
                  </a:rPr>
                  <a:t>A661</a:t>
                </a:r>
                <a:endParaRPr lang="zh-CN" altLang="en-US" sz="1200" b="1" dirty="0">
                  <a:solidFill>
                    <a:schemeClr val="tx1">
                      <a:lumMod val="95000"/>
                      <a:lumOff val="5000"/>
                    </a:schemeClr>
                  </a:solidFill>
                  <a:latin typeface="Arial" panose="020B0604020202020204" pitchFamily="34" charset="0"/>
                  <a:cs typeface="Arial" panose="020B0604020202020204" pitchFamily="34" charset="0"/>
                </a:endParaRPr>
              </a:p>
            </p:txBody>
          </p:sp>
          <p:sp>
            <p:nvSpPr>
              <p:cNvPr id="15" name="文本框 16">
                <a:extLst>
                  <a:ext uri="{FF2B5EF4-FFF2-40B4-BE49-F238E27FC236}">
                    <a16:creationId xmlns:a16="http://schemas.microsoft.com/office/drawing/2014/main" id="{BBC1408D-17B9-4024-A57B-B191F54EE7C7}"/>
                  </a:ext>
                </a:extLst>
              </p:cNvPr>
              <p:cNvSpPr txBox="1"/>
              <p:nvPr/>
            </p:nvSpPr>
            <p:spPr>
              <a:xfrm rot="2908580">
                <a:off x="6428840" y="2186340"/>
                <a:ext cx="968991" cy="276999"/>
              </a:xfrm>
              <a:prstGeom prst="rect">
                <a:avLst/>
              </a:prstGeom>
              <a:noFill/>
            </p:spPr>
            <p:txBody>
              <a:bodyPr wrap="square" rtlCol="0">
                <a:spAutoFit/>
              </a:bodyPr>
              <a:lstStyle/>
              <a:p>
                <a:r>
                  <a:rPr lang="en-US" altLang="zh-CN" sz="1200" b="1" dirty="0">
                    <a:solidFill>
                      <a:schemeClr val="tx1">
                        <a:lumMod val="95000"/>
                        <a:lumOff val="5000"/>
                      </a:schemeClr>
                    </a:solidFill>
                    <a:latin typeface="Arial" panose="020B0604020202020204" pitchFamily="34" charset="0"/>
                    <a:cs typeface="Arial" panose="020B0604020202020204" pitchFamily="34" charset="0"/>
                  </a:rPr>
                  <a:t>A665</a:t>
                </a:r>
                <a:endParaRPr lang="zh-CN" altLang="en-US" sz="1200" b="1" dirty="0">
                  <a:solidFill>
                    <a:schemeClr val="tx1">
                      <a:lumMod val="95000"/>
                      <a:lumOff val="5000"/>
                    </a:schemeClr>
                  </a:solidFill>
                  <a:latin typeface="Arial" panose="020B0604020202020204" pitchFamily="34" charset="0"/>
                  <a:cs typeface="Arial" panose="020B0604020202020204" pitchFamily="34" charset="0"/>
                </a:endParaRPr>
              </a:p>
            </p:txBody>
          </p:sp>
          <p:sp>
            <p:nvSpPr>
              <p:cNvPr id="16" name="文本框 17">
                <a:extLst>
                  <a:ext uri="{FF2B5EF4-FFF2-40B4-BE49-F238E27FC236}">
                    <a16:creationId xmlns:a16="http://schemas.microsoft.com/office/drawing/2014/main" id="{DB6DB656-BFE3-461E-892D-F77F80D6B840}"/>
                  </a:ext>
                </a:extLst>
              </p:cNvPr>
              <p:cNvSpPr txBox="1"/>
              <p:nvPr/>
            </p:nvSpPr>
            <p:spPr>
              <a:xfrm>
                <a:off x="7214089" y="2368060"/>
                <a:ext cx="818866" cy="276999"/>
              </a:xfrm>
              <a:prstGeom prst="rect">
                <a:avLst/>
              </a:prstGeom>
              <a:noFill/>
            </p:spPr>
            <p:txBody>
              <a:bodyPr wrap="square" rtlCol="0">
                <a:spAutoFit/>
              </a:bodyPr>
              <a:lstStyle/>
              <a:p>
                <a:r>
                  <a:rPr lang="en-US" altLang="zh-CN" sz="1200" b="1" dirty="0" err="1">
                    <a:solidFill>
                      <a:schemeClr val="tx1">
                        <a:lumMod val="95000"/>
                        <a:lumOff val="5000"/>
                      </a:schemeClr>
                    </a:solidFill>
                    <a:latin typeface="Arial" panose="020B0604020202020204" pitchFamily="34" charset="0"/>
                    <a:cs typeface="Arial" panose="020B0604020202020204" pitchFamily="34" charset="0"/>
                  </a:rPr>
                  <a:t>cMYC</a:t>
                </a:r>
                <a:endParaRPr lang="zh-CN" altLang="en-US" sz="1200" b="1" dirty="0">
                  <a:solidFill>
                    <a:schemeClr val="tx1">
                      <a:lumMod val="95000"/>
                      <a:lumOff val="5000"/>
                    </a:schemeClr>
                  </a:solidFill>
                  <a:latin typeface="Arial" panose="020B0604020202020204" pitchFamily="34" charset="0"/>
                  <a:cs typeface="Arial" panose="020B0604020202020204" pitchFamily="34" charset="0"/>
                </a:endParaRPr>
              </a:p>
            </p:txBody>
          </p:sp>
          <p:sp>
            <p:nvSpPr>
              <p:cNvPr id="17" name="文本框 18">
                <a:extLst>
                  <a:ext uri="{FF2B5EF4-FFF2-40B4-BE49-F238E27FC236}">
                    <a16:creationId xmlns:a16="http://schemas.microsoft.com/office/drawing/2014/main" id="{5F8FD736-0DD6-40F3-ABC9-E7D8C20EDD89}"/>
                  </a:ext>
                </a:extLst>
              </p:cNvPr>
              <p:cNvSpPr txBox="1"/>
              <p:nvPr/>
            </p:nvSpPr>
            <p:spPr>
              <a:xfrm>
                <a:off x="7184772" y="2777985"/>
                <a:ext cx="921542" cy="276999"/>
              </a:xfrm>
              <a:prstGeom prst="rect">
                <a:avLst/>
              </a:prstGeom>
              <a:noFill/>
            </p:spPr>
            <p:txBody>
              <a:bodyPr wrap="square" rtlCol="0">
                <a:spAutoFit/>
              </a:bodyPr>
              <a:lstStyle/>
              <a:p>
                <a:r>
                  <a:rPr lang="en-US" altLang="zh-CN" sz="1200" b="1" dirty="0">
                    <a:solidFill>
                      <a:schemeClr val="tx1">
                        <a:lumMod val="95000"/>
                        <a:lumOff val="5000"/>
                      </a:schemeClr>
                    </a:solidFill>
                    <a:latin typeface="Arial" panose="020B0604020202020204" pitchFamily="34" charset="0"/>
                    <a:cs typeface="Arial" panose="020B0604020202020204" pitchFamily="34" charset="0"/>
                  </a:rPr>
                  <a:t>β-actin</a:t>
                </a:r>
                <a:endParaRPr lang="zh-CN" altLang="en-US" sz="1200" b="1" dirty="0">
                  <a:solidFill>
                    <a:schemeClr val="tx1">
                      <a:lumMod val="95000"/>
                      <a:lumOff val="5000"/>
                    </a:schemeClr>
                  </a:solidFill>
                  <a:latin typeface="Arial" panose="020B0604020202020204" pitchFamily="34" charset="0"/>
                  <a:cs typeface="Arial" panose="020B0604020202020204" pitchFamily="34" charset="0"/>
                </a:endParaRPr>
              </a:p>
            </p:txBody>
          </p:sp>
        </p:grpSp>
        <p:sp>
          <p:nvSpPr>
            <p:cNvPr id="23" name="TextBox 22">
              <a:extLst>
                <a:ext uri="{FF2B5EF4-FFF2-40B4-BE49-F238E27FC236}">
                  <a16:creationId xmlns:a16="http://schemas.microsoft.com/office/drawing/2014/main" id="{A216AF35-B5C2-4157-B52E-B984B6A71436}"/>
                </a:ext>
              </a:extLst>
            </p:cNvPr>
            <p:cNvSpPr txBox="1"/>
            <p:nvPr/>
          </p:nvSpPr>
          <p:spPr>
            <a:xfrm>
              <a:off x="3422912" y="3321055"/>
              <a:ext cx="534121" cy="276999"/>
            </a:xfrm>
            <a:prstGeom prst="rect">
              <a:avLst/>
            </a:prstGeom>
            <a:noFill/>
          </p:spPr>
          <p:txBody>
            <a:bodyPr wrap="none" rtlCol="0">
              <a:spAutoFit/>
            </a:bodyPr>
            <a:lstStyle/>
            <a:p>
              <a:r>
                <a:rPr lang="en-US" altLang="zh-CN" sz="1200" b="1" dirty="0">
                  <a:latin typeface="Arial" panose="020B0604020202020204" pitchFamily="34" charset="0"/>
                  <a:cs typeface="Arial" panose="020B0604020202020204" pitchFamily="34" charset="0"/>
                </a:rPr>
                <a:t>46kd</a:t>
              </a:r>
              <a:endParaRPr lang="zh-CN" altLang="en-US" sz="1200" b="1" dirty="0">
                <a:latin typeface="Arial" panose="020B0604020202020204" pitchFamily="34" charset="0"/>
                <a:cs typeface="Arial" panose="020B0604020202020204" pitchFamily="34" charset="0"/>
              </a:endParaRPr>
            </a:p>
          </p:txBody>
        </p:sp>
      </p:grpSp>
      <p:sp>
        <p:nvSpPr>
          <p:cNvPr id="25" name="TextBox 24">
            <a:extLst>
              <a:ext uri="{FF2B5EF4-FFF2-40B4-BE49-F238E27FC236}">
                <a16:creationId xmlns:a16="http://schemas.microsoft.com/office/drawing/2014/main" id="{BA6860A2-BD23-45CF-A87F-2BC705345FB4}"/>
              </a:ext>
            </a:extLst>
          </p:cNvPr>
          <p:cNvSpPr txBox="1"/>
          <p:nvPr/>
        </p:nvSpPr>
        <p:spPr>
          <a:xfrm>
            <a:off x="436001" y="4796794"/>
            <a:ext cx="534121" cy="276999"/>
          </a:xfrm>
          <a:prstGeom prst="rect">
            <a:avLst/>
          </a:prstGeom>
          <a:noFill/>
        </p:spPr>
        <p:txBody>
          <a:bodyPr wrap="none" rtlCol="0">
            <a:spAutoFit/>
          </a:bodyPr>
          <a:lstStyle/>
          <a:p>
            <a:r>
              <a:rPr lang="en-US" altLang="zh-CN" sz="1200" b="1" dirty="0">
                <a:latin typeface="Arial" panose="020B0604020202020204" pitchFamily="34" charset="0"/>
                <a:cs typeface="Arial" panose="020B0604020202020204" pitchFamily="34" charset="0"/>
              </a:rPr>
              <a:t>48kd</a:t>
            </a:r>
            <a:endParaRPr lang="zh-CN"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8287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2">
            <a:extLst>
              <a:ext uri="{FF2B5EF4-FFF2-40B4-BE49-F238E27FC236}">
                <a16:creationId xmlns:a16="http://schemas.microsoft.com/office/drawing/2014/main" id="{9B83EE74-0062-439F-94F4-21E0474B13FE}"/>
              </a:ext>
            </a:extLst>
          </p:cNvPr>
          <p:cNvSpPr txBox="1"/>
          <p:nvPr/>
        </p:nvSpPr>
        <p:spPr>
          <a:xfrm>
            <a:off x="1070236" y="2133249"/>
            <a:ext cx="611065" cy="307777"/>
          </a:xfrm>
          <a:prstGeom prst="rect">
            <a:avLst/>
          </a:prstGeom>
          <a:noFill/>
        </p:spPr>
        <p:txBody>
          <a:bodyPr wrap="none" rtlCol="0">
            <a:spAutoFit/>
          </a:bodyPr>
          <a:lstStyle/>
          <a:p>
            <a:r>
              <a:rPr lang="en-US" altLang="zh-CN" sz="1400" b="1" dirty="0">
                <a:latin typeface="Arial" panose="020B0604020202020204" pitchFamily="34" charset="0"/>
                <a:cs typeface="Arial" panose="020B0604020202020204" pitchFamily="34" charset="0"/>
              </a:rPr>
              <a:t>FLI-1</a:t>
            </a:r>
            <a:endParaRPr lang="zh-CN" altLang="en-US" sz="1400" b="1" dirty="0">
              <a:latin typeface="Arial" panose="020B0604020202020204" pitchFamily="34" charset="0"/>
              <a:cs typeface="Arial" panose="020B0604020202020204" pitchFamily="34" charset="0"/>
            </a:endParaRPr>
          </a:p>
        </p:txBody>
      </p:sp>
      <p:sp>
        <p:nvSpPr>
          <p:cNvPr id="15" name="文本框 13">
            <a:extLst>
              <a:ext uri="{FF2B5EF4-FFF2-40B4-BE49-F238E27FC236}">
                <a16:creationId xmlns:a16="http://schemas.microsoft.com/office/drawing/2014/main" id="{F4CEC648-A6FE-48CE-91D9-23EA83FBFFFC}"/>
              </a:ext>
            </a:extLst>
          </p:cNvPr>
          <p:cNvSpPr txBox="1"/>
          <p:nvPr/>
        </p:nvSpPr>
        <p:spPr>
          <a:xfrm>
            <a:off x="561643" y="2945002"/>
            <a:ext cx="1686558" cy="307777"/>
          </a:xfrm>
          <a:prstGeom prst="rect">
            <a:avLst/>
          </a:prstGeom>
          <a:noFill/>
        </p:spPr>
        <p:txBody>
          <a:bodyPr wrap="square" rtlCol="0">
            <a:spAutoFit/>
          </a:bodyPr>
          <a:lstStyle/>
          <a:p>
            <a:r>
              <a:rPr lang="el-GR" altLang="zh-CN" sz="1400" b="1" dirty="0">
                <a:latin typeface="Arial" panose="020B0604020202020204" pitchFamily="34" charset="0"/>
                <a:cs typeface="Arial" panose="020B0604020202020204" pitchFamily="34" charset="0"/>
              </a:rPr>
              <a:t>β</a:t>
            </a:r>
            <a:r>
              <a:rPr lang="en-US" altLang="zh-CN" sz="1400" b="1" dirty="0">
                <a:latin typeface="Arial" panose="020B0604020202020204" pitchFamily="34" charset="0"/>
                <a:cs typeface="Arial" panose="020B0604020202020204" pitchFamily="34" charset="0"/>
              </a:rPr>
              <a:t>-TUBULIN</a:t>
            </a:r>
            <a:endParaRPr lang="zh-CN" altLang="en-US" sz="1400" b="1"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9D25D6E5-68AB-400E-9E48-E59D95A669E5}"/>
              </a:ext>
            </a:extLst>
          </p:cNvPr>
          <p:cNvSpPr txBox="1"/>
          <p:nvPr/>
        </p:nvSpPr>
        <p:spPr>
          <a:xfrm rot="18519241">
            <a:off x="1886564" y="1522843"/>
            <a:ext cx="723275" cy="307777"/>
          </a:xfrm>
          <a:prstGeom prst="rect">
            <a:avLst/>
          </a:prstGeom>
          <a:noFill/>
        </p:spPr>
        <p:txBody>
          <a:bodyPr wrap="none" rtlCol="0">
            <a:spAutoFit/>
          </a:bodyPr>
          <a:lstStyle/>
          <a:p>
            <a:r>
              <a:rPr lang="en-US" altLang="zh-CN" sz="1400" b="1" dirty="0">
                <a:latin typeface="Arial" panose="020B0604020202020204" pitchFamily="34" charset="0"/>
                <a:cs typeface="Arial" panose="020B0604020202020204" pitchFamily="34" charset="0"/>
              </a:rPr>
              <a:t>DMSO</a:t>
            </a:r>
            <a:endParaRPr lang="zh-CN" altLang="en-US" sz="14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F6A26604-BF05-40AC-8E72-43817635E901}"/>
              </a:ext>
            </a:extLst>
          </p:cNvPr>
          <p:cNvSpPr txBox="1"/>
          <p:nvPr/>
        </p:nvSpPr>
        <p:spPr>
          <a:xfrm rot="18519241">
            <a:off x="2606280" y="1564446"/>
            <a:ext cx="612668" cy="307777"/>
          </a:xfrm>
          <a:prstGeom prst="rect">
            <a:avLst/>
          </a:prstGeom>
          <a:noFill/>
        </p:spPr>
        <p:txBody>
          <a:bodyPr wrap="none" rtlCol="0">
            <a:spAutoFit/>
          </a:bodyPr>
          <a:lstStyle/>
          <a:p>
            <a:r>
              <a:rPr lang="en-US" altLang="zh-CN" sz="1400" b="1" dirty="0">
                <a:latin typeface="Arial" panose="020B0604020202020204" pitchFamily="34" charset="0"/>
                <a:cs typeface="Arial" panose="020B0604020202020204" pitchFamily="34" charset="0"/>
              </a:rPr>
              <a:t>A661</a:t>
            </a:r>
            <a:endParaRPr lang="zh-CN" altLang="en-US" sz="1400" b="1"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EB8F20C5-2E8E-4BD4-A105-420F18BF879F}"/>
              </a:ext>
            </a:extLst>
          </p:cNvPr>
          <p:cNvSpPr txBox="1"/>
          <p:nvPr/>
        </p:nvSpPr>
        <p:spPr>
          <a:xfrm rot="18519241">
            <a:off x="4551799" y="1569534"/>
            <a:ext cx="612668" cy="307777"/>
          </a:xfrm>
          <a:prstGeom prst="rect">
            <a:avLst/>
          </a:prstGeom>
          <a:noFill/>
        </p:spPr>
        <p:txBody>
          <a:bodyPr wrap="none" rtlCol="0">
            <a:spAutoFit/>
          </a:bodyPr>
          <a:lstStyle/>
          <a:p>
            <a:r>
              <a:rPr lang="en-US" altLang="zh-CN" sz="1400" b="1" dirty="0">
                <a:latin typeface="Arial" panose="020B0604020202020204" pitchFamily="34" charset="0"/>
                <a:cs typeface="Arial" panose="020B0604020202020204" pitchFamily="34" charset="0"/>
              </a:rPr>
              <a:t>A661</a:t>
            </a:r>
            <a:endParaRPr lang="zh-CN" altLang="en-US" sz="1400" b="1"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E3009BD0-B38E-437C-B354-5508AFA887E2}"/>
              </a:ext>
            </a:extLst>
          </p:cNvPr>
          <p:cNvSpPr txBox="1"/>
          <p:nvPr/>
        </p:nvSpPr>
        <p:spPr>
          <a:xfrm rot="18519241">
            <a:off x="3875954" y="1557510"/>
            <a:ext cx="723275" cy="307777"/>
          </a:xfrm>
          <a:prstGeom prst="rect">
            <a:avLst/>
          </a:prstGeom>
          <a:noFill/>
        </p:spPr>
        <p:txBody>
          <a:bodyPr wrap="none" rtlCol="0">
            <a:spAutoFit/>
          </a:bodyPr>
          <a:lstStyle/>
          <a:p>
            <a:r>
              <a:rPr lang="en-US" altLang="zh-CN" sz="1400" b="1" dirty="0">
                <a:latin typeface="Arial" panose="020B0604020202020204" pitchFamily="34" charset="0"/>
                <a:cs typeface="Arial" panose="020B0604020202020204" pitchFamily="34" charset="0"/>
              </a:rPr>
              <a:t>DMSO</a:t>
            </a:r>
            <a:endParaRPr lang="zh-CN" altLang="en-US" sz="1400" b="1"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94247155-F615-437C-8B69-195568DC6DCA}"/>
              </a:ext>
            </a:extLst>
          </p:cNvPr>
          <p:cNvSpPr txBox="1"/>
          <p:nvPr/>
        </p:nvSpPr>
        <p:spPr>
          <a:xfrm rot="18519241">
            <a:off x="3243593" y="1578301"/>
            <a:ext cx="612668" cy="307777"/>
          </a:xfrm>
          <a:prstGeom prst="rect">
            <a:avLst/>
          </a:prstGeom>
          <a:noFill/>
        </p:spPr>
        <p:txBody>
          <a:bodyPr wrap="none" rtlCol="0">
            <a:spAutoFit/>
          </a:bodyPr>
          <a:lstStyle/>
          <a:p>
            <a:r>
              <a:rPr lang="en-US" altLang="zh-CN" sz="1400" b="1" dirty="0">
                <a:latin typeface="Arial" panose="020B0604020202020204" pitchFamily="34" charset="0"/>
                <a:cs typeface="Arial" panose="020B0604020202020204" pitchFamily="34" charset="0"/>
              </a:rPr>
              <a:t>A665</a:t>
            </a:r>
            <a:endParaRPr lang="zh-CN" altLang="en-US" sz="1400" b="1"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A36E4A1B-3B17-48E2-8C77-81821B5576E6}"/>
              </a:ext>
            </a:extLst>
          </p:cNvPr>
          <p:cNvSpPr txBox="1"/>
          <p:nvPr/>
        </p:nvSpPr>
        <p:spPr>
          <a:xfrm rot="18519241">
            <a:off x="5155522" y="1586409"/>
            <a:ext cx="612668" cy="307777"/>
          </a:xfrm>
          <a:prstGeom prst="rect">
            <a:avLst/>
          </a:prstGeom>
          <a:noFill/>
        </p:spPr>
        <p:txBody>
          <a:bodyPr wrap="none" rtlCol="0">
            <a:spAutoFit/>
          </a:bodyPr>
          <a:lstStyle/>
          <a:p>
            <a:r>
              <a:rPr lang="en-US" altLang="zh-CN" sz="1400" b="1" dirty="0">
                <a:latin typeface="Arial" panose="020B0604020202020204" pitchFamily="34" charset="0"/>
                <a:cs typeface="Arial" panose="020B0604020202020204" pitchFamily="34" charset="0"/>
              </a:rPr>
              <a:t>A665</a:t>
            </a:r>
            <a:endParaRPr lang="zh-CN" altLang="en-US" sz="1400" b="1" dirty="0">
              <a:latin typeface="Arial" panose="020B0604020202020204" pitchFamily="34" charset="0"/>
              <a:cs typeface="Arial" panose="020B0604020202020204" pitchFamily="34" charset="0"/>
            </a:endParaRPr>
          </a:p>
        </p:txBody>
      </p:sp>
      <p:cxnSp>
        <p:nvCxnSpPr>
          <p:cNvPr id="17" name="Straight Connector 16">
            <a:extLst>
              <a:ext uri="{FF2B5EF4-FFF2-40B4-BE49-F238E27FC236}">
                <a16:creationId xmlns:a16="http://schemas.microsoft.com/office/drawing/2014/main" id="{CAE58F08-7989-42B1-AD8A-8BE8CD3CBE3F}"/>
              </a:ext>
            </a:extLst>
          </p:cNvPr>
          <p:cNvCxnSpPr/>
          <p:nvPr/>
        </p:nvCxnSpPr>
        <p:spPr>
          <a:xfrm>
            <a:off x="4014439" y="1298195"/>
            <a:ext cx="1550020" cy="0"/>
          </a:xfrm>
          <a:prstGeom prst="line">
            <a:avLst/>
          </a:prstGeom>
        </p:spPr>
        <p:style>
          <a:lnRef idx="3">
            <a:schemeClr val="dk1"/>
          </a:lnRef>
          <a:fillRef idx="0">
            <a:schemeClr val="dk1"/>
          </a:fillRef>
          <a:effectRef idx="2">
            <a:schemeClr val="dk1"/>
          </a:effectRef>
          <a:fontRef idx="minor">
            <a:schemeClr val="tx1"/>
          </a:fontRef>
        </p:style>
      </p:cxnSp>
      <p:sp>
        <p:nvSpPr>
          <p:cNvPr id="18" name="TextBox 17">
            <a:extLst>
              <a:ext uri="{FF2B5EF4-FFF2-40B4-BE49-F238E27FC236}">
                <a16:creationId xmlns:a16="http://schemas.microsoft.com/office/drawing/2014/main" id="{EDDA0909-4B6E-49CF-BB25-8040A9562300}"/>
              </a:ext>
            </a:extLst>
          </p:cNvPr>
          <p:cNvSpPr txBox="1"/>
          <p:nvPr/>
        </p:nvSpPr>
        <p:spPr>
          <a:xfrm>
            <a:off x="4351668" y="981555"/>
            <a:ext cx="875561" cy="307777"/>
          </a:xfrm>
          <a:prstGeom prst="rect">
            <a:avLst/>
          </a:prstGeom>
          <a:noFill/>
        </p:spPr>
        <p:txBody>
          <a:bodyPr wrap="none" rtlCol="0">
            <a:spAutoFit/>
          </a:bodyPr>
          <a:lstStyle/>
          <a:p>
            <a:r>
              <a:rPr lang="en-US" altLang="zh-CN" sz="1400" b="1" dirty="0">
                <a:latin typeface="Arial" panose="020B0604020202020204" pitchFamily="34" charset="0"/>
                <a:cs typeface="Arial" panose="020B0604020202020204" pitchFamily="34" charset="0"/>
              </a:rPr>
              <a:t>+MG132</a:t>
            </a:r>
            <a:endParaRPr lang="zh-CN" altLang="en-US" sz="1400" b="1" dirty="0">
              <a:latin typeface="Arial" panose="020B0604020202020204" pitchFamily="34" charset="0"/>
              <a:cs typeface="Arial" panose="020B0604020202020204" pitchFamily="34" charset="0"/>
            </a:endParaRPr>
          </a:p>
        </p:txBody>
      </p:sp>
      <p:cxnSp>
        <p:nvCxnSpPr>
          <p:cNvPr id="19" name="Straight Connector 18">
            <a:extLst>
              <a:ext uri="{FF2B5EF4-FFF2-40B4-BE49-F238E27FC236}">
                <a16:creationId xmlns:a16="http://schemas.microsoft.com/office/drawing/2014/main" id="{3BE1967A-E55F-4AD3-B66C-B1F8BB819195}"/>
              </a:ext>
            </a:extLst>
          </p:cNvPr>
          <p:cNvCxnSpPr/>
          <p:nvPr/>
        </p:nvCxnSpPr>
        <p:spPr>
          <a:xfrm>
            <a:off x="2070415" y="1294481"/>
            <a:ext cx="1550020" cy="0"/>
          </a:xfrm>
          <a:prstGeom prst="line">
            <a:avLst/>
          </a:prstGeom>
        </p:spPr>
        <p:style>
          <a:lnRef idx="3">
            <a:schemeClr val="dk1"/>
          </a:lnRef>
          <a:fillRef idx="0">
            <a:schemeClr val="dk1"/>
          </a:fillRef>
          <a:effectRef idx="2">
            <a:schemeClr val="dk1"/>
          </a:effectRef>
          <a:fontRef idx="minor">
            <a:schemeClr val="tx1"/>
          </a:fontRef>
        </p:style>
      </p:cxnSp>
      <p:sp>
        <p:nvSpPr>
          <p:cNvPr id="20" name="TextBox 19">
            <a:extLst>
              <a:ext uri="{FF2B5EF4-FFF2-40B4-BE49-F238E27FC236}">
                <a16:creationId xmlns:a16="http://schemas.microsoft.com/office/drawing/2014/main" id="{A7AE8699-D0A6-442D-A58E-20054E5FDB8A}"/>
              </a:ext>
            </a:extLst>
          </p:cNvPr>
          <p:cNvSpPr txBox="1"/>
          <p:nvPr/>
        </p:nvSpPr>
        <p:spPr>
          <a:xfrm>
            <a:off x="2407644" y="977841"/>
            <a:ext cx="830677" cy="307777"/>
          </a:xfrm>
          <a:prstGeom prst="rect">
            <a:avLst/>
          </a:prstGeom>
          <a:noFill/>
        </p:spPr>
        <p:txBody>
          <a:bodyPr wrap="none" rtlCol="0">
            <a:spAutoFit/>
          </a:bodyPr>
          <a:lstStyle/>
          <a:p>
            <a:r>
              <a:rPr lang="en-US" altLang="zh-CN" sz="1400" b="1" dirty="0">
                <a:latin typeface="Arial" panose="020B0604020202020204" pitchFamily="34" charset="0"/>
                <a:cs typeface="Arial" panose="020B0604020202020204" pitchFamily="34" charset="0"/>
              </a:rPr>
              <a:t>-MG132</a:t>
            </a:r>
            <a:endParaRPr lang="zh-CN" altLang="en-US" sz="1400" b="1"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26B237C0-A345-4AE1-AEF5-32436A3732BC}"/>
              </a:ext>
            </a:extLst>
          </p:cNvPr>
          <p:cNvSpPr txBox="1"/>
          <p:nvPr/>
        </p:nvSpPr>
        <p:spPr>
          <a:xfrm>
            <a:off x="457100" y="3696122"/>
            <a:ext cx="5562441" cy="1015663"/>
          </a:xfrm>
          <a:prstGeom prst="rect">
            <a:avLst/>
          </a:prstGeom>
          <a:noFill/>
        </p:spPr>
        <p:txBody>
          <a:bodyPr wrap="square" rtlCol="0">
            <a:spAutoFit/>
          </a:bodyPr>
          <a:lstStyle/>
          <a:p>
            <a:pPr algn="just"/>
            <a:r>
              <a:rPr lang="en-US" altLang="zh-CN" sz="1200" b="1" dirty="0">
                <a:latin typeface="Arial" panose="020B0604020202020204" pitchFamily="34" charset="0"/>
                <a:cs typeface="Arial" panose="020B0604020202020204" pitchFamily="34" charset="0"/>
              </a:rPr>
              <a:t>Supplemental Figure 5: </a:t>
            </a:r>
            <a:r>
              <a:rPr lang="en-US" altLang="zh-CN" sz="1200" dirty="0">
                <a:latin typeface="Arial" panose="020B0604020202020204" pitchFamily="34" charset="0"/>
                <a:cs typeface="Arial" panose="020B0604020202020204" pitchFamily="34" charset="0"/>
              </a:rPr>
              <a:t>Western blot of FLI-1 expression in HEL cells treated for 18 hours with the indicated compounds (5</a:t>
            </a:r>
            <a:r>
              <a:rPr lang="el-GR" altLang="zh-CN" sz="1200" dirty="0">
                <a:latin typeface="Arial" panose="020B0604020202020204" pitchFamily="34" charset="0"/>
                <a:cs typeface="Arial" panose="020B0604020202020204" pitchFamily="34" charset="0"/>
              </a:rPr>
              <a:t>μ</a:t>
            </a:r>
            <a:r>
              <a:rPr lang="en-US" altLang="zh-CN" sz="1200" dirty="0">
                <a:latin typeface="Arial" panose="020B0604020202020204" pitchFamily="34" charset="0"/>
                <a:cs typeface="Arial" panose="020B0604020202020204" pitchFamily="34" charset="0"/>
              </a:rPr>
              <a:t>M), with or without 5</a:t>
            </a:r>
            <a:r>
              <a:rPr lang="el-GR" altLang="zh-CN" sz="1200" dirty="0">
                <a:latin typeface="Arial" panose="020B0604020202020204" pitchFamily="34" charset="0"/>
                <a:cs typeface="Arial" panose="020B0604020202020204" pitchFamily="34" charset="0"/>
              </a:rPr>
              <a:t>μ</a:t>
            </a:r>
            <a:r>
              <a:rPr lang="en-US" altLang="zh-CN" sz="1200" dirty="0">
                <a:latin typeface="Arial" panose="020B0604020202020204" pitchFamily="34" charset="0"/>
                <a:cs typeface="Arial" panose="020B0604020202020204" pitchFamily="34" charset="0"/>
              </a:rPr>
              <a:t>M MG132 (</a:t>
            </a:r>
            <a:r>
              <a:rPr lang="en-US" altLang="zh-CN" sz="1200" dirty="0" err="1">
                <a:latin typeface="Arial" panose="020B0604020202020204" pitchFamily="34" charset="0"/>
                <a:cs typeface="Arial" panose="020B0604020202020204" pitchFamily="34" charset="0"/>
              </a:rPr>
              <a:t>Selleckchem</a:t>
            </a:r>
            <a:r>
              <a:rPr lang="en-US" altLang="zh-CN" sz="1200" dirty="0">
                <a:latin typeface="Arial" panose="020B0604020202020204" pitchFamily="34" charset="0"/>
                <a:cs typeface="Arial" panose="020B0604020202020204" pitchFamily="34" charset="0"/>
              </a:rPr>
              <a:t>, Houston, TX, USA). </a:t>
            </a:r>
            <a:r>
              <a:rPr lang="el-GR" altLang="zh-CN" sz="1200" dirty="0">
                <a:latin typeface="Arial" panose="020B0604020202020204" pitchFamily="34" charset="0"/>
                <a:cs typeface="Arial" panose="020B0604020202020204" pitchFamily="34" charset="0"/>
              </a:rPr>
              <a:t>β</a:t>
            </a:r>
            <a:r>
              <a:rPr lang="en-US" altLang="zh-CN" sz="1200" dirty="0">
                <a:latin typeface="Arial" panose="020B0604020202020204" pitchFamily="34" charset="0"/>
                <a:cs typeface="Arial" panose="020B0604020202020204" pitchFamily="34" charset="0"/>
              </a:rPr>
              <a:t>-Tubulin was used as loading control. RD: relative density measured by densitometry.</a:t>
            </a:r>
            <a:endParaRPr lang="zh-CN" altLang="en-US" sz="1200" dirty="0">
              <a:latin typeface="Arial" panose="020B0604020202020204" pitchFamily="34" charset="0"/>
              <a:cs typeface="Arial" panose="020B0604020202020204" pitchFamily="34" charset="0"/>
            </a:endParaRPr>
          </a:p>
          <a:p>
            <a:pPr algn="just"/>
            <a:r>
              <a:rPr lang="en-US" altLang="zh-CN" sz="1200" b="1" dirty="0">
                <a:latin typeface="Arial" panose="020B0604020202020204" pitchFamily="34" charset="0"/>
                <a:cs typeface="Arial" panose="020B0604020202020204" pitchFamily="34" charset="0"/>
              </a:rPr>
              <a:t> </a:t>
            </a:r>
            <a:endParaRPr lang="zh-CN" altLang="en-US" sz="1200" b="1" dirty="0">
              <a:latin typeface="Arial" panose="020B0604020202020204" pitchFamily="34" charset="0"/>
              <a:cs typeface="Arial" panose="020B0604020202020204" pitchFamily="34" charset="0"/>
            </a:endParaRPr>
          </a:p>
        </p:txBody>
      </p:sp>
      <p:grpSp>
        <p:nvGrpSpPr>
          <p:cNvPr id="21" name="Group 20">
            <a:extLst>
              <a:ext uri="{FF2B5EF4-FFF2-40B4-BE49-F238E27FC236}">
                <a16:creationId xmlns:a16="http://schemas.microsoft.com/office/drawing/2014/main" id="{92A49BCA-815D-490A-9869-91A4026D4B87}"/>
              </a:ext>
            </a:extLst>
          </p:cNvPr>
          <p:cNvGrpSpPr/>
          <p:nvPr/>
        </p:nvGrpSpPr>
        <p:grpSpPr>
          <a:xfrm>
            <a:off x="1694107" y="1973108"/>
            <a:ext cx="3879526" cy="1470596"/>
            <a:chOff x="3713776" y="2204507"/>
            <a:chExt cx="3840574" cy="1631365"/>
          </a:xfrm>
        </p:grpSpPr>
        <p:pic>
          <p:nvPicPr>
            <p:cNvPr id="22" name="图片 2">
              <a:extLst>
                <a:ext uri="{FF2B5EF4-FFF2-40B4-BE49-F238E27FC236}">
                  <a16:creationId xmlns:a16="http://schemas.microsoft.com/office/drawing/2014/main" id="{37AC17DB-0718-4A9A-BDF4-38C9070A62D1}"/>
                </a:ext>
              </a:extLst>
            </p:cNvPr>
            <p:cNvPicPr>
              <a:picLocks noChangeAspect="1"/>
            </p:cNvPicPr>
            <p:nvPr/>
          </p:nvPicPr>
          <p:blipFill rotWithShape="1">
            <a:blip r:embed="rId2"/>
            <a:srcRect l="8816" t="15552" r="3454" b="21766"/>
            <a:stretch/>
          </p:blipFill>
          <p:spPr>
            <a:xfrm>
              <a:off x="3713776" y="2204507"/>
              <a:ext cx="3840574" cy="694384"/>
            </a:xfrm>
            <a:prstGeom prst="rect">
              <a:avLst/>
            </a:prstGeom>
          </p:spPr>
        </p:pic>
        <p:pic>
          <p:nvPicPr>
            <p:cNvPr id="23" name="图片 4">
              <a:extLst>
                <a:ext uri="{FF2B5EF4-FFF2-40B4-BE49-F238E27FC236}">
                  <a16:creationId xmlns:a16="http://schemas.microsoft.com/office/drawing/2014/main" id="{1172D37E-1116-4CF0-AAF9-02058CA79102}"/>
                </a:ext>
              </a:extLst>
            </p:cNvPr>
            <p:cNvPicPr>
              <a:picLocks noChangeAspect="1"/>
            </p:cNvPicPr>
            <p:nvPr/>
          </p:nvPicPr>
          <p:blipFill rotWithShape="1">
            <a:blip r:embed="rId3"/>
            <a:srcRect l="9108" t="14240" b="16628"/>
            <a:stretch/>
          </p:blipFill>
          <p:spPr>
            <a:xfrm>
              <a:off x="3713776" y="3097789"/>
              <a:ext cx="3834801" cy="738083"/>
            </a:xfrm>
            <a:prstGeom prst="rect">
              <a:avLst/>
            </a:prstGeom>
          </p:spPr>
        </p:pic>
      </p:grpSp>
      <p:sp>
        <p:nvSpPr>
          <p:cNvPr id="3" name="TextBox 2">
            <a:extLst>
              <a:ext uri="{FF2B5EF4-FFF2-40B4-BE49-F238E27FC236}">
                <a16:creationId xmlns:a16="http://schemas.microsoft.com/office/drawing/2014/main" id="{BBDB040A-8727-42D6-B79D-4B0F85107859}"/>
              </a:ext>
            </a:extLst>
          </p:cNvPr>
          <p:cNvSpPr txBox="1"/>
          <p:nvPr/>
        </p:nvSpPr>
        <p:spPr>
          <a:xfrm>
            <a:off x="1404922" y="2557183"/>
            <a:ext cx="4331635" cy="261610"/>
          </a:xfrm>
          <a:prstGeom prst="rect">
            <a:avLst/>
          </a:prstGeom>
          <a:noFill/>
        </p:spPr>
        <p:txBody>
          <a:bodyPr wrap="none" rtlCol="0">
            <a:spAutoFit/>
          </a:bodyPr>
          <a:lstStyle/>
          <a:p>
            <a:r>
              <a:rPr lang="en-US" altLang="zh-CN" sz="1100" b="1" dirty="0">
                <a:latin typeface="Arial" panose="020B0604020202020204" pitchFamily="34" charset="0"/>
                <a:cs typeface="Arial" panose="020B0604020202020204" pitchFamily="34" charset="0"/>
              </a:rPr>
              <a:t>RD         1            0.6              0.2         1.2            0.5           0.3        </a:t>
            </a:r>
            <a:endParaRPr lang="zh-CN" altLang="en-US" sz="1100" b="1"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0655E337-FC9F-4523-B2B0-E64A7D5C7424}"/>
              </a:ext>
            </a:extLst>
          </p:cNvPr>
          <p:cNvSpPr txBox="1"/>
          <p:nvPr/>
        </p:nvSpPr>
        <p:spPr>
          <a:xfrm>
            <a:off x="5552597" y="2060452"/>
            <a:ext cx="534121" cy="276999"/>
          </a:xfrm>
          <a:prstGeom prst="rect">
            <a:avLst/>
          </a:prstGeom>
          <a:noFill/>
        </p:spPr>
        <p:txBody>
          <a:bodyPr wrap="none" rtlCol="0">
            <a:spAutoFit/>
          </a:bodyPr>
          <a:lstStyle/>
          <a:p>
            <a:r>
              <a:rPr lang="en-US" altLang="zh-CN" sz="1200" b="1" dirty="0">
                <a:latin typeface="Arial" panose="020B0604020202020204" pitchFamily="34" charset="0"/>
                <a:cs typeface="Arial" panose="020B0604020202020204" pitchFamily="34" charset="0"/>
              </a:rPr>
              <a:t>51kd</a:t>
            </a:r>
            <a:endParaRPr lang="zh-CN" altLang="en-US" sz="1200" b="1"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5A25C1B5-5467-4EA3-BA5B-724ED842D6A5}"/>
              </a:ext>
            </a:extLst>
          </p:cNvPr>
          <p:cNvSpPr txBox="1"/>
          <p:nvPr/>
        </p:nvSpPr>
        <p:spPr>
          <a:xfrm>
            <a:off x="5506313" y="2921526"/>
            <a:ext cx="534121" cy="276999"/>
          </a:xfrm>
          <a:prstGeom prst="rect">
            <a:avLst/>
          </a:prstGeom>
          <a:noFill/>
        </p:spPr>
        <p:txBody>
          <a:bodyPr wrap="none" rtlCol="0">
            <a:spAutoFit/>
          </a:bodyPr>
          <a:lstStyle/>
          <a:p>
            <a:r>
              <a:rPr lang="en-US" altLang="zh-CN" sz="1200" b="1" dirty="0">
                <a:latin typeface="Arial" panose="020B0604020202020204" pitchFamily="34" charset="0"/>
                <a:cs typeface="Arial" panose="020B0604020202020204" pitchFamily="34" charset="0"/>
              </a:rPr>
              <a:t>50kd</a:t>
            </a:r>
            <a:endParaRPr lang="zh-CN"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45932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9">
            <a:extLst>
              <a:ext uri="{FF2B5EF4-FFF2-40B4-BE49-F238E27FC236}">
                <a16:creationId xmlns:a16="http://schemas.microsoft.com/office/drawing/2014/main" id="{51E59134-CDF2-4F00-81A8-AAF8138EE80C}"/>
              </a:ext>
            </a:extLst>
          </p:cNvPr>
          <p:cNvGraphicFramePr>
            <a:graphicFrameLocks/>
          </p:cNvGraphicFramePr>
          <p:nvPr>
            <p:extLst>
              <p:ext uri="{D42A27DB-BD31-4B8C-83A1-F6EECF244321}">
                <p14:modId xmlns:p14="http://schemas.microsoft.com/office/powerpoint/2010/main" val="1387627270"/>
              </p:ext>
            </p:extLst>
          </p:nvPr>
        </p:nvGraphicFramePr>
        <p:xfrm>
          <a:off x="2163091" y="1622080"/>
          <a:ext cx="2192927" cy="2771501"/>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49">
            <a:extLst>
              <a:ext uri="{FF2B5EF4-FFF2-40B4-BE49-F238E27FC236}">
                <a16:creationId xmlns:a16="http://schemas.microsoft.com/office/drawing/2014/main" id="{710B3416-C935-48B9-B2F7-5570F0659B2E}"/>
              </a:ext>
            </a:extLst>
          </p:cNvPr>
          <p:cNvSpPr txBox="1"/>
          <p:nvPr/>
        </p:nvSpPr>
        <p:spPr>
          <a:xfrm>
            <a:off x="629103" y="4667147"/>
            <a:ext cx="5702065" cy="646331"/>
          </a:xfrm>
          <a:prstGeom prst="rect">
            <a:avLst/>
          </a:prstGeom>
          <a:noFill/>
        </p:spPr>
        <p:txBody>
          <a:bodyPr wrap="square" rtlCol="0">
            <a:spAutoFit/>
          </a:bodyPr>
          <a:lstStyle/>
          <a:p>
            <a:pPr algn="just"/>
            <a:r>
              <a:rPr lang="en-US" altLang="zh-CN" sz="1200" b="1" dirty="0">
                <a:latin typeface="Arial" panose="020B0604020202020204" pitchFamily="34" charset="0"/>
                <a:cs typeface="Arial" panose="020B0604020202020204" pitchFamily="34" charset="0"/>
              </a:rPr>
              <a:t>Supplemental figure 6: </a:t>
            </a:r>
            <a:r>
              <a:rPr lang="en-US" altLang="zh-CN" sz="1200" dirty="0">
                <a:latin typeface="Arial" panose="020B0604020202020204" pitchFamily="34" charset="0"/>
                <a:cs typeface="Arial" panose="020B0604020202020204" pitchFamily="34" charset="0"/>
              </a:rPr>
              <a:t>Treatment of Fli-1 negative K562 cells with compounds A661 and A665 (5</a:t>
            </a:r>
            <a:r>
              <a:rPr lang="el-GR" altLang="zh-CN" sz="1200" dirty="0">
                <a:latin typeface="Arial" panose="020B0604020202020204" pitchFamily="34" charset="0"/>
                <a:cs typeface="Arial" panose="020B0604020202020204" pitchFamily="34" charset="0"/>
              </a:rPr>
              <a:t>μ</a:t>
            </a:r>
            <a:r>
              <a:rPr lang="en-US" altLang="zh-CN" sz="1200" dirty="0">
                <a:latin typeface="Arial" panose="020B0604020202020204" pitchFamily="34" charset="0"/>
                <a:cs typeface="Arial" panose="020B0604020202020204" pitchFamily="34" charset="0"/>
              </a:rPr>
              <a:t>M) does not induce transcription of miR-145, as detected using Q-RT-PCR.  </a:t>
            </a:r>
            <a:endParaRPr lang="zh-CN" altLang="en-US" sz="12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67D3778D-8993-4838-AC0B-A7D0DE9FCF10}"/>
              </a:ext>
            </a:extLst>
          </p:cNvPr>
          <p:cNvSpPr txBox="1"/>
          <p:nvPr/>
        </p:nvSpPr>
        <p:spPr>
          <a:xfrm rot="16200000">
            <a:off x="936599" y="2869330"/>
            <a:ext cx="2133020" cy="276999"/>
          </a:xfrm>
          <a:prstGeom prst="rect">
            <a:avLst/>
          </a:prstGeom>
          <a:noFill/>
        </p:spPr>
        <p:txBody>
          <a:bodyPr wrap="square" rtlCol="0">
            <a:spAutoFit/>
          </a:bodyPr>
          <a:lstStyle/>
          <a:p>
            <a:r>
              <a:rPr lang="en-US" altLang="zh-CN" sz="1200" b="1" dirty="0">
                <a:latin typeface="Arial" panose="020B0604020202020204" pitchFamily="34" charset="0"/>
                <a:cs typeface="Arial" panose="020B0604020202020204" pitchFamily="34" charset="0"/>
              </a:rPr>
              <a:t>Relative mRNA expression</a:t>
            </a:r>
            <a:endParaRPr lang="zh-CN"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855057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231</TotalTime>
  <Words>566</Words>
  <Application>Microsoft Office PowerPoint</Application>
  <PresentationFormat>Letter Paper (8.5x11 in)</PresentationFormat>
  <Paragraphs>114</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yaacov ben-david</dc:creator>
  <cp:lastModifiedBy>yaacov ben-david</cp:lastModifiedBy>
  <cp:revision>37</cp:revision>
  <dcterms:created xsi:type="dcterms:W3CDTF">2018-08-01T01:16:37Z</dcterms:created>
  <dcterms:modified xsi:type="dcterms:W3CDTF">2018-12-20T02:32:32Z</dcterms:modified>
</cp:coreProperties>
</file>