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 = '1.0' encoding = 'UTF-8' standalone = '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8" r:id="rId2"/>
  </p:sldIdLst>
  <p:sldSz cx="12192000" cy="1625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000000"/>
    <a:srgbClr val="FBE5D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3012" y="70"/>
      </p:cViewPr>
      <p:guideLst/>
    </p:cSldViewPr>
  </p:slideViewPr>
  <p:notesTextViewPr>
    <p:cViewPr>
      <p:scale>
        <a:sx n="1" d="1"/>
        <a:sy n="1" d="1"/>
      </p:scale>
      <p:origin x="0" y="0"/>
    </p:cViewPr>
  </p:notesTextViewPr>
  <p:gridSpacing cx="72008" cy="72008"/>
</p:viewPr>
</file>

<file path=ppt/_rels/presentation.xml.rels><?xml version = '1.0' encoding = 'UTF-8' standalone = '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slide" Target="slides/slide1.xml"/>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s>
</file>

<file path=ppt/slideLayouts/_rels/slideLayout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 = '1.0' encoding = 'UTF-8' standalone = '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414A05F-7D26-4DF5-AAF3-375857C92025}" type="datetimeFigureOut">
              <a:rPr lang="en-GB" smtClean="0"/>
              <a:t>05/11/2018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2623086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14A05F-7D26-4DF5-AAF3-375857C92025}" type="datetimeFigureOut">
              <a:rPr lang="en-GB" smtClean="0"/>
              <a:t>05/11/2018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4116191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en-US" smtClean="0"/>
              <a:t>Click to edit Master title style</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14A05F-7D26-4DF5-AAF3-375857C92025}" type="datetimeFigureOut">
              <a:rPr lang="en-GB" smtClean="0"/>
              <a:t>05/11/2018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3307668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414A05F-7D26-4DF5-AAF3-375857C92025}" type="datetimeFigureOut">
              <a:rPr lang="en-GB" smtClean="0"/>
              <a:t>05/11/2018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2900787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smtClean="0"/>
              <a:t>Click to edit Master text styles</a:t>
            </a:r>
          </a:p>
        </p:txBody>
      </p:sp>
      <p:sp>
        <p:nvSpPr>
          <p:cNvPr id="4" name="Content Placeholder 3"/>
          <p:cNvSpPr>
            <a:spLocks noGrp="1"/>
          </p:cNvSpPr>
          <p:nvPr>
            <p:ph sz="half" idx="2"/>
          </p:nvPr>
        </p:nvSpPr>
        <p:spPr>
          <a:xfrm>
            <a:off x="839789" y="5937956"/>
            <a:ext cx="5157787" cy="87338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smtClean="0"/>
              <a:t>Click to edit Master text styles</a:t>
            </a:r>
          </a:p>
        </p:txBody>
      </p:sp>
      <p:sp>
        <p:nvSpPr>
          <p:cNvPr id="6" name="Content Placeholder 5"/>
          <p:cNvSpPr>
            <a:spLocks noGrp="1"/>
          </p:cNvSpPr>
          <p:nvPr>
            <p:ph sz="quarter" idx="4"/>
          </p:nvPr>
        </p:nvSpPr>
        <p:spPr>
          <a:xfrm>
            <a:off x="6172201" y="5937956"/>
            <a:ext cx="5183188" cy="87338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14A05F-7D26-4DF5-AAF3-375857C92025}" type="datetimeFigureOut">
              <a:rPr lang="en-GB" smtClean="0"/>
              <a:t>05/11/2018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2637024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414A05F-7D26-4DF5-AAF3-375857C92025}" type="datetimeFigureOut">
              <a:rPr lang="en-GB" smtClean="0"/>
              <a:t>05/11/2018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2026176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4A05F-7D26-4DF5-AAF3-375857C92025}" type="datetimeFigureOut">
              <a:rPr lang="en-GB" smtClean="0"/>
              <a:t>05/11/2018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3455705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en-US" smtClean="0"/>
              <a:t>Click to edit Master title style</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14A05F-7D26-4DF5-AAF3-375857C92025}" type="datetimeFigureOut">
              <a:rPr lang="en-GB" smtClean="0"/>
              <a:t>05/11/2018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2328564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Click icon to add picture</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14A05F-7D26-4DF5-AAF3-375857C92025}" type="datetimeFigureOut">
              <a:rPr lang="en-GB" smtClean="0"/>
              <a:t>05/11/2018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3022992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14A05F-7D26-4DF5-AAF3-375857C92025}" type="datetimeFigureOut">
              <a:rPr lang="en-GB" smtClean="0"/>
              <a:t>05/11/2018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2549041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14A05F-7D26-4DF5-AAF3-375857C92025}" type="datetimeFigureOut">
              <a:rPr lang="en-GB" smtClean="0"/>
              <a:t>05/11/2018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725F6-5540-4F95-9BE0-0D12C382A592}" type="slidenum">
              <a:rPr lang="en-GB" smtClean="0"/>
              <a:t>‹#›</a:t>
            </a:fld>
            <a:endParaRPr lang="en-GB"/>
          </a:p>
        </p:txBody>
      </p:sp>
    </p:spTree>
    <p:extLst>
      <p:ext uri="{BB962C8B-B14F-4D97-AF65-F5344CB8AC3E}">
        <p14:creationId xmlns:p14="http://schemas.microsoft.com/office/powerpoint/2010/main" val="2937772616"/>
      </p:ext>
    </p:extLst>
  </p:cSld>
  <p:clrMapOvr>
    <a:masterClrMapping/>
  </p:clrMapOvr>
</p:sldLayout>
</file>

<file path=ppt/slideMasters/_rels/slideMaster1.xml.rels><?xml version = '1.0' encoding = 'UTF-8' standalone = 'yes'?>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2414A05F-7D26-4DF5-AAF3-375857C92025}" type="datetimeFigureOut">
              <a:rPr lang="en-GB" smtClean="0"/>
              <a:t>05/11/2018</a:t>
            </a:fld>
            <a:endParaRPr lang="en-GB"/>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4AC725F6-5540-4F95-9BE0-0D12C382A592}" type="slidenum">
              <a:rPr lang="en-GB" smtClean="0"/>
              <a:t>‹#›</a:t>
            </a:fld>
            <a:endParaRPr lang="en-GB"/>
          </a:p>
        </p:txBody>
      </p:sp>
    </p:spTree>
    <p:extLst>
      <p:ext uri="{BB962C8B-B14F-4D97-AF65-F5344CB8AC3E}">
        <p14:creationId xmlns:p14="http://schemas.microsoft.com/office/powerpoint/2010/main" val="30465928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 = '1.0' encoding = 'UTF-8' standalone = '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png"/>
   <Relationship Id="rId9" Type="http://schemas.openxmlformats.org/officeDocument/2006/relationships/image" Target="../media/image8.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3969503">
            <a:off x="-332515" y="4810948"/>
            <a:ext cx="3600000" cy="3600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4142">
            <a:off x="-360784" y="595319"/>
            <a:ext cx="3600000" cy="3600000"/>
          </a:xfrm>
          <a:prstGeom prst="rect">
            <a:avLst/>
          </a:prstGeom>
        </p:spPr>
      </p:pic>
      <p:pic>
        <p:nvPicPr>
          <p:cNvPr id="5" name="Picture 2" descr="Machine generated alternative text: Largest pocket  Pocket "/>
          <p:cNvPicPr>
            <a:picLocks noChangeAspect="1" noChangeArrowheads="1"/>
          </p:cNvPicPr>
          <p:nvPr/>
        </p:nvPicPr>
        <p:blipFill rotWithShape="1">
          <a:blip r:embed="rId4">
            <a:extLst>
              <a:ext uri="{28A0092B-C50C-407E-A947-70E740481C1C}">
                <a14:useLocalDpi xmlns:a14="http://schemas.microsoft.com/office/drawing/2010/main" val="0"/>
              </a:ext>
            </a:extLst>
          </a:blip>
          <a:srcRect l="35312" t="7835" r="7090" b="11289"/>
          <a:stretch/>
        </p:blipFill>
        <p:spPr bwMode="auto">
          <a:xfrm>
            <a:off x="2745153" y="917933"/>
            <a:ext cx="2912055" cy="28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5"/>
          <a:srcRect l="41756" t="3210" r="11575" b="7845"/>
          <a:stretch/>
        </p:blipFill>
        <p:spPr>
          <a:xfrm>
            <a:off x="3253740" y="4914470"/>
            <a:ext cx="2195748" cy="2940069"/>
          </a:xfrm>
          <a:prstGeom prst="rect">
            <a:avLst/>
          </a:prstGeom>
        </p:spPr>
      </p:pic>
      <p:pic>
        <p:nvPicPr>
          <p:cNvPr id="12" name="Picture 11" descr="C:\Users\BioAdmin\Documents\Work\Work done\ZW fusion\xxx ZW fusion in plant\ZW fusions structures\Z-Ws\Z-Ws white background.png"/>
          <p:cNvPicPr/>
          <p:nvPr/>
        </p:nvPicPr>
        <p:blipFill rotWithShape="1">
          <a:blip r:embed="rId6" cstate="print">
            <a:extLst>
              <a:ext uri="{28A0092B-C50C-407E-A947-70E740481C1C}">
                <a14:useLocalDpi xmlns:a14="http://schemas.microsoft.com/office/drawing/2010/main" val="0"/>
              </a:ext>
            </a:extLst>
          </a:blip>
          <a:srcRect t="14138" b="8491"/>
          <a:stretch/>
        </p:blipFill>
        <p:spPr bwMode="auto">
          <a:xfrm>
            <a:off x="55986" y="8999993"/>
            <a:ext cx="4912253" cy="3896958"/>
          </a:xfrm>
          <a:prstGeom prst="rect">
            <a:avLst/>
          </a:prstGeom>
          <a:noFill/>
          <a:ln>
            <a:noFill/>
          </a:ln>
        </p:spPr>
      </p:pic>
      <p:sp>
        <p:nvSpPr>
          <p:cNvPr id="13" name="Oval 12"/>
          <p:cNvSpPr/>
          <p:nvPr/>
        </p:nvSpPr>
        <p:spPr>
          <a:xfrm>
            <a:off x="1468903" y="9584003"/>
            <a:ext cx="1043209" cy="1033369"/>
          </a:xfrm>
          <a:prstGeom prst="ellipse">
            <a:avLst/>
          </a:prstGeom>
          <a:solidFill>
            <a:schemeClr val="bg2">
              <a:alpha val="62000"/>
            </a:schemeClr>
          </a:solidFill>
          <a:ln w="9525">
            <a:solidFill>
              <a:srgbClr val="CC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rot="19069194">
            <a:off x="3208712" y="10770228"/>
            <a:ext cx="1198147" cy="1001062"/>
          </a:xfrm>
          <a:prstGeom prst="ellipse">
            <a:avLst/>
          </a:prstGeom>
          <a:solidFill>
            <a:schemeClr val="bg2">
              <a:alpha val="62000"/>
            </a:schemeClr>
          </a:solidFill>
          <a:ln w="9525">
            <a:solidFill>
              <a:srgbClr val="CC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248806" y="65481"/>
            <a:ext cx="1404734" cy="523220"/>
          </a:xfrm>
          <a:prstGeom prst="rect">
            <a:avLst/>
          </a:prstGeom>
          <a:noFill/>
        </p:spPr>
        <p:txBody>
          <a:bodyPr wrap="square" rtlCol="0">
            <a:spAutoFit/>
          </a:bodyPr>
          <a:lstStyle/>
          <a:p>
            <a:pPr algn="ctr"/>
            <a:r>
              <a:rPr lang="en-GB" sz="2800" dirty="0" smtClean="0">
                <a:latin typeface="Arial" panose="020B0604020202020204" pitchFamily="34" charset="0"/>
                <a:cs typeface="Arial" panose="020B0604020202020204" pitchFamily="34" charset="0"/>
              </a:rPr>
              <a:t>CRT-W</a:t>
            </a:r>
            <a:endParaRPr lang="en-GB" sz="2800" dirty="0">
              <a:latin typeface="Arial" panose="020B0604020202020204" pitchFamily="34" charset="0"/>
              <a:cs typeface="Arial" panose="020B0604020202020204" pitchFamily="34" charset="0"/>
            </a:endParaRPr>
          </a:p>
        </p:txBody>
      </p:sp>
      <p:cxnSp>
        <p:nvCxnSpPr>
          <p:cNvPr id="17" name="Straight Connector 16"/>
          <p:cNvCxnSpPr/>
          <p:nvPr/>
        </p:nvCxnSpPr>
        <p:spPr>
          <a:xfrm>
            <a:off x="248806" y="588701"/>
            <a:ext cx="1152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48806" y="4073128"/>
            <a:ext cx="1265376" cy="523220"/>
          </a:xfrm>
          <a:prstGeom prst="rect">
            <a:avLst/>
          </a:prstGeom>
          <a:noFill/>
        </p:spPr>
        <p:txBody>
          <a:bodyPr wrap="square" rtlCol="0">
            <a:spAutoFit/>
          </a:bodyPr>
          <a:lstStyle/>
          <a:p>
            <a:pPr algn="ctr"/>
            <a:r>
              <a:rPr lang="en-GB" sz="2800" dirty="0" smtClean="0">
                <a:latin typeface="Arial" panose="020B0604020202020204" pitchFamily="34" charset="0"/>
                <a:cs typeface="Arial" panose="020B0604020202020204" pitchFamily="34" charset="0"/>
              </a:rPr>
              <a:t>CRT-Z</a:t>
            </a:r>
            <a:endParaRPr lang="en-GB" sz="2800" dirty="0">
              <a:latin typeface="Arial" panose="020B0604020202020204" pitchFamily="34" charset="0"/>
              <a:cs typeface="Arial" panose="020B0604020202020204" pitchFamily="34" charset="0"/>
            </a:endParaRPr>
          </a:p>
        </p:txBody>
      </p:sp>
      <p:cxnSp>
        <p:nvCxnSpPr>
          <p:cNvPr id="19" name="Straight Connector 18"/>
          <p:cNvCxnSpPr/>
          <p:nvPr/>
        </p:nvCxnSpPr>
        <p:spPr>
          <a:xfrm>
            <a:off x="248806" y="4619474"/>
            <a:ext cx="1152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7"/>
          <a:stretch>
            <a:fillRect/>
          </a:stretch>
        </p:blipFill>
        <p:spPr>
          <a:xfrm>
            <a:off x="5941466" y="686160"/>
            <a:ext cx="6002129" cy="3343546"/>
          </a:xfrm>
          <a:prstGeom prst="rect">
            <a:avLst/>
          </a:prstGeom>
        </p:spPr>
      </p:pic>
      <p:pic>
        <p:nvPicPr>
          <p:cNvPr id="22" name="Picture 21"/>
          <p:cNvPicPr>
            <a:picLocks noChangeAspect="1"/>
          </p:cNvPicPr>
          <p:nvPr/>
        </p:nvPicPr>
        <p:blipFill>
          <a:blip r:embed="rId8"/>
          <a:stretch>
            <a:fillRect/>
          </a:stretch>
        </p:blipFill>
        <p:spPr>
          <a:xfrm>
            <a:off x="5815554" y="4985844"/>
            <a:ext cx="6128041" cy="3344400"/>
          </a:xfrm>
          <a:prstGeom prst="rect">
            <a:avLst/>
          </a:prstGeom>
        </p:spPr>
      </p:pic>
      <p:sp>
        <p:nvSpPr>
          <p:cNvPr id="23" name="TextBox 22"/>
          <p:cNvSpPr txBox="1"/>
          <p:nvPr/>
        </p:nvSpPr>
        <p:spPr>
          <a:xfrm>
            <a:off x="248806" y="8277625"/>
            <a:ext cx="2067540" cy="523220"/>
          </a:xfrm>
          <a:prstGeom prst="rect">
            <a:avLst/>
          </a:prstGeom>
          <a:noFill/>
        </p:spPr>
        <p:txBody>
          <a:bodyPr wrap="square" rtlCol="0">
            <a:spAutoFit/>
          </a:bodyPr>
          <a:lstStyle/>
          <a:p>
            <a:pPr algn="ctr"/>
            <a:r>
              <a:rPr lang="en-GB" sz="2800" dirty="0" smtClean="0">
                <a:latin typeface="Arial" panose="020B0604020202020204" pitchFamily="34" charset="0"/>
                <a:cs typeface="Arial" panose="020B0604020202020204" pitchFamily="34" charset="0"/>
              </a:rPr>
              <a:t>CRT-Z-s-W</a:t>
            </a:r>
            <a:endParaRPr lang="en-GB" sz="2800" dirty="0">
              <a:latin typeface="Arial" panose="020B0604020202020204" pitchFamily="34" charset="0"/>
              <a:cs typeface="Arial" panose="020B0604020202020204" pitchFamily="34" charset="0"/>
            </a:endParaRPr>
          </a:p>
        </p:txBody>
      </p:sp>
      <p:pic>
        <p:nvPicPr>
          <p:cNvPr id="25" name="Picture 24"/>
          <p:cNvPicPr>
            <a:picLocks noChangeAspect="1"/>
          </p:cNvPicPr>
          <p:nvPr/>
        </p:nvPicPr>
        <p:blipFill>
          <a:blip r:embed="rId9"/>
          <a:stretch>
            <a:fillRect/>
          </a:stretch>
        </p:blipFill>
        <p:spPr>
          <a:xfrm>
            <a:off x="5119827" y="9200880"/>
            <a:ext cx="6970940" cy="3344400"/>
          </a:xfrm>
          <a:prstGeom prst="rect">
            <a:avLst/>
          </a:prstGeom>
        </p:spPr>
      </p:pic>
      <p:cxnSp>
        <p:nvCxnSpPr>
          <p:cNvPr id="28" name="Straight Connector 27"/>
          <p:cNvCxnSpPr/>
          <p:nvPr/>
        </p:nvCxnSpPr>
        <p:spPr>
          <a:xfrm>
            <a:off x="248806" y="8822398"/>
            <a:ext cx="1152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65035" y="13288606"/>
            <a:ext cx="11070373" cy="1938992"/>
          </a:xfrm>
          <a:prstGeom prst="rect">
            <a:avLst/>
          </a:prstGeom>
          <a:noFill/>
        </p:spPr>
        <p:txBody>
          <a:bodyPr wrap="square" rtlCol="0">
            <a:spAutoFit/>
          </a:bodyPr>
          <a:lstStyle/>
          <a:p>
            <a:r>
              <a:rPr lang="en-GB" sz="2000" b="1" dirty="0" smtClean="0">
                <a:latin typeface="Times New Roman" panose="02020603050405020304" pitchFamily="18" charset="0"/>
                <a:cs typeface="Times New Roman" panose="02020603050405020304" pitchFamily="18" charset="0"/>
              </a:rPr>
              <a:t>Supplementary Fig. </a:t>
            </a:r>
            <a:r>
              <a:rPr lang="en-GB" sz="2000" b="1" smtClean="0">
                <a:latin typeface="Times New Roman" panose="02020603050405020304" pitchFamily="18" charset="0"/>
                <a:cs typeface="Times New Roman" panose="02020603050405020304" pitchFamily="18" charset="0"/>
              </a:rPr>
              <a:t>8. </a:t>
            </a:r>
            <a:r>
              <a:rPr lang="en-GB" sz="2000" dirty="0" smtClean="0">
                <a:latin typeface="Times New Roman" panose="02020603050405020304" pitchFamily="18" charset="0"/>
                <a:cs typeface="Times New Roman" panose="02020603050405020304" pitchFamily="18" charset="0"/>
              </a:rPr>
              <a:t>Predictive 3D model of </a:t>
            </a:r>
            <a:r>
              <a:rPr lang="en-GB" sz="2000" dirty="0" err="1" smtClean="0">
                <a:latin typeface="Times New Roman" panose="02020603050405020304" pitchFamily="18" charset="0"/>
                <a:cs typeface="Times New Roman" panose="02020603050405020304" pitchFamily="18" charset="0"/>
              </a:rPr>
              <a:t>CrtW</a:t>
            </a:r>
            <a:r>
              <a:rPr lang="en-GB" sz="2000" dirty="0" smtClean="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CrtZ</a:t>
            </a:r>
            <a:r>
              <a:rPr lang="en-GB" sz="2000" dirty="0" smtClean="0">
                <a:latin typeface="Times New Roman" panose="02020603050405020304" pitchFamily="18" charset="0"/>
                <a:cs typeface="Times New Roman" panose="02020603050405020304" pitchFamily="18" charset="0"/>
              </a:rPr>
              <a:t> and </a:t>
            </a:r>
            <a:r>
              <a:rPr lang="en-GB" sz="2000" dirty="0" err="1" smtClean="0">
                <a:latin typeface="Times New Roman" panose="02020603050405020304" pitchFamily="18" charset="0"/>
                <a:cs typeface="Times New Roman" panose="02020603050405020304" pitchFamily="18" charset="0"/>
              </a:rPr>
              <a:t>CrtZ</a:t>
            </a:r>
            <a:r>
              <a:rPr lang="en-GB" sz="2000" dirty="0" smtClean="0">
                <a:latin typeface="Times New Roman" panose="02020603050405020304" pitchFamily="18" charset="0"/>
                <a:cs typeface="Times New Roman" panose="02020603050405020304" pitchFamily="18" charset="0"/>
              </a:rPr>
              <a:t>-s-W.</a:t>
            </a:r>
          </a:p>
          <a:p>
            <a:r>
              <a:rPr lang="en-GB" sz="2000" dirty="0">
                <a:latin typeface="Times New Roman" panose="02020603050405020304" pitchFamily="18" charset="0"/>
                <a:cs typeface="Times New Roman" panose="02020603050405020304" pitchFamily="18" charset="0"/>
              </a:rPr>
              <a:t>Protein modelling, prediction and analysis of the CRTW and CRTZ enzymes were obtained using the Phyre</a:t>
            </a:r>
            <a:r>
              <a:rPr lang="en-GB" sz="2000" baseline="30000" dirty="0">
                <a:latin typeface="Times New Roman" panose="02020603050405020304" pitchFamily="18" charset="0"/>
                <a:cs typeface="Times New Roman" panose="02020603050405020304" pitchFamily="18" charset="0"/>
              </a:rPr>
              <a:t>2</a:t>
            </a:r>
            <a:r>
              <a:rPr lang="en-GB" sz="2000" dirty="0">
                <a:latin typeface="Times New Roman" panose="02020603050405020304" pitchFamily="18" charset="0"/>
                <a:cs typeface="Times New Roman" panose="02020603050405020304" pitchFamily="18" charset="0"/>
              </a:rPr>
              <a:t> web portal (Kelley et al., </a:t>
            </a:r>
            <a:r>
              <a:rPr lang="en-GB" sz="2000" dirty="0" smtClean="0">
                <a:latin typeface="Times New Roman" panose="02020603050405020304" pitchFamily="18" charset="0"/>
                <a:cs typeface="Times New Roman" panose="02020603050405020304" pitchFamily="18" charset="0"/>
              </a:rPr>
              <a:t>2015). On the left, the 3D model of the enzymes, as well as the pocket prediction of the active site are depicted. On the right, the predictive topology of the transmembrane helices is displayed. The transmembrane helices harbouring amino acids involved in the active site of their enzyme respective are shown in grey checker board pattern.</a:t>
            </a:r>
            <a:endParaRPr lang="en-GB" sz="20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1046757" y="542107"/>
            <a:ext cx="1150570"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Model</a:t>
            </a:r>
            <a:endParaRPr lang="en-GB" dirty="0">
              <a:latin typeface="Arial" panose="020B0604020202020204" pitchFamily="34" charset="0"/>
              <a:cs typeface="Arial" panose="020B0604020202020204" pitchFamily="34" charset="0"/>
            </a:endParaRPr>
          </a:p>
        </p:txBody>
      </p:sp>
      <p:sp>
        <p:nvSpPr>
          <p:cNvPr id="20" name="TextBox 19"/>
          <p:cNvSpPr txBox="1"/>
          <p:nvPr/>
        </p:nvSpPr>
        <p:spPr>
          <a:xfrm>
            <a:off x="3174957" y="542107"/>
            <a:ext cx="2210300"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Pocket prediction</a:t>
            </a:r>
            <a:endParaRPr lang="en-GB" dirty="0">
              <a:latin typeface="Arial" panose="020B0604020202020204" pitchFamily="34" charset="0"/>
              <a:cs typeface="Arial" panose="020B0604020202020204" pitchFamily="34" charset="0"/>
            </a:endParaRPr>
          </a:p>
        </p:txBody>
      </p:sp>
      <p:sp>
        <p:nvSpPr>
          <p:cNvPr id="24" name="TextBox 23"/>
          <p:cNvSpPr txBox="1"/>
          <p:nvPr/>
        </p:nvSpPr>
        <p:spPr>
          <a:xfrm>
            <a:off x="6634838" y="542107"/>
            <a:ext cx="4725380"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Topology of transmembrane helices</a:t>
            </a:r>
            <a:endParaRPr lang="en-GB" dirty="0">
              <a:latin typeface="Arial" panose="020B0604020202020204" pitchFamily="34" charset="0"/>
              <a:cs typeface="Arial" panose="020B0604020202020204" pitchFamily="34" charset="0"/>
            </a:endParaRPr>
          </a:p>
        </p:txBody>
      </p:sp>
      <p:sp>
        <p:nvSpPr>
          <p:cNvPr id="26" name="TextBox 25"/>
          <p:cNvSpPr txBox="1"/>
          <p:nvPr/>
        </p:nvSpPr>
        <p:spPr>
          <a:xfrm>
            <a:off x="1059872" y="4600379"/>
            <a:ext cx="1150570"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Model</a:t>
            </a:r>
            <a:endParaRPr lang="en-GB" dirty="0">
              <a:latin typeface="Arial" panose="020B0604020202020204" pitchFamily="34" charset="0"/>
              <a:cs typeface="Arial" panose="020B0604020202020204" pitchFamily="34" charset="0"/>
            </a:endParaRPr>
          </a:p>
        </p:txBody>
      </p:sp>
      <p:sp>
        <p:nvSpPr>
          <p:cNvPr id="27" name="TextBox 26"/>
          <p:cNvSpPr txBox="1"/>
          <p:nvPr/>
        </p:nvSpPr>
        <p:spPr>
          <a:xfrm>
            <a:off x="3188072" y="4600379"/>
            <a:ext cx="2210300"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Pocket prediction</a:t>
            </a:r>
            <a:endParaRPr lang="en-GB" dirty="0">
              <a:latin typeface="Arial" panose="020B0604020202020204" pitchFamily="34" charset="0"/>
              <a:cs typeface="Arial" panose="020B0604020202020204" pitchFamily="34" charset="0"/>
            </a:endParaRPr>
          </a:p>
        </p:txBody>
      </p:sp>
      <p:sp>
        <p:nvSpPr>
          <p:cNvPr id="30" name="TextBox 29"/>
          <p:cNvSpPr txBox="1"/>
          <p:nvPr/>
        </p:nvSpPr>
        <p:spPr>
          <a:xfrm>
            <a:off x="6647953" y="4600379"/>
            <a:ext cx="4725380"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Topology of transmembrane helices</a:t>
            </a:r>
            <a:endParaRPr lang="en-GB" dirty="0">
              <a:latin typeface="Arial" panose="020B0604020202020204" pitchFamily="34" charset="0"/>
              <a:cs typeface="Arial" panose="020B0604020202020204" pitchFamily="34" charset="0"/>
            </a:endParaRPr>
          </a:p>
        </p:txBody>
      </p:sp>
      <p:sp>
        <p:nvSpPr>
          <p:cNvPr id="31" name="TextBox 30"/>
          <p:cNvSpPr txBox="1"/>
          <p:nvPr/>
        </p:nvSpPr>
        <p:spPr>
          <a:xfrm>
            <a:off x="2368894" y="8810041"/>
            <a:ext cx="1150570"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Model</a:t>
            </a:r>
            <a:endParaRPr lang="en-GB" dirty="0">
              <a:latin typeface="Arial" panose="020B0604020202020204" pitchFamily="34" charset="0"/>
              <a:cs typeface="Arial" panose="020B0604020202020204" pitchFamily="34" charset="0"/>
            </a:endParaRPr>
          </a:p>
        </p:txBody>
      </p:sp>
      <p:sp>
        <p:nvSpPr>
          <p:cNvPr id="33" name="TextBox 32"/>
          <p:cNvSpPr txBox="1"/>
          <p:nvPr/>
        </p:nvSpPr>
        <p:spPr>
          <a:xfrm>
            <a:off x="6648960" y="8810041"/>
            <a:ext cx="4725380"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Topology of transmembrane helices</a:t>
            </a:r>
            <a:endParaRPr lang="en-GB" dirty="0">
              <a:latin typeface="Arial" panose="020B0604020202020204" pitchFamily="34" charset="0"/>
              <a:cs typeface="Arial" panose="020B0604020202020204" pitchFamily="34" charset="0"/>
            </a:endParaRPr>
          </a:p>
        </p:txBody>
      </p:sp>
      <p:sp>
        <p:nvSpPr>
          <p:cNvPr id="3" name="TextBox 2"/>
          <p:cNvSpPr txBox="1"/>
          <p:nvPr/>
        </p:nvSpPr>
        <p:spPr>
          <a:xfrm>
            <a:off x="1098084" y="3404533"/>
            <a:ext cx="250656" cy="369332"/>
          </a:xfrm>
          <a:prstGeom prst="rect">
            <a:avLst/>
          </a:prstGeom>
          <a:noFill/>
        </p:spPr>
        <p:txBody>
          <a:bodyPr wrap="square" rtlCol="0">
            <a:spAutoFit/>
          </a:bodyPr>
          <a:lstStyle/>
          <a:p>
            <a:r>
              <a:rPr lang="en-GB" dirty="0" smtClean="0"/>
              <a:t>N</a:t>
            </a:r>
            <a:endParaRPr lang="en-GB" dirty="0"/>
          </a:p>
        </p:txBody>
      </p:sp>
      <p:sp>
        <p:nvSpPr>
          <p:cNvPr id="32" name="TextBox 31"/>
          <p:cNvSpPr txBox="1"/>
          <p:nvPr/>
        </p:nvSpPr>
        <p:spPr>
          <a:xfrm>
            <a:off x="1223412" y="2283142"/>
            <a:ext cx="263698" cy="369332"/>
          </a:xfrm>
          <a:prstGeom prst="rect">
            <a:avLst/>
          </a:prstGeom>
          <a:noFill/>
        </p:spPr>
        <p:txBody>
          <a:bodyPr wrap="square" rtlCol="0">
            <a:spAutoFit/>
          </a:bodyPr>
          <a:lstStyle/>
          <a:p>
            <a:r>
              <a:rPr lang="en-GB" dirty="0" smtClean="0"/>
              <a:t>C</a:t>
            </a:r>
            <a:endParaRPr lang="en-GB" dirty="0"/>
          </a:p>
        </p:txBody>
      </p:sp>
      <p:sp>
        <p:nvSpPr>
          <p:cNvPr id="34" name="TextBox 33"/>
          <p:cNvSpPr txBox="1"/>
          <p:nvPr/>
        </p:nvSpPr>
        <p:spPr>
          <a:xfrm>
            <a:off x="1065002" y="5030912"/>
            <a:ext cx="250656" cy="369332"/>
          </a:xfrm>
          <a:prstGeom prst="rect">
            <a:avLst/>
          </a:prstGeom>
          <a:noFill/>
        </p:spPr>
        <p:txBody>
          <a:bodyPr wrap="square" rtlCol="0">
            <a:spAutoFit/>
          </a:bodyPr>
          <a:lstStyle/>
          <a:p>
            <a:r>
              <a:rPr lang="en-GB" dirty="0" smtClean="0"/>
              <a:t>N</a:t>
            </a:r>
            <a:endParaRPr lang="en-GB" dirty="0"/>
          </a:p>
        </p:txBody>
      </p:sp>
      <p:sp>
        <p:nvSpPr>
          <p:cNvPr id="36" name="TextBox 35"/>
          <p:cNvSpPr txBox="1"/>
          <p:nvPr/>
        </p:nvSpPr>
        <p:spPr>
          <a:xfrm>
            <a:off x="439708" y="6279408"/>
            <a:ext cx="250656" cy="369332"/>
          </a:xfrm>
          <a:prstGeom prst="rect">
            <a:avLst/>
          </a:prstGeom>
          <a:noFill/>
        </p:spPr>
        <p:txBody>
          <a:bodyPr wrap="square" rtlCol="0">
            <a:spAutoFit/>
          </a:bodyPr>
          <a:lstStyle/>
          <a:p>
            <a:r>
              <a:rPr lang="en-GB" dirty="0" smtClean="0"/>
              <a:t>C</a:t>
            </a:r>
            <a:endParaRPr lang="en-GB" dirty="0"/>
          </a:p>
        </p:txBody>
      </p:sp>
      <p:sp>
        <p:nvSpPr>
          <p:cNvPr id="37" name="TextBox 36"/>
          <p:cNvSpPr txBox="1"/>
          <p:nvPr/>
        </p:nvSpPr>
        <p:spPr>
          <a:xfrm>
            <a:off x="4075852" y="9790258"/>
            <a:ext cx="250656" cy="369332"/>
          </a:xfrm>
          <a:prstGeom prst="rect">
            <a:avLst/>
          </a:prstGeom>
          <a:noFill/>
        </p:spPr>
        <p:txBody>
          <a:bodyPr wrap="square" rtlCol="0">
            <a:spAutoFit/>
          </a:bodyPr>
          <a:lstStyle/>
          <a:p>
            <a:r>
              <a:rPr lang="en-GB" dirty="0" smtClean="0"/>
              <a:t>N</a:t>
            </a:r>
            <a:endParaRPr lang="en-GB" dirty="0"/>
          </a:p>
        </p:txBody>
      </p:sp>
      <p:sp>
        <p:nvSpPr>
          <p:cNvPr id="38" name="TextBox 37"/>
          <p:cNvSpPr txBox="1"/>
          <p:nvPr/>
        </p:nvSpPr>
        <p:spPr>
          <a:xfrm>
            <a:off x="2644609" y="10735138"/>
            <a:ext cx="250656" cy="369332"/>
          </a:xfrm>
          <a:prstGeom prst="rect">
            <a:avLst/>
          </a:prstGeom>
          <a:noFill/>
        </p:spPr>
        <p:txBody>
          <a:bodyPr wrap="square" rtlCol="0">
            <a:spAutoFit/>
          </a:bodyPr>
          <a:lstStyle/>
          <a:p>
            <a:r>
              <a:rPr lang="en-GB" dirty="0" smtClean="0"/>
              <a:t>C</a:t>
            </a:r>
            <a:endParaRPr lang="en-GB" dirty="0"/>
          </a:p>
        </p:txBody>
      </p:sp>
    </p:spTree>
    <p:extLst>
      <p:ext uri="{BB962C8B-B14F-4D97-AF65-F5344CB8AC3E}">
        <p14:creationId xmlns:p14="http://schemas.microsoft.com/office/powerpoint/2010/main" val="10228995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274</TotalTime>
  <Words>130</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15.0000</AppVersion>
  <Manager/>
  <HyperlinkBase/>
</Properties>
</file>

<file path=docProps/core.xml><?xml version="1.0" encoding="utf-8"?>
<cp:coreProperties xmlns:cp="http://schemas.openxmlformats.org/package/2006/metadata/core-properties" xmlns:dc="http://purl.org/dc/elements/1.1/" xmlns:dcterms="http://purl.org/dc/terms/" xmlns:xsi="http://www.w3.org/2001/XMLSchema-instance"/>
</file>