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409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oa.abdn.ac.uk\global\CLSM\Rowett\Shared\Duncan%20SH\Blautia%20hyd%20Rb%20cocult%202013\Rb%20Rh%20(exp%204)%20301013%20SD%20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3238908136482941"/>
          <c:y val="0.15992990898942649"/>
          <c:w val="0.59942404199475063"/>
          <c:h val="0.6642559788350287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Sheet1!$B$28</c:f>
              <c:strCache>
                <c:ptCount val="1"/>
                <c:pt idx="0">
                  <c:v>Basal</c:v>
                </c:pt>
              </c:strCache>
            </c:strRef>
          </c:tx>
          <c:spPr>
            <a:ln w="19050">
              <a:solidFill>
                <a:schemeClr val="tx1"/>
              </a:solidFill>
              <a:prstDash val="solid"/>
            </a:ln>
          </c:spPr>
          <c:marker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Sheet1!$N$28:$U$28</c:f>
                <c:numCache>
                  <c:formatCode>General</c:formatCode>
                  <c:ptCount val="8"/>
                  <c:pt idx="0">
                    <c:v>2.3E-2</c:v>
                  </c:pt>
                  <c:pt idx="1">
                    <c:v>1.6E-2</c:v>
                  </c:pt>
                  <c:pt idx="2">
                    <c:v>8.0000000000000002E-3</c:v>
                  </c:pt>
                  <c:pt idx="3">
                    <c:v>1E-3</c:v>
                  </c:pt>
                  <c:pt idx="4">
                    <c:v>3.0000000000000001E-3</c:v>
                  </c:pt>
                  <c:pt idx="5">
                    <c:v>5.0000000000000001E-3</c:v>
                  </c:pt>
                  <c:pt idx="6">
                    <c:v>1.2E-2</c:v>
                  </c:pt>
                  <c:pt idx="7">
                    <c:v>1.2999999999999999E-2</c:v>
                  </c:pt>
                </c:numCache>
              </c:numRef>
            </c:plus>
            <c:minus>
              <c:numRef>
                <c:f>Sheet1!$N$28:$U$28</c:f>
                <c:numCache>
                  <c:formatCode>General</c:formatCode>
                  <c:ptCount val="8"/>
                  <c:pt idx="0">
                    <c:v>2.3E-2</c:v>
                  </c:pt>
                  <c:pt idx="1">
                    <c:v>1.6E-2</c:v>
                  </c:pt>
                  <c:pt idx="2">
                    <c:v>8.0000000000000002E-3</c:v>
                  </c:pt>
                  <c:pt idx="3">
                    <c:v>1E-3</c:v>
                  </c:pt>
                  <c:pt idx="4">
                    <c:v>3.0000000000000001E-3</c:v>
                  </c:pt>
                  <c:pt idx="5">
                    <c:v>5.0000000000000001E-3</c:v>
                  </c:pt>
                  <c:pt idx="6">
                    <c:v>1.2E-2</c:v>
                  </c:pt>
                  <c:pt idx="7">
                    <c:v>1.2999999999999999E-2</c:v>
                  </c:pt>
                </c:numCache>
              </c:numRef>
            </c:minus>
          </c:errBars>
          <c:xVal>
            <c:numRef>
              <c:f>Sheet1!$C$27:$J$27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24</c:v>
                </c:pt>
                <c:pt idx="6">
                  <c:v>30</c:v>
                </c:pt>
                <c:pt idx="7">
                  <c:v>48</c:v>
                </c:pt>
              </c:numCache>
            </c:numRef>
          </c:xVal>
          <c:yVal>
            <c:numRef>
              <c:f>Sheet1!$C$28:$J$28</c:f>
              <c:numCache>
                <c:formatCode>General</c:formatCode>
                <c:ptCount val="8"/>
                <c:pt idx="0">
                  <c:v>7.9000000000000001E-2</c:v>
                </c:pt>
                <c:pt idx="1">
                  <c:v>7.2999999999999995E-2</c:v>
                </c:pt>
                <c:pt idx="2">
                  <c:v>7.0000000000000007E-2</c:v>
                </c:pt>
                <c:pt idx="3">
                  <c:v>8.3000000000000004E-2</c:v>
                </c:pt>
                <c:pt idx="4">
                  <c:v>0.1</c:v>
                </c:pt>
                <c:pt idx="5">
                  <c:v>0.10100000000000001</c:v>
                </c:pt>
                <c:pt idx="6">
                  <c:v>8.6999999999999994E-2</c:v>
                </c:pt>
                <c:pt idx="7">
                  <c:v>7.3999999999999996E-2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Sheet1!$B$29</c:f>
              <c:strCache>
                <c:ptCount val="1"/>
                <c:pt idx="0">
                  <c:v>0.2% glc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Sheet1!$N$29:$U$29</c:f>
                <c:numCache>
                  <c:formatCode>General</c:formatCode>
                  <c:ptCount val="8"/>
                  <c:pt idx="0">
                    <c:v>3.0000000000000001E-3</c:v>
                  </c:pt>
                  <c:pt idx="1">
                    <c:v>1.7999999999999999E-2</c:v>
                  </c:pt>
                  <c:pt idx="2">
                    <c:v>2.1000000000000001E-2</c:v>
                  </c:pt>
                  <c:pt idx="3">
                    <c:v>1.6E-2</c:v>
                  </c:pt>
                  <c:pt idx="4">
                    <c:v>5.6000000000000001E-2</c:v>
                  </c:pt>
                  <c:pt idx="5">
                    <c:v>0.11</c:v>
                  </c:pt>
                  <c:pt idx="6">
                    <c:v>0.115</c:v>
                  </c:pt>
                  <c:pt idx="7">
                    <c:v>9.4E-2</c:v>
                  </c:pt>
                </c:numCache>
              </c:numRef>
            </c:plus>
            <c:minus>
              <c:numRef>
                <c:f>Sheet1!$N$29:$U$29</c:f>
                <c:numCache>
                  <c:formatCode>General</c:formatCode>
                  <c:ptCount val="8"/>
                  <c:pt idx="0">
                    <c:v>3.0000000000000001E-3</c:v>
                  </c:pt>
                  <c:pt idx="1">
                    <c:v>1.7999999999999999E-2</c:v>
                  </c:pt>
                  <c:pt idx="2">
                    <c:v>2.1000000000000001E-2</c:v>
                  </c:pt>
                  <c:pt idx="3">
                    <c:v>1.6E-2</c:v>
                  </c:pt>
                  <c:pt idx="4">
                    <c:v>5.6000000000000001E-2</c:v>
                  </c:pt>
                  <c:pt idx="5">
                    <c:v>0.11</c:v>
                  </c:pt>
                  <c:pt idx="6">
                    <c:v>0.115</c:v>
                  </c:pt>
                  <c:pt idx="7">
                    <c:v>9.4E-2</c:v>
                  </c:pt>
                </c:numCache>
              </c:numRef>
            </c:minus>
          </c:errBars>
          <c:xVal>
            <c:numRef>
              <c:f>Sheet1!$C$27:$J$27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24</c:v>
                </c:pt>
                <c:pt idx="6">
                  <c:v>30</c:v>
                </c:pt>
                <c:pt idx="7">
                  <c:v>48</c:v>
                </c:pt>
              </c:numCache>
            </c:numRef>
          </c:xVal>
          <c:yVal>
            <c:numRef>
              <c:f>Sheet1!$C$29:$J$29</c:f>
              <c:numCache>
                <c:formatCode>General</c:formatCode>
                <c:ptCount val="8"/>
                <c:pt idx="0">
                  <c:v>0.10100000000000001</c:v>
                </c:pt>
                <c:pt idx="1">
                  <c:v>7.2999999999999995E-2</c:v>
                </c:pt>
                <c:pt idx="2">
                  <c:v>8.7999999999999995E-2</c:v>
                </c:pt>
                <c:pt idx="3">
                  <c:v>9.1999999999999998E-2</c:v>
                </c:pt>
                <c:pt idx="4">
                  <c:v>0.14699999999999999</c:v>
                </c:pt>
                <c:pt idx="5">
                  <c:v>0.64700000000000002</c:v>
                </c:pt>
                <c:pt idx="6">
                  <c:v>0.63500000000000001</c:v>
                </c:pt>
                <c:pt idx="7">
                  <c:v>0.57999999999999996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Sheet1!$B$31</c:f>
              <c:strCache>
                <c:ptCount val="1"/>
                <c:pt idx="0">
                  <c:v>10 mM form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Sheet1!$N$31:$U$31</c:f>
                <c:numCache>
                  <c:formatCode>General</c:formatCode>
                  <c:ptCount val="8"/>
                  <c:pt idx="0">
                    <c:v>1.6E-2</c:v>
                  </c:pt>
                  <c:pt idx="1">
                    <c:v>2.8000000000000001E-2</c:v>
                  </c:pt>
                  <c:pt idx="2">
                    <c:v>2.3E-2</c:v>
                  </c:pt>
                  <c:pt idx="3">
                    <c:v>0.02</c:v>
                  </c:pt>
                  <c:pt idx="4">
                    <c:v>1.4E-2</c:v>
                  </c:pt>
                  <c:pt idx="5">
                    <c:v>0.01</c:v>
                  </c:pt>
                  <c:pt idx="6">
                    <c:v>7.0000000000000001E-3</c:v>
                  </c:pt>
                  <c:pt idx="7">
                    <c:v>6.0000000000000001E-3</c:v>
                  </c:pt>
                </c:numCache>
              </c:numRef>
            </c:plus>
            <c:minus>
              <c:numRef>
                <c:f>Sheet1!$N$31:$U$31</c:f>
                <c:numCache>
                  <c:formatCode>General</c:formatCode>
                  <c:ptCount val="8"/>
                  <c:pt idx="0">
                    <c:v>1.6E-2</c:v>
                  </c:pt>
                  <c:pt idx="1">
                    <c:v>2.8000000000000001E-2</c:v>
                  </c:pt>
                  <c:pt idx="2">
                    <c:v>2.3E-2</c:v>
                  </c:pt>
                  <c:pt idx="3">
                    <c:v>0.02</c:v>
                  </c:pt>
                  <c:pt idx="4">
                    <c:v>1.4E-2</c:v>
                  </c:pt>
                  <c:pt idx="5">
                    <c:v>0.01</c:v>
                  </c:pt>
                  <c:pt idx="6">
                    <c:v>7.0000000000000001E-3</c:v>
                  </c:pt>
                  <c:pt idx="7">
                    <c:v>6.0000000000000001E-3</c:v>
                  </c:pt>
                </c:numCache>
              </c:numRef>
            </c:minus>
          </c:errBars>
          <c:xVal>
            <c:numRef>
              <c:f>Sheet1!$C$27:$J$27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24</c:v>
                </c:pt>
                <c:pt idx="6">
                  <c:v>30</c:v>
                </c:pt>
                <c:pt idx="7">
                  <c:v>48</c:v>
                </c:pt>
              </c:numCache>
            </c:numRef>
          </c:xVal>
          <c:yVal>
            <c:numRef>
              <c:f>Sheet1!$C$31:$J$31</c:f>
              <c:numCache>
                <c:formatCode>General</c:formatCode>
                <c:ptCount val="8"/>
                <c:pt idx="0">
                  <c:v>7.6999999999999999E-2</c:v>
                </c:pt>
                <c:pt idx="1">
                  <c:v>5.1999999999999998E-2</c:v>
                </c:pt>
                <c:pt idx="2">
                  <c:v>6.0999999999999999E-2</c:v>
                </c:pt>
                <c:pt idx="3">
                  <c:v>7.5999999999999998E-2</c:v>
                </c:pt>
                <c:pt idx="4">
                  <c:v>0.09</c:v>
                </c:pt>
                <c:pt idx="5">
                  <c:v>9.1999999999999998E-2</c:v>
                </c:pt>
                <c:pt idx="6">
                  <c:v>0.105</c:v>
                </c:pt>
                <c:pt idx="7">
                  <c:v>0.107</c:v>
                </c:pt>
              </c:numCache>
            </c:numRef>
          </c:yVal>
          <c:smooth val="0"/>
        </c:ser>
        <c:ser>
          <c:idx val="4"/>
          <c:order val="3"/>
          <c:tx>
            <c:strRef>
              <c:f>Sheet1!$B$32</c:f>
              <c:strCache>
                <c:ptCount val="1"/>
                <c:pt idx="0">
                  <c:v>glc + form</c:v>
                </c:pt>
              </c:strCache>
            </c:strRef>
          </c:tx>
          <c:errBars>
            <c:errDir val="y"/>
            <c:errBarType val="both"/>
            <c:errValType val="cust"/>
            <c:noEndCap val="0"/>
            <c:plus>
              <c:numRef>
                <c:f>Sheet1!$N$32:$U$32</c:f>
                <c:numCache>
                  <c:formatCode>General</c:formatCode>
                  <c:ptCount val="8"/>
                  <c:pt idx="0">
                    <c:v>2.1000000000000001E-2</c:v>
                  </c:pt>
                  <c:pt idx="1">
                    <c:v>2.4E-2</c:v>
                  </c:pt>
                  <c:pt idx="2">
                    <c:v>1.2999999999999999E-2</c:v>
                  </c:pt>
                  <c:pt idx="3">
                    <c:v>8.9999999999999993E-3</c:v>
                  </c:pt>
                  <c:pt idx="4">
                    <c:v>1.0999999999999999E-2</c:v>
                  </c:pt>
                  <c:pt idx="5">
                    <c:v>4.0000000000000001E-3</c:v>
                  </c:pt>
                  <c:pt idx="6">
                    <c:v>3.0000000000000001E-3</c:v>
                  </c:pt>
                  <c:pt idx="7">
                    <c:v>6.0000000000000001E-3</c:v>
                  </c:pt>
                </c:numCache>
              </c:numRef>
            </c:plus>
            <c:minus>
              <c:numRef>
                <c:f>Sheet1!$N$32:$U$32</c:f>
                <c:numCache>
                  <c:formatCode>General</c:formatCode>
                  <c:ptCount val="8"/>
                  <c:pt idx="0">
                    <c:v>2.1000000000000001E-2</c:v>
                  </c:pt>
                  <c:pt idx="1">
                    <c:v>2.4E-2</c:v>
                  </c:pt>
                  <c:pt idx="2">
                    <c:v>1.2999999999999999E-2</c:v>
                  </c:pt>
                  <c:pt idx="3">
                    <c:v>8.9999999999999993E-3</c:v>
                  </c:pt>
                  <c:pt idx="4">
                    <c:v>1.0999999999999999E-2</c:v>
                  </c:pt>
                  <c:pt idx="5">
                    <c:v>4.0000000000000001E-3</c:v>
                  </c:pt>
                  <c:pt idx="6">
                    <c:v>3.0000000000000001E-3</c:v>
                  </c:pt>
                  <c:pt idx="7">
                    <c:v>6.0000000000000001E-3</c:v>
                  </c:pt>
                </c:numCache>
              </c:numRef>
            </c:minus>
          </c:errBars>
          <c:xVal>
            <c:numRef>
              <c:f>Sheet1!$C$27:$J$27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24</c:v>
                </c:pt>
                <c:pt idx="6">
                  <c:v>30</c:v>
                </c:pt>
                <c:pt idx="7">
                  <c:v>48</c:v>
                </c:pt>
              </c:numCache>
            </c:numRef>
          </c:xVal>
          <c:yVal>
            <c:numRef>
              <c:f>Sheet1!$C$32:$J$32</c:f>
              <c:numCache>
                <c:formatCode>General</c:formatCode>
                <c:ptCount val="8"/>
                <c:pt idx="0">
                  <c:v>9.1999999999999998E-2</c:v>
                </c:pt>
                <c:pt idx="1">
                  <c:v>6.5000000000000002E-2</c:v>
                </c:pt>
                <c:pt idx="2">
                  <c:v>7.5999999999999998E-2</c:v>
                </c:pt>
                <c:pt idx="3">
                  <c:v>9.6000000000000002E-2</c:v>
                </c:pt>
                <c:pt idx="4">
                  <c:v>0.13700000000000001</c:v>
                </c:pt>
                <c:pt idx="5">
                  <c:v>0.87</c:v>
                </c:pt>
                <c:pt idx="6">
                  <c:v>0.86299999999999999</c:v>
                </c:pt>
                <c:pt idx="7">
                  <c:v>0.67800000000000005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7663384"/>
        <c:axId val="427662600"/>
      </c:scatterChart>
      <c:valAx>
        <c:axId val="4276633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Time (h)</a:t>
                </a:r>
              </a:p>
            </c:rich>
          </c:tx>
          <c:layout>
            <c:manualLayout>
              <c:xMode val="edge"/>
              <c:yMode val="edge"/>
              <c:x val="0.37248817591696159"/>
              <c:y val="0.8806682908214972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1"/>
            </a:pPr>
            <a:endParaRPr lang="en-US"/>
          </a:p>
        </c:txPr>
        <c:crossAx val="427662600"/>
        <c:crosses val="autoZero"/>
        <c:crossBetween val="midCat"/>
      </c:valAx>
      <c:valAx>
        <c:axId val="4276626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200"/>
                </a:pPr>
                <a:r>
                  <a:rPr lang="en-GB" sz="1200"/>
                  <a:t>OD650</a:t>
                </a:r>
              </a:p>
            </c:rich>
          </c:tx>
          <c:layout>
            <c:manualLayout>
              <c:xMode val="edge"/>
              <c:yMode val="edge"/>
              <c:x val="1.0666666666666666E-2"/>
              <c:y val="0.42691141657463855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 b="0"/>
            </a:pPr>
            <a:endParaRPr lang="en-US"/>
          </a:p>
        </c:txPr>
        <c:crossAx val="427663384"/>
        <c:crosses val="autoZero"/>
        <c:crossBetween val="midCat"/>
        <c:majorUnit val="0.2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chemeClr val="tx1"/>
                </a:solidFill>
              </a:rPr>
              <a:t>Glucose</a:t>
            </a:r>
          </a:p>
        </c:rich>
      </c:tx>
      <c:layout>
        <c:manualLayout>
          <c:xMode val="edge"/>
          <c:yMode val="edge"/>
          <c:x val="0.36299295643208612"/>
          <c:y val="0.17870228553736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8247594050743659E-2"/>
          <c:y val="0.24718978021536797"/>
          <c:w val="0.90286351706036749"/>
          <c:h val="0.55412542878173698"/>
        </c:manualLayout>
      </c:layout>
      <c:lineChart>
        <c:grouping val="standard"/>
        <c:varyColors val="0"/>
        <c:ser>
          <c:idx val="0"/>
          <c:order val="0"/>
          <c:tx>
            <c:strRef>
              <c:f>'HF plots'!$K$10</c:f>
              <c:strCache>
                <c:ptCount val="1"/>
                <c:pt idx="0">
                  <c:v>Formate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plots'!$K$14:$K$16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1.25</c:v>
                  </c:pt>
                  <c:pt idx="2">
                    <c:v>1.31</c:v>
                  </c:pt>
                </c:numCache>
              </c:numRef>
            </c:plus>
            <c:minus>
              <c:numRef>
                <c:f>'HF plots'!$K$14:$K$16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1.25</c:v>
                  </c:pt>
                  <c:pt idx="2">
                    <c:v>1.31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plots'!$K$11:$K$13</c:f>
              <c:numCache>
                <c:formatCode>General</c:formatCode>
                <c:ptCount val="3"/>
                <c:pt idx="0">
                  <c:v>0</c:v>
                </c:pt>
                <c:pt idx="1">
                  <c:v>3.72</c:v>
                </c:pt>
                <c:pt idx="2">
                  <c:v>2.57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'HF plots'!$L$10</c:f>
              <c:strCache>
                <c:ptCount val="1"/>
                <c:pt idx="0">
                  <c:v>Acetate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plots'!$L$14:$L$16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1.88</c:v>
                  </c:pt>
                  <c:pt idx="2">
                    <c:v>1.31</c:v>
                  </c:pt>
                </c:numCache>
              </c:numRef>
            </c:plus>
            <c:minus>
              <c:numRef>
                <c:f>'HF plots'!$L$14:$L$16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1.88</c:v>
                  </c:pt>
                  <c:pt idx="2">
                    <c:v>1.31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plots'!$L$11:$L$13</c:f>
              <c:numCache>
                <c:formatCode>General</c:formatCode>
                <c:ptCount val="3"/>
                <c:pt idx="0">
                  <c:v>0</c:v>
                </c:pt>
                <c:pt idx="1">
                  <c:v>9.61</c:v>
                </c:pt>
                <c:pt idx="2">
                  <c:v>11.27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'HF plots'!$M$10</c:f>
              <c:strCache>
                <c:ptCount val="1"/>
                <c:pt idx="0">
                  <c:v>Iso-B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plots'!$M$14:$M$16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0.08</c:v>
                  </c:pt>
                </c:numCache>
              </c:numRef>
            </c:plus>
            <c:minus>
              <c:numRef>
                <c:f>'HF plots'!$M$14:$M$16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0.08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plots'!$M$11:$M$13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7.0000000000000007E-2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'HF plots'!$N$10</c:f>
              <c:strCache>
                <c:ptCount val="1"/>
                <c:pt idx="0">
                  <c:v>Iso-V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dPt>
            <c:idx val="2"/>
            <c:marker>
              <c:symbol val="circle"/>
              <c:size val="5"/>
              <c:spPr>
                <a:solidFill>
                  <a:schemeClr val="accent4"/>
                </a:solidFill>
                <a:ln w="9525">
                  <a:solidFill>
                    <a:schemeClr val="accent4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rgbClr val="7030A0"/>
                </a:solidFill>
                <a:round/>
              </a:ln>
              <a:effectLst/>
            </c:spPr>
          </c:dPt>
          <c:errBars>
            <c:errDir val="y"/>
            <c:errBarType val="both"/>
            <c:errValType val="cust"/>
            <c:noEndCap val="0"/>
            <c:plus>
              <c:numRef>
                <c:f>'HF plots'!$N$14:$N$16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0.26</c:v>
                  </c:pt>
                </c:numCache>
              </c:numRef>
            </c:plus>
            <c:minus>
              <c:numRef>
                <c:f>'HF plots'!$N$14:$N$16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0.26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plots'!$N$11:$N$13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'HF plots'!$O$10</c:f>
              <c:strCache>
                <c:ptCount val="1"/>
                <c:pt idx="0">
                  <c:v>Ethanol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plots'!$O$14:$O$16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0.84</c:v>
                  </c:pt>
                  <c:pt idx="2">
                    <c:v>1.89</c:v>
                  </c:pt>
                </c:numCache>
              </c:numRef>
            </c:plus>
            <c:minus>
              <c:numRef>
                <c:f>'HF plots'!$O$14:$O$16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0.84</c:v>
                  </c:pt>
                  <c:pt idx="2">
                    <c:v>1.89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plots'!$O$11:$O$13</c:f>
              <c:numCache>
                <c:formatCode>General</c:formatCode>
                <c:ptCount val="3"/>
                <c:pt idx="0">
                  <c:v>0</c:v>
                </c:pt>
                <c:pt idx="1">
                  <c:v>3.8</c:v>
                </c:pt>
                <c:pt idx="2">
                  <c:v>1.92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'HF plots'!$P$10</c:f>
              <c:strCache>
                <c:ptCount val="1"/>
                <c:pt idx="0">
                  <c:v>lactate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plots'!$P$14:$P$16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0.45</c:v>
                  </c:pt>
                  <c:pt idx="2">
                    <c:v>1.63</c:v>
                  </c:pt>
                </c:numCache>
              </c:numRef>
            </c:plus>
            <c:minus>
              <c:numRef>
                <c:f>'HF plots'!$P$14:$P$16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0.45</c:v>
                  </c:pt>
                  <c:pt idx="2">
                    <c:v>1.63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plots'!$J$11:$J$13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plots'!$P$11:$P$13</c:f>
              <c:numCache>
                <c:formatCode>General</c:formatCode>
                <c:ptCount val="3"/>
                <c:pt idx="0">
                  <c:v>0</c:v>
                </c:pt>
                <c:pt idx="1">
                  <c:v>1.34</c:v>
                </c:pt>
                <c:pt idx="2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5529736"/>
        <c:axId val="325530128"/>
      </c:lineChart>
      <c:catAx>
        <c:axId val="325529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30128"/>
        <c:crosses val="autoZero"/>
        <c:auto val="1"/>
        <c:lblAlgn val="ctr"/>
        <c:lblOffset val="100"/>
        <c:noMultiLvlLbl val="0"/>
      </c:catAx>
      <c:valAx>
        <c:axId val="325530128"/>
        <c:scaling>
          <c:orientation val="minMax"/>
          <c:max val="20"/>
          <c:min val="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2973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chemeClr val="tx1"/>
                </a:solidFill>
              </a:rPr>
              <a:t>Glucose + formate</a:t>
            </a:r>
          </a:p>
        </c:rich>
      </c:tx>
      <c:layout>
        <c:manualLayout>
          <c:xMode val="edge"/>
          <c:yMode val="edge"/>
          <c:x val="0.29216653329257697"/>
          <c:y val="0.12135030335691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3678258967629047E-2"/>
          <c:y val="0.19809701492537313"/>
          <c:w val="0.89521062992125988"/>
          <c:h val="0.73520478317076032"/>
        </c:manualLayout>
      </c:layout>
      <c:lineChart>
        <c:grouping val="standard"/>
        <c:varyColors val="0"/>
        <c:ser>
          <c:idx val="0"/>
          <c:order val="0"/>
          <c:tx>
            <c:strRef>
              <c:f>'HF plots'!$S$10</c:f>
              <c:strCache>
                <c:ptCount val="1"/>
                <c:pt idx="0">
                  <c:v>Formate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plots'!$S$14:$S$16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1.3</c:v>
                  </c:pt>
                  <c:pt idx="2">
                    <c:v>1.54</c:v>
                  </c:pt>
                </c:numCache>
              </c:numRef>
            </c:plus>
            <c:minus>
              <c:numRef>
                <c:f>'HF plots'!$S$14:$S$16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1.3</c:v>
                  </c:pt>
                  <c:pt idx="2">
                    <c:v>1.54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plots'!$S$11:$S$13</c:f>
              <c:numCache>
                <c:formatCode>General</c:formatCode>
                <c:ptCount val="3"/>
                <c:pt idx="0">
                  <c:v>0</c:v>
                </c:pt>
                <c:pt idx="1">
                  <c:v>-2.37</c:v>
                </c:pt>
                <c:pt idx="2">
                  <c:v>-4.09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'HF plots'!$T$10</c:f>
              <c:strCache>
                <c:ptCount val="1"/>
                <c:pt idx="0">
                  <c:v>Acetate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plots'!$T$14:$T$16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1.87</c:v>
                  </c:pt>
                  <c:pt idx="2">
                    <c:v>2.09</c:v>
                  </c:pt>
                </c:numCache>
              </c:numRef>
            </c:plus>
            <c:minus>
              <c:numRef>
                <c:f>'HF plots'!$T$14:$T$16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1.87</c:v>
                  </c:pt>
                  <c:pt idx="2">
                    <c:v>2.09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plots'!$T$11:$T$13</c:f>
              <c:numCache>
                <c:formatCode>General</c:formatCode>
                <c:ptCount val="3"/>
                <c:pt idx="0">
                  <c:v>0</c:v>
                </c:pt>
                <c:pt idx="1">
                  <c:v>14.22</c:v>
                </c:pt>
                <c:pt idx="2">
                  <c:v>13.95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'HF plots'!$U$10</c:f>
              <c:strCache>
                <c:ptCount val="1"/>
                <c:pt idx="0">
                  <c:v>Iso-B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plots'!$U$14:$U$16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7.0000000000000007E-2</c:v>
                  </c:pt>
                </c:numCache>
              </c:numRef>
            </c:plus>
            <c:minus>
              <c:numRef>
                <c:f>'HF plots'!$U$14:$U$16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7.0000000000000007E-2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plots'!$U$11:$U$13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0.08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'HF plots'!$V$10</c:f>
              <c:strCache>
                <c:ptCount val="1"/>
                <c:pt idx="0">
                  <c:v>Iso-V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plots'!$V$14:$V$16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0.11</c:v>
                  </c:pt>
                </c:numCache>
              </c:numRef>
            </c:plus>
            <c:minus>
              <c:numRef>
                <c:f>'HF plots'!$V$14:$V$16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</c:v>
                  </c:pt>
                  <c:pt idx="2">
                    <c:v>0.11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plots'!$V$11:$V$13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7.0000000000000007E-2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'HF plots'!$W$10</c:f>
              <c:strCache>
                <c:ptCount val="1"/>
                <c:pt idx="0">
                  <c:v>Ethanol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plots'!$W$14:$W$16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0.68</c:v>
                  </c:pt>
                  <c:pt idx="2">
                    <c:v>1.1100000000000001</c:v>
                  </c:pt>
                </c:numCache>
              </c:numRef>
            </c:plus>
            <c:minus>
              <c:numRef>
                <c:f>'HF plots'!$W$14:$W$16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0.68</c:v>
                  </c:pt>
                  <c:pt idx="2">
                    <c:v>1.1100000000000001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plots'!$W$11:$W$13</c:f>
              <c:numCache>
                <c:formatCode>General</c:formatCode>
                <c:ptCount val="3"/>
                <c:pt idx="0">
                  <c:v>0</c:v>
                </c:pt>
                <c:pt idx="1">
                  <c:v>2.02</c:v>
                </c:pt>
                <c:pt idx="2">
                  <c:v>1.82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'HF plots'!$X$10</c:f>
              <c:strCache>
                <c:ptCount val="1"/>
                <c:pt idx="0">
                  <c:v>lactate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'HF plots'!$X$14:$X$16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0.41</c:v>
                  </c:pt>
                  <c:pt idx="2">
                    <c:v>0.25</c:v>
                  </c:pt>
                </c:numCache>
              </c:numRef>
            </c:plus>
            <c:minus>
              <c:numRef>
                <c:f>'HF plots'!$X$14:$X$16</c:f>
                <c:numCache>
                  <c:formatCode>General</c:formatCode>
                  <c:ptCount val="3"/>
                  <c:pt idx="0">
                    <c:v>0</c:v>
                  </c:pt>
                  <c:pt idx="1">
                    <c:v>0.41</c:v>
                  </c:pt>
                  <c:pt idx="2">
                    <c:v>0.25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'HF plots'!$R$11:$R$13</c:f>
              <c:strCache>
                <c:ptCount val="3"/>
                <c:pt idx="0">
                  <c:v>0h</c:v>
                </c:pt>
                <c:pt idx="1">
                  <c:v>24h</c:v>
                </c:pt>
                <c:pt idx="2">
                  <c:v>48h</c:v>
                </c:pt>
              </c:strCache>
            </c:strRef>
          </c:cat>
          <c:val>
            <c:numRef>
              <c:f>'HF plots'!$X$11:$X$13</c:f>
              <c:numCache>
                <c:formatCode>General</c:formatCode>
                <c:ptCount val="3"/>
                <c:pt idx="0">
                  <c:v>0</c:v>
                </c:pt>
                <c:pt idx="1">
                  <c:v>1.2</c:v>
                </c:pt>
                <c:pt idx="2">
                  <c:v>1.1599999999999999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25530912"/>
        <c:axId val="325531304"/>
      </c:lineChart>
      <c:catAx>
        <c:axId val="32553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31304"/>
        <c:crosses val="autoZero"/>
        <c:auto val="1"/>
        <c:lblAlgn val="ctr"/>
        <c:lblOffset val="100"/>
        <c:noMultiLvlLbl val="0"/>
      </c:catAx>
      <c:valAx>
        <c:axId val="3255313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530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0.14604</cdr:x>
      <cdr:y>0.84468</cdr:y>
    </cdr:from>
    <cdr:to>
      <cdr:x>0.91379</cdr:x>
      <cdr:y>0.99976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510244" y="2689619"/>
          <a:ext cx="2682472" cy="493819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58192-456B-42DC-9A22-5439F693A28D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65F06-BF1C-4203-991A-D32F71E128C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63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4C879-0154-4B5C-BDEA-D4B0406C0270}" type="datetimeFigureOut">
              <a:rPr lang="en-US" smtClean="0"/>
              <a:pPr/>
              <a:t>3/9/2018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247E8-8BA3-4688-ADB9-5DF2D1FD33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2825177"/>
              </p:ext>
            </p:extLst>
          </p:nvPr>
        </p:nvGraphicFramePr>
        <p:xfrm>
          <a:off x="1982413" y="508626"/>
          <a:ext cx="5040560" cy="3320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474416" y="972846"/>
            <a:ext cx="551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89608" y="359414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97478" y="3636795"/>
            <a:ext cx="4095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37244" y="4489737"/>
            <a:ext cx="174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/>
              <a:t> </a:t>
            </a:r>
            <a:r>
              <a:rPr lang="en-GB" sz="1200" b="1" dirty="0" smtClean="0"/>
              <a:t>concentration</a:t>
            </a:r>
            <a:r>
              <a:rPr lang="en-GB" sz="1200" dirty="0" smtClean="0"/>
              <a:t> (</a:t>
            </a:r>
            <a:r>
              <a:rPr lang="en-GB" sz="1200" dirty="0" err="1" smtClean="0"/>
              <a:t>mM</a:t>
            </a:r>
            <a:r>
              <a:rPr lang="en-GB" sz="1200" dirty="0" smtClean="0"/>
              <a:t>)</a:t>
            </a:r>
            <a:endParaRPr lang="en-US" sz="1200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7448051"/>
              </p:ext>
            </p:extLst>
          </p:nvPr>
        </p:nvGraphicFramePr>
        <p:xfrm>
          <a:off x="1325916" y="3641853"/>
          <a:ext cx="3804038" cy="2926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1258244"/>
              </p:ext>
            </p:extLst>
          </p:nvPr>
        </p:nvGraphicFramePr>
        <p:xfrm>
          <a:off x="5285892" y="3557165"/>
          <a:ext cx="3493932" cy="3184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68" y="5991913"/>
            <a:ext cx="2682472" cy="493819"/>
          </a:xfrm>
          <a:prstGeom prst="rect">
            <a:avLst/>
          </a:prstGeom>
        </p:spPr>
      </p:pic>
      <p:sp>
        <p:nvSpPr>
          <p:cNvPr id="14" name="TextBox 11"/>
          <p:cNvSpPr txBox="1"/>
          <p:nvPr/>
        </p:nvSpPr>
        <p:spPr>
          <a:xfrm rot="16200000">
            <a:off x="4357286" y="4877246"/>
            <a:ext cx="1745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 smtClean="0">
                <a:latin typeface="Symbol" panose="05050102010706020507" pitchFamily="18" charset="2"/>
              </a:rPr>
              <a:t>D</a:t>
            </a:r>
            <a:r>
              <a:rPr lang="en-GB" sz="1200" dirty="0" smtClean="0"/>
              <a:t> </a:t>
            </a:r>
            <a:r>
              <a:rPr lang="en-GB" sz="1200" b="1" dirty="0" smtClean="0"/>
              <a:t>concentration</a:t>
            </a:r>
            <a:r>
              <a:rPr lang="en-GB" sz="1200" dirty="0" smtClean="0"/>
              <a:t> (</a:t>
            </a:r>
            <a:r>
              <a:rPr lang="en-GB" sz="1200" dirty="0" err="1" smtClean="0"/>
              <a:t>mM</a:t>
            </a:r>
            <a:r>
              <a:rPr lang="en-GB" sz="1200" dirty="0" smtClean="0"/>
              <a:t>)</a:t>
            </a:r>
            <a:endParaRPr lang="en-US" sz="12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373283" y="1577136"/>
            <a:ext cx="1680722" cy="866936"/>
            <a:chOff x="3106721" y="1509053"/>
            <a:chExt cx="1680722" cy="866936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06721" y="1509053"/>
              <a:ext cx="320389" cy="866936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3417644" y="1544992"/>
              <a:ext cx="136979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/>
                <a:t>Basal</a:t>
              </a:r>
            </a:p>
            <a:p>
              <a:r>
                <a:rPr lang="en-GB" sz="1200" b="1" dirty="0" smtClean="0"/>
                <a:t>Glucose</a:t>
              </a:r>
            </a:p>
            <a:p>
              <a:r>
                <a:rPr lang="en-GB" sz="1200" b="1" dirty="0" smtClean="0"/>
                <a:t>Formate</a:t>
              </a:r>
            </a:p>
            <a:p>
              <a:r>
                <a:rPr lang="en-GB" sz="1200" b="1" dirty="0" smtClean="0"/>
                <a:t>Glucose + Formate</a:t>
              </a:r>
              <a:endParaRPr lang="en-GB" sz="1200" b="1" dirty="0"/>
            </a:p>
          </p:txBody>
        </p:sp>
      </p:grpSp>
      <p:sp>
        <p:nvSpPr>
          <p:cNvPr id="2" name="Rectangle 1"/>
          <p:cNvSpPr/>
          <p:nvPr/>
        </p:nvSpPr>
        <p:spPr>
          <a:xfrm>
            <a:off x="222240" y="79983"/>
            <a:ext cx="8960798" cy="854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1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</a:t>
            </a:r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Effect of formate on growth and metabolism of </a:t>
            </a:r>
            <a:r>
              <a:rPr lang="en-GB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Blautia hydrogenotrophica 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in RUM medium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a) shows growth (OD</a:t>
            </a:r>
            <a:r>
              <a:rPr lang="en-GB" sz="1100" baseline="-25000" dirty="0">
                <a:latin typeface="Arial" panose="020B0604020202020204" pitchFamily="34" charset="0"/>
                <a:cs typeface="Arial" panose="020B0604020202020204" pitchFamily="34" charset="0"/>
              </a:rPr>
              <a:t>650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with or without the addition of 10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formate and/or 0.2% (11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 glucose to the basal medium; b) and c) Metabolites formed and utilized during growth on glucose with or without formate (for the experiment shown in a). Values represent means of triplicate cultures. </a:t>
            </a:r>
          </a:p>
        </p:txBody>
      </p:sp>
    </p:spTree>
    <p:extLst>
      <p:ext uri="{BB962C8B-B14F-4D97-AF65-F5344CB8AC3E}">
        <p14:creationId xmlns:p14="http://schemas.microsoft.com/office/powerpoint/2010/main" val="19547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4767</TotalTime>
  <Words>110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Symbol</vt:lpstr>
      <vt:lpstr>Times New Roman</vt:lpstr>
      <vt:lpstr>Office Theme</vt:lpstr>
      <vt:lpstr>PowerPoint Presentation</vt:lpstr>
    </vt:vector>
  </TitlesOfParts>
  <Company>University of Aberdeen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RRI014</dc:creator>
  <cp:lastModifiedBy>Mukhopadhya, Indrani</cp:lastModifiedBy>
  <cp:revision>595</cp:revision>
  <cp:lastPrinted>2017-08-24T09:34:40Z</cp:lastPrinted>
  <dcterms:created xsi:type="dcterms:W3CDTF">2013-01-18T16:14:41Z</dcterms:created>
  <dcterms:modified xsi:type="dcterms:W3CDTF">2018-03-09T16:48:53Z</dcterms:modified>
</cp:coreProperties>
</file>