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783763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7F1"/>
    <a:srgbClr val="3610D6"/>
    <a:srgbClr val="FF7C80"/>
    <a:srgbClr val="A70994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80000" autoAdjust="0"/>
  </p:normalViewPr>
  <p:slideViewPr>
    <p:cSldViewPr>
      <p:cViewPr varScale="1">
        <p:scale>
          <a:sx n="116" d="100"/>
          <a:sy n="116" d="100"/>
        </p:scale>
        <p:origin x="1014" y="126"/>
      </p:cViewPr>
      <p:guideLst>
        <p:guide orient="horz" pos="2160"/>
        <p:guide pos="30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%20Quark\Desktop\10A%20Spheroid%20Analysis%20D0-D3\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%20Quark\Desktop\10A%20Spheroid%20Analysis%20D0-D3\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%20Quark\Desktop\10A%20Spheroid%20Analysis%20D0-D3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44388885180443"/>
          <c:y val="6.3585032187176677E-2"/>
          <c:w val="0.7010666974130555"/>
          <c:h val="0.76642174819744791"/>
        </c:manualLayout>
      </c:layout>
      <c:scatterChart>
        <c:scatterStyle val="lineMarker"/>
        <c:varyColors val="0"/>
        <c:ser>
          <c:idx val="0"/>
          <c:order val="0"/>
          <c:tx>
            <c:v>0% MG</c:v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diamond"/>
            <c:size val="9"/>
            <c:spPr>
              <a:noFill/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'Ave Diameter'!$L$4:$L$8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8.9471207659238416</c:v>
                  </c:pt>
                  <c:pt idx="2">
                    <c:v>6.8957508655706947</c:v>
                  </c:pt>
                  <c:pt idx="3">
                    <c:v>2.2203896054539447</c:v>
                  </c:pt>
                  <c:pt idx="4">
                    <c:v>5.344001309879336</c:v>
                  </c:pt>
                </c:numCache>
              </c:numRef>
            </c:plus>
            <c:minus>
              <c:numRef>
                <c:f>'Ave Diameter'!$L$4:$L$8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8.9471207659238416</c:v>
                  </c:pt>
                  <c:pt idx="2">
                    <c:v>6.8957508655706947</c:v>
                  </c:pt>
                  <c:pt idx="3">
                    <c:v>2.2203896054539447</c:v>
                  </c:pt>
                  <c:pt idx="4">
                    <c:v>5.344001309879336</c:v>
                  </c:pt>
                </c:numCache>
              </c:numRef>
            </c:minus>
          </c:errBars>
          <c:xVal>
            <c:numRef>
              <c:f>'Ave Diameter'!$J$4:$J$8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'Ave Diameter'!$K$4:$K$8</c:f>
              <c:numCache>
                <c:formatCode>0.00</c:formatCode>
                <c:ptCount val="5"/>
                <c:pt idx="0" formatCode="General">
                  <c:v>0</c:v>
                </c:pt>
                <c:pt idx="1">
                  <c:v>261.19199999999984</c:v>
                </c:pt>
                <c:pt idx="2">
                  <c:v>245.404</c:v>
                </c:pt>
                <c:pt idx="3">
                  <c:v>241.054</c:v>
                </c:pt>
                <c:pt idx="4">
                  <c:v>229.05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C7-4474-83FB-73608FF52387}"/>
            </c:ext>
          </c:extLst>
        </c:ser>
        <c:ser>
          <c:idx val="1"/>
          <c:order val="1"/>
          <c:tx>
            <c:v>1% MG</c:v>
          </c:tx>
          <c:spPr>
            <a:ln w="25400">
              <a:solidFill>
                <a:schemeClr val="tx2"/>
              </a:solidFill>
              <a:prstDash val="sysDot"/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'Ave Diameter'!$N$4:$N$8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29.710320597395121</c:v>
                  </c:pt>
                  <c:pt idx="2">
                    <c:v>9.91610457790825</c:v>
                  </c:pt>
                  <c:pt idx="3">
                    <c:v>39.327311375175398</c:v>
                  </c:pt>
                  <c:pt idx="4">
                    <c:v>37.145260397525412</c:v>
                  </c:pt>
                </c:numCache>
              </c:numRef>
            </c:plus>
            <c:minus>
              <c:numRef>
                <c:f>'Ave Diameter'!$N$4:$N$8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29.710320597395121</c:v>
                  </c:pt>
                  <c:pt idx="2">
                    <c:v>9.91610457790825</c:v>
                  </c:pt>
                  <c:pt idx="3">
                    <c:v>39.327311375175398</c:v>
                  </c:pt>
                  <c:pt idx="4">
                    <c:v>37.145260397525412</c:v>
                  </c:pt>
                </c:numCache>
              </c:numRef>
            </c:minus>
          </c:errBars>
          <c:xVal>
            <c:numRef>
              <c:f>'Ave Diameter'!$J$4:$J$8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'Ave Diameter'!$M$4:$M$8</c:f>
              <c:numCache>
                <c:formatCode>0.00</c:formatCode>
                <c:ptCount val="5"/>
                <c:pt idx="0" formatCode="General">
                  <c:v>0</c:v>
                </c:pt>
                <c:pt idx="1">
                  <c:v>310.41999999999985</c:v>
                </c:pt>
                <c:pt idx="2">
                  <c:v>278.024</c:v>
                </c:pt>
                <c:pt idx="3">
                  <c:v>306.99799999999988</c:v>
                </c:pt>
                <c:pt idx="4">
                  <c:v>315.51800000000003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9C7-4474-83FB-73608FF52387}"/>
            </c:ext>
          </c:extLst>
        </c:ser>
        <c:ser>
          <c:idx val="2"/>
          <c:order val="2"/>
          <c:tx>
            <c:v>1.5% MG</c:v>
          </c:tx>
          <c:spPr>
            <a:ln w="28575">
              <a:solidFill>
                <a:srgbClr val="00B050"/>
              </a:solidFill>
            </a:ln>
          </c:spPr>
          <c:marker>
            <c:symbol val="triangle"/>
            <c:size val="8"/>
            <c:spPr>
              <a:noFill/>
              <a:ln>
                <a:solidFill>
                  <a:srgbClr val="00B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'Ave Diameter'!$P$4:$P$8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33.945221018576603</c:v>
                  </c:pt>
                  <c:pt idx="2">
                    <c:v>21.468788507970995</c:v>
                  </c:pt>
                  <c:pt idx="3">
                    <c:v>53.486040889188729</c:v>
                  </c:pt>
                  <c:pt idx="4">
                    <c:v>36.932380508166148</c:v>
                  </c:pt>
                </c:numCache>
              </c:numRef>
            </c:plus>
            <c:minus>
              <c:numRef>
                <c:f>'Ave Diameter'!$P$4:$P$8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33.945221018576603</c:v>
                  </c:pt>
                  <c:pt idx="2">
                    <c:v>21.468788507970995</c:v>
                  </c:pt>
                  <c:pt idx="3">
                    <c:v>53.486040889188729</c:v>
                  </c:pt>
                  <c:pt idx="4">
                    <c:v>36.932380508166148</c:v>
                  </c:pt>
                </c:numCache>
              </c:numRef>
            </c:minus>
          </c:errBars>
          <c:xVal>
            <c:numRef>
              <c:f>'Ave Diameter'!$J$4:$J$8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'Ave Diameter'!$O$4:$O$8</c:f>
              <c:numCache>
                <c:formatCode>0.00</c:formatCode>
                <c:ptCount val="5"/>
                <c:pt idx="0" formatCode="General">
                  <c:v>0</c:v>
                </c:pt>
                <c:pt idx="1">
                  <c:v>308.07399999999984</c:v>
                </c:pt>
                <c:pt idx="2">
                  <c:v>319.09399999999988</c:v>
                </c:pt>
                <c:pt idx="3">
                  <c:v>375.43799999999987</c:v>
                </c:pt>
                <c:pt idx="4">
                  <c:v>361.26599999999991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9C7-4474-83FB-73608FF52387}"/>
            </c:ext>
          </c:extLst>
        </c:ser>
        <c:ser>
          <c:idx val="3"/>
          <c:order val="3"/>
          <c:tx>
            <c:v>2% MG</c:v>
          </c:tx>
          <c:spPr>
            <a:ln w="28575">
              <a:solidFill>
                <a:srgbClr val="FF0000"/>
              </a:solidFill>
            </a:ln>
          </c:spPr>
          <c:marker>
            <c:symbol val="diamond"/>
            <c:size val="8"/>
            <c:spPr>
              <a:noFill/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'Ave Diameter'!$R$4:$R$8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27.034875254010991</c:v>
                  </c:pt>
                  <c:pt idx="2">
                    <c:v>26.413076685611625</c:v>
                  </c:pt>
                  <c:pt idx="3">
                    <c:v>44.724953102267314</c:v>
                  </c:pt>
                  <c:pt idx="4">
                    <c:v>56.700191093152675</c:v>
                  </c:pt>
                </c:numCache>
              </c:numRef>
            </c:plus>
            <c:minus>
              <c:numRef>
                <c:f>'Ave Diameter'!$R$4:$R$8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27.034875254010991</c:v>
                  </c:pt>
                  <c:pt idx="2">
                    <c:v>26.413076685611625</c:v>
                  </c:pt>
                  <c:pt idx="3">
                    <c:v>44.724953102267314</c:v>
                  </c:pt>
                  <c:pt idx="4">
                    <c:v>56.700191093152675</c:v>
                  </c:pt>
                </c:numCache>
              </c:numRef>
            </c:minus>
          </c:errBars>
          <c:xVal>
            <c:numRef>
              <c:f>'Ave Diameter'!$J$4:$J$8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'Ave Diameter'!$Q$4:$Q$8</c:f>
              <c:numCache>
                <c:formatCode>0.00</c:formatCode>
                <c:ptCount val="5"/>
                <c:pt idx="0" formatCode="General">
                  <c:v>0</c:v>
                </c:pt>
                <c:pt idx="1">
                  <c:v>321.73400000000004</c:v>
                </c:pt>
                <c:pt idx="2">
                  <c:v>352.55799999999999</c:v>
                </c:pt>
                <c:pt idx="3">
                  <c:v>342.82399999999984</c:v>
                </c:pt>
                <c:pt idx="4">
                  <c:v>391.40199999999976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9C7-4474-83FB-73608FF52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410304"/>
        <c:axId val="101412224"/>
      </c:scatterChart>
      <c:valAx>
        <c:axId val="101410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(hr)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1412224"/>
        <c:crosses val="autoZero"/>
        <c:crossBetween val="midCat"/>
      </c:valAx>
      <c:valAx>
        <c:axId val="101412224"/>
        <c:scaling>
          <c:orientation val="minMax"/>
          <c:max val="4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+mn-lt"/>
                  </a:defRPr>
                </a:pPr>
                <a:r>
                  <a:rPr lang="en-US" sz="1200" dirty="0">
                    <a:latin typeface="+mn-lt"/>
                  </a:rPr>
                  <a:t>Ave</a:t>
                </a:r>
                <a:r>
                  <a:rPr lang="en-US" sz="1200" baseline="0" dirty="0">
                    <a:latin typeface="+mn-lt"/>
                  </a:rPr>
                  <a:t> Spheroid Diameter (</a:t>
                </a:r>
                <a:r>
                  <a:rPr lang="el-GR" sz="1200" baseline="0" dirty="0">
                    <a:latin typeface="+mn-lt"/>
                    <a:cs typeface="Arial"/>
                  </a:rPr>
                  <a:t>μ</a:t>
                </a:r>
                <a:r>
                  <a:rPr lang="en-US" sz="1200" baseline="0" dirty="0">
                    <a:latin typeface="+mn-lt"/>
                    <a:cs typeface="Arial"/>
                  </a:rPr>
                  <a:t>m)</a:t>
                </a:r>
                <a:endParaRPr lang="en-US" sz="1200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"/>
              <c:y val="4.756735602645466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14103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7323316483503151"/>
          <c:y val="0.52229977077418432"/>
          <c:w val="0.21838350860797745"/>
          <c:h val="0.25843111249191753"/>
        </c:manualLayout>
      </c:layout>
      <c:overlay val="0"/>
      <c:spPr>
        <a:ln>
          <a:solidFill>
            <a:schemeClr val="tx1">
              <a:lumMod val="85000"/>
              <a:lumOff val="15000"/>
            </a:schemeClr>
          </a:solidFill>
          <a:prstDash val="sysDash"/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34180161442084"/>
          <c:y val="6.3807584396777986E-2"/>
          <c:w val="0.73388971425741578"/>
          <c:h val="0.7613019277762693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'Spheres formed @ t='!$N$12</c:f>
              <c:strCache>
                <c:ptCount val="1"/>
                <c:pt idx="0">
                  <c:v>0% MG</c:v>
                </c:pt>
              </c:strCache>
            </c:strRef>
          </c:tx>
          <c:spPr>
            <a:ln w="19050"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diamond"/>
            <c:size val="6"/>
            <c:spPr>
              <a:solidFill>
                <a:srgbClr val="FF0000"/>
              </a:solidFill>
            </c:spPr>
          </c:marker>
          <c:xVal>
            <c:numRef>
              <c:f>'Spheres formed @ t='!$M$13:$M$17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t='!$N$13:$N$17</c:f>
              <c:numCache>
                <c:formatCode>General</c:formatCode>
                <c:ptCount val="5"/>
                <c:pt idx="0">
                  <c:v>1</c:v>
                </c:pt>
                <c:pt idx="1">
                  <c:v>0.125</c:v>
                </c:pt>
                <c:pt idx="2">
                  <c:v>3.125E-2</c:v>
                </c:pt>
                <c:pt idx="3">
                  <c:v>9.3750000000000028E-2</c:v>
                </c:pt>
                <c:pt idx="4">
                  <c:v>6.25E-2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BB-41DB-B375-2E96AA1292B2}"/>
            </c:ext>
          </c:extLst>
        </c:ser>
        <c:ser>
          <c:idx val="1"/>
          <c:order val="1"/>
          <c:tx>
            <c:v>1% MG</c:v>
          </c:tx>
          <c:spPr>
            <a:ln w="15875">
              <a:solidFill>
                <a:schemeClr val="tx1"/>
              </a:solidFill>
              <a:prstDash val="dash"/>
            </a:ln>
          </c:spPr>
          <c:marker>
            <c:symbol val="diamond"/>
            <c:size val="7"/>
            <c:spPr>
              <a:noFill/>
              <a:ln>
                <a:solidFill>
                  <a:prstClr val="black"/>
                </a:solidFill>
              </a:ln>
            </c:spPr>
          </c:marker>
          <c:xVal>
            <c:numRef>
              <c:f>'Spheres formed @ t='!$M$13:$M$17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t='!$O$13:$O$17</c:f>
              <c:numCache>
                <c:formatCode>General</c:formatCode>
                <c:ptCount val="5"/>
                <c:pt idx="0">
                  <c:v>1</c:v>
                </c:pt>
                <c:pt idx="1">
                  <c:v>0.28125</c:v>
                </c:pt>
                <c:pt idx="2">
                  <c:v>0.125</c:v>
                </c:pt>
                <c:pt idx="3">
                  <c:v>6.25E-2</c:v>
                </c:pt>
                <c:pt idx="4">
                  <c:v>6.25E-2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EBB-41DB-B375-2E96AA1292B2}"/>
            </c:ext>
          </c:extLst>
        </c:ser>
        <c:ser>
          <c:idx val="2"/>
          <c:order val="2"/>
          <c:tx>
            <c:v>1.5% MG</c:v>
          </c:tx>
          <c:spPr>
            <a:ln w="15875">
              <a:solidFill>
                <a:prstClr val="black"/>
              </a:solidFill>
              <a:prstDash val="lgDashDot"/>
            </a:ln>
          </c:spPr>
          <c:marker>
            <c:symbol val="square"/>
            <c:size val="7"/>
            <c:spPr>
              <a:noFill/>
              <a:ln>
                <a:solidFill>
                  <a:srgbClr val="00B050"/>
                </a:solidFill>
              </a:ln>
            </c:spPr>
          </c:marker>
          <c:xVal>
            <c:numRef>
              <c:f>'Spheres formed @ t='!$M$13:$M$17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t='!$P$13:$P$17</c:f>
              <c:numCache>
                <c:formatCode>General</c:formatCode>
                <c:ptCount val="5"/>
                <c:pt idx="0">
                  <c:v>1</c:v>
                </c:pt>
                <c:pt idx="1">
                  <c:v>0.43750000000000006</c:v>
                </c:pt>
                <c:pt idx="2">
                  <c:v>0.15625000000000003</c:v>
                </c:pt>
                <c:pt idx="3">
                  <c:v>0.1</c:v>
                </c:pt>
                <c:pt idx="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EBB-41DB-B375-2E96AA1292B2}"/>
            </c:ext>
          </c:extLst>
        </c:ser>
        <c:ser>
          <c:idx val="3"/>
          <c:order val="3"/>
          <c:tx>
            <c:v>2% MG</c:v>
          </c:tx>
          <c:spPr>
            <a:ln w="15875">
              <a:solidFill>
                <a:schemeClr val="tx1"/>
              </a:solidFill>
              <a:prstDash val="dashDot"/>
            </a:ln>
          </c:spPr>
          <c:marker>
            <c:symbol val="triang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'Spheres formed @ t='!$M$13:$M$17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t='!$Q$13:$Q$17</c:f>
              <c:numCache>
                <c:formatCode>General</c:formatCode>
                <c:ptCount val="5"/>
                <c:pt idx="0">
                  <c:v>1</c:v>
                </c:pt>
                <c:pt idx="1">
                  <c:v>0.8125</c:v>
                </c:pt>
                <c:pt idx="2">
                  <c:v>0.25</c:v>
                </c:pt>
                <c:pt idx="3">
                  <c:v>0.125</c:v>
                </c:pt>
                <c:pt idx="4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EBB-41DB-B375-2E96AA1292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081536"/>
        <c:axId val="92088192"/>
      </c:scatterChart>
      <c:valAx>
        <c:axId val="92081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(hr)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2088192"/>
        <c:crosses val="autoZero"/>
        <c:crossBetween val="midCat"/>
      </c:valAx>
      <c:valAx>
        <c:axId val="92088192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/>
                  <a:t>%  Loose Cells in Droplets</a:t>
                </a:r>
              </a:p>
            </c:rich>
          </c:tx>
          <c:layout>
            <c:manualLayout>
              <c:xMode val="edge"/>
              <c:yMode val="edge"/>
              <c:x val="0"/>
              <c:y val="9.628518417956374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2081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6381518347942361"/>
          <c:y val="0.33841433613901711"/>
          <c:w val="0.2276826127866092"/>
          <c:h val="0.24855442432753233"/>
        </c:manualLayout>
      </c:layout>
      <c:overlay val="0"/>
      <c:spPr>
        <a:ln>
          <a:solidFill>
            <a:schemeClr val="tx1"/>
          </a:solidFill>
          <a:prstDash val="sysDash"/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63578576115487"/>
          <c:y val="7.1503280839895017E-2"/>
          <c:w val="0.77136083533036637"/>
          <c:h val="0.72362696850393682"/>
        </c:manualLayout>
      </c:layout>
      <c:scatterChart>
        <c:scatterStyle val="lineMarker"/>
        <c:varyColors val="0"/>
        <c:ser>
          <c:idx val="0"/>
          <c:order val="0"/>
          <c:tx>
            <c:strRef>
              <c:f>'Spheres formed @ t='!$N$4</c:f>
              <c:strCache>
                <c:ptCount val="1"/>
                <c:pt idx="0">
                  <c:v>0% MG</c:v>
                </c:pt>
              </c:strCache>
            </c:strRef>
          </c:tx>
          <c:spPr>
            <a:ln w="19050">
              <a:solidFill>
                <a:schemeClr val="tx1">
                  <a:lumMod val="95000"/>
                  <a:lumOff val="5000"/>
                  <a:alpha val="34000"/>
                </a:schemeClr>
              </a:solidFill>
            </a:ln>
          </c:spPr>
          <c:marker>
            <c:symbol val="diamond"/>
            <c:size val="5"/>
            <c:spPr>
              <a:solidFill>
                <a:srgbClr val="FF0000"/>
              </a:solidFill>
            </c:spPr>
          </c:marker>
          <c:xVal>
            <c:numRef>
              <c:f>'Spheres formed @ t='!$M$5:$M$9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t='!$N$5:$N$9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DBE-47BE-8507-644B8BA73EF3}"/>
            </c:ext>
          </c:extLst>
        </c:ser>
        <c:ser>
          <c:idx val="1"/>
          <c:order val="1"/>
          <c:tx>
            <c:v>1% MG</c:v>
          </c:tx>
          <c:spPr>
            <a:ln w="15875">
              <a:solidFill>
                <a:prstClr val="black">
                  <a:lumMod val="95000"/>
                  <a:lumOff val="5000"/>
                </a:prstClr>
              </a:solidFill>
              <a:prstDash val="dash"/>
            </a:ln>
          </c:spPr>
          <c:marker>
            <c:symbol val="diamond"/>
            <c:size val="9"/>
            <c:spPr>
              <a:noFill/>
              <a:ln>
                <a:solidFill>
                  <a:sysClr val="window" lastClr="FFFFFF">
                    <a:lumMod val="50000"/>
                  </a:sysClr>
                </a:solidFill>
              </a:ln>
            </c:spPr>
          </c:marker>
          <c:xVal>
            <c:numRef>
              <c:f>'Spheres formed @ t='!$M$5:$M$9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t='!$O$5:$O$9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DBE-47BE-8507-644B8BA73EF3}"/>
            </c:ext>
          </c:extLst>
        </c:ser>
        <c:ser>
          <c:idx val="2"/>
          <c:order val="2"/>
          <c:tx>
            <c:v>1.5% MG</c:v>
          </c:tx>
          <c:spPr>
            <a:ln w="15875">
              <a:solidFill>
                <a:schemeClr val="tx1">
                  <a:lumMod val="85000"/>
                  <a:lumOff val="15000"/>
                </a:schemeClr>
              </a:solidFill>
              <a:prstDash val="lgDashDot"/>
            </a:ln>
          </c:spPr>
          <c:marker>
            <c:symbol val="square"/>
            <c:size val="6"/>
            <c:spPr>
              <a:noFill/>
              <a:ln>
                <a:solidFill>
                  <a:srgbClr val="00B050"/>
                </a:solidFill>
              </a:ln>
            </c:spPr>
          </c:marker>
          <c:xVal>
            <c:numRef>
              <c:f>'Spheres formed @ t='!$M$5:$M$9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t='!$P$5:$P$9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0.87500000000000022</c:v>
                </c:pt>
                <c:pt idx="3">
                  <c:v>0.95000000000000018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DBE-47BE-8507-644B8BA73EF3}"/>
            </c:ext>
          </c:extLst>
        </c:ser>
        <c:ser>
          <c:idx val="3"/>
          <c:order val="3"/>
          <c:tx>
            <c:v>2% MG</c:v>
          </c:tx>
          <c:spPr>
            <a:ln w="15875">
              <a:solidFill>
                <a:schemeClr val="bg2">
                  <a:lumMod val="25000"/>
                </a:schemeClr>
              </a:solidFill>
              <a:prstDash val="dashDot"/>
            </a:ln>
          </c:spPr>
          <c:marker>
            <c:symbol val="triangle"/>
            <c:size val="7"/>
            <c:spPr>
              <a:noFill/>
              <a:ln>
                <a:solidFill>
                  <a:schemeClr val="accent1"/>
                </a:solidFill>
              </a:ln>
            </c:spPr>
          </c:marker>
          <c:xVal>
            <c:numRef>
              <c:f>'Spheres formed @ t='!$M$5:$M$9</c:f>
              <c:numCache>
                <c:formatCode>General</c:formatCode>
                <c:ptCount val="5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48</c:v>
                </c:pt>
                <c:pt idx="4">
                  <c:v>72</c:v>
                </c:pt>
              </c:numCache>
            </c:numRef>
          </c:xVal>
          <c:yVal>
            <c:numRef>
              <c:f>'Spheres formed @ t='!$Q$5:$Q$9</c:f>
              <c:numCache>
                <c:formatCode>General</c:formatCode>
                <c:ptCount val="5"/>
                <c:pt idx="0">
                  <c:v>0</c:v>
                </c:pt>
                <c:pt idx="1">
                  <c:v>0.18750000000000006</c:v>
                </c:pt>
                <c:pt idx="2">
                  <c:v>0.8125</c:v>
                </c:pt>
                <c:pt idx="3">
                  <c:v>0.90625</c:v>
                </c:pt>
                <c:pt idx="4">
                  <c:v>0.9375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DBE-47BE-8507-644B8BA73E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342592"/>
        <c:axId val="101353344"/>
      </c:scatterChart>
      <c:valAx>
        <c:axId val="101342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/>
                  <a:t>Time (</a:t>
                </a:r>
                <a:r>
                  <a:rPr lang="en-US" sz="1100" dirty="0" err="1"/>
                  <a:t>hr</a:t>
                </a:r>
                <a:r>
                  <a:rPr lang="en-US" sz="1100" dirty="0"/>
                  <a:t>)</a:t>
                </a:r>
              </a:p>
            </c:rich>
          </c:tx>
          <c:layout>
            <c:manualLayout>
              <c:xMode val="edge"/>
              <c:yMode val="edge"/>
              <c:x val="0.48992297158507359"/>
              <c:y val="0.89982758620689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1353344"/>
        <c:crosses val="autoZero"/>
        <c:crossBetween val="midCat"/>
      </c:valAx>
      <c:valAx>
        <c:axId val="101353344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/>
                  <a:t>%  Sphere Formation</a:t>
                </a:r>
              </a:p>
            </c:rich>
          </c:tx>
          <c:layout>
            <c:manualLayout>
              <c:xMode val="edge"/>
              <c:yMode val="edge"/>
              <c:x val="0"/>
              <c:y val="6.609059643406645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13425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929333561565673"/>
          <c:y val="0.43777672187528288"/>
          <c:w val="0.2600453611776789"/>
          <c:h val="0.25435243008417052"/>
        </c:manualLayout>
      </c:layout>
      <c:overlay val="0"/>
      <c:spPr>
        <a:ln w="6350">
          <a:solidFill>
            <a:prstClr val="black">
              <a:lumMod val="85000"/>
              <a:lumOff val="15000"/>
            </a:prstClr>
          </a:solidFill>
          <a:prstDash val="sysDash"/>
        </a:ln>
      </c:sp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B48DA-BC5A-4D0D-91F6-30203A1AE43F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4250" y="685800"/>
            <a:ext cx="4889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91EF2-BE30-47E3-B597-A5A9EC47D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Supplemental Figure 1. Spheroid optimization</a:t>
            </a:r>
            <a:r>
              <a:rPr lang="en-US" baseline="0" dirty="0"/>
              <a:t> assay at varying Matrigel concentrations (0%, 1%, 1.5% and 2% v/v) from time=0 to 72 hours indicated by A) brightfield images, B) average spheroid diameter, C) percentage of droplets containing multi-spheres per droplet, called “loose cell aggregates”, and D) percentage of droplets that form one sphere per droplet. </a:t>
            </a:r>
            <a:r>
              <a:rPr lang="en-US" dirty="0"/>
              <a:t>Scalebar = 100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/>
              <a:t>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91EF2-BE30-47E3-B597-A5A9EC47D2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3DABF-FB3C-4F0B-93F5-555D52CC8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2971" y="1122363"/>
            <a:ext cx="7337822" cy="2387600"/>
          </a:xfrm>
        </p:spPr>
        <p:txBody>
          <a:bodyPr anchor="b"/>
          <a:lstStyle>
            <a:lvl1pPr algn="ctr">
              <a:defRPr sz="481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269B6-288B-4E6E-8EA3-C81CC5737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2971" y="3602038"/>
            <a:ext cx="7337822" cy="1655762"/>
          </a:xfrm>
        </p:spPr>
        <p:txBody>
          <a:bodyPr/>
          <a:lstStyle>
            <a:lvl1pPr marL="0" indent="0" algn="ctr">
              <a:buNone/>
              <a:defRPr sz="1926"/>
            </a:lvl1pPr>
            <a:lvl2pPr marL="366903" indent="0" algn="ctr">
              <a:buNone/>
              <a:defRPr sz="1605"/>
            </a:lvl2pPr>
            <a:lvl3pPr marL="733806" indent="0" algn="ctr">
              <a:buNone/>
              <a:defRPr sz="1445"/>
            </a:lvl3pPr>
            <a:lvl4pPr marL="1100709" indent="0" algn="ctr">
              <a:buNone/>
              <a:defRPr sz="1284"/>
            </a:lvl4pPr>
            <a:lvl5pPr marL="1467612" indent="0" algn="ctr">
              <a:buNone/>
              <a:defRPr sz="1284"/>
            </a:lvl5pPr>
            <a:lvl6pPr marL="1834515" indent="0" algn="ctr">
              <a:buNone/>
              <a:defRPr sz="1284"/>
            </a:lvl6pPr>
            <a:lvl7pPr marL="2201418" indent="0" algn="ctr">
              <a:buNone/>
              <a:defRPr sz="1284"/>
            </a:lvl7pPr>
            <a:lvl8pPr marL="2568321" indent="0" algn="ctr">
              <a:buNone/>
              <a:defRPr sz="1284"/>
            </a:lvl8pPr>
            <a:lvl9pPr marL="2935224" indent="0" algn="ctr">
              <a:buNone/>
              <a:defRPr sz="1284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7D4B5-B564-4A0D-84A3-0AC00473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51AA4-CEC0-4446-BF57-8079F4D92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5D134-B83C-4FF3-B7E4-C9B589E6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9FBD8-3D49-4B5C-9101-EEDB446C9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8887D3-B396-428D-867A-BE635E685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70057-9702-4119-A1AD-286945479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F65A7-6FD3-4910-947E-26E927295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11465-09AD-4C58-8C3F-E676C123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9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A525E8-2D4E-4557-8D2C-249EB2E0AF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01505" y="365125"/>
            <a:ext cx="2109624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2F33CA-9673-45E0-B5E1-308084357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72634" y="365125"/>
            <a:ext cx="620657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F2C19-5369-4B9B-B294-9ED188C9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41B5A-0B03-4BCF-AC93-B4F58D241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FEEA-45C4-4923-BB6B-F16F785C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0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0C27-4984-4896-896A-4F398B194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39C0C-694A-437D-854B-32D6E05F8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3E19B-93A7-4F74-9598-83B9FE4AE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259E6-EBEA-4F22-94D2-14B76B7D6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B3A7F-64BE-406D-AAC3-75EFD455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5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47329-7A03-4BB5-88E1-B722C7409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538" y="1709739"/>
            <a:ext cx="8438496" cy="2852737"/>
          </a:xfrm>
        </p:spPr>
        <p:txBody>
          <a:bodyPr anchor="b"/>
          <a:lstStyle>
            <a:lvl1pPr>
              <a:defRPr sz="481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4A430-CAE9-45C0-ACE2-ADB7BF452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538" y="4589464"/>
            <a:ext cx="8438496" cy="1500187"/>
          </a:xfrm>
        </p:spPr>
        <p:txBody>
          <a:bodyPr/>
          <a:lstStyle>
            <a:lvl1pPr marL="0" indent="0">
              <a:buNone/>
              <a:defRPr sz="1926">
                <a:solidFill>
                  <a:schemeClr val="tx1">
                    <a:tint val="75000"/>
                  </a:schemeClr>
                </a:solidFill>
              </a:defRPr>
            </a:lvl1pPr>
            <a:lvl2pPr marL="366903" indent="0">
              <a:buNone/>
              <a:defRPr sz="1605">
                <a:solidFill>
                  <a:schemeClr val="tx1">
                    <a:tint val="75000"/>
                  </a:schemeClr>
                </a:solidFill>
              </a:defRPr>
            </a:lvl2pPr>
            <a:lvl3pPr marL="733806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3pPr>
            <a:lvl4pPr marL="1100709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4pPr>
            <a:lvl5pPr marL="1467612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5pPr>
            <a:lvl6pPr marL="1834515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6pPr>
            <a:lvl7pPr marL="2201418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7pPr>
            <a:lvl8pPr marL="2568321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8pPr>
            <a:lvl9pPr marL="2935224" indent="0">
              <a:buNone/>
              <a:defRPr sz="12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141F9-3716-415C-BBF8-C1F6CD35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AC84-78CB-4FD4-891F-997D3BDA3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F30C2-1C68-4D2F-A62F-9F19EB10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7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C0485-6B26-4FF6-BAAF-0F5F9E3E4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DECA-D85F-47AC-A078-340197F2F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2634" y="1825625"/>
            <a:ext cx="41580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0584E0-F846-4B1F-848A-F605061D3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53030" y="1825625"/>
            <a:ext cx="41580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2809A-7C84-4E84-8213-C1E1BD76C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ABE2C-E1A4-4DB4-A956-406A84BE9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32777-6947-4C6D-940C-D3CB80AB1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01F02-2236-46D1-A23A-422D36A9A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08" y="365126"/>
            <a:ext cx="843849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96981-FB68-4DCF-B2FD-DFBF88F80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08" y="1681163"/>
            <a:ext cx="4138990" cy="823912"/>
          </a:xfrm>
        </p:spPr>
        <p:txBody>
          <a:bodyPr anchor="b"/>
          <a:lstStyle>
            <a:lvl1pPr marL="0" indent="0">
              <a:buNone/>
              <a:defRPr sz="1926" b="1"/>
            </a:lvl1pPr>
            <a:lvl2pPr marL="366903" indent="0">
              <a:buNone/>
              <a:defRPr sz="1605" b="1"/>
            </a:lvl2pPr>
            <a:lvl3pPr marL="733806" indent="0">
              <a:buNone/>
              <a:defRPr sz="1445" b="1"/>
            </a:lvl3pPr>
            <a:lvl4pPr marL="1100709" indent="0">
              <a:buNone/>
              <a:defRPr sz="1284" b="1"/>
            </a:lvl4pPr>
            <a:lvl5pPr marL="1467612" indent="0">
              <a:buNone/>
              <a:defRPr sz="1284" b="1"/>
            </a:lvl5pPr>
            <a:lvl6pPr marL="1834515" indent="0">
              <a:buNone/>
              <a:defRPr sz="1284" b="1"/>
            </a:lvl6pPr>
            <a:lvl7pPr marL="2201418" indent="0">
              <a:buNone/>
              <a:defRPr sz="1284" b="1"/>
            </a:lvl7pPr>
            <a:lvl8pPr marL="2568321" indent="0">
              <a:buNone/>
              <a:defRPr sz="1284" b="1"/>
            </a:lvl8pPr>
            <a:lvl9pPr marL="2935224" indent="0">
              <a:buNone/>
              <a:defRPr sz="128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238877-0BB7-4432-9812-A92470E82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908" y="2505075"/>
            <a:ext cx="413899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1832B3-27C3-4B5D-8B70-4CAF68B259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53030" y="1681163"/>
            <a:ext cx="4159374" cy="823912"/>
          </a:xfrm>
        </p:spPr>
        <p:txBody>
          <a:bodyPr anchor="b"/>
          <a:lstStyle>
            <a:lvl1pPr marL="0" indent="0">
              <a:buNone/>
              <a:defRPr sz="1926" b="1"/>
            </a:lvl1pPr>
            <a:lvl2pPr marL="366903" indent="0">
              <a:buNone/>
              <a:defRPr sz="1605" b="1"/>
            </a:lvl2pPr>
            <a:lvl3pPr marL="733806" indent="0">
              <a:buNone/>
              <a:defRPr sz="1445" b="1"/>
            </a:lvl3pPr>
            <a:lvl4pPr marL="1100709" indent="0">
              <a:buNone/>
              <a:defRPr sz="1284" b="1"/>
            </a:lvl4pPr>
            <a:lvl5pPr marL="1467612" indent="0">
              <a:buNone/>
              <a:defRPr sz="1284" b="1"/>
            </a:lvl5pPr>
            <a:lvl6pPr marL="1834515" indent="0">
              <a:buNone/>
              <a:defRPr sz="1284" b="1"/>
            </a:lvl6pPr>
            <a:lvl7pPr marL="2201418" indent="0">
              <a:buNone/>
              <a:defRPr sz="1284" b="1"/>
            </a:lvl7pPr>
            <a:lvl8pPr marL="2568321" indent="0">
              <a:buNone/>
              <a:defRPr sz="1284" b="1"/>
            </a:lvl8pPr>
            <a:lvl9pPr marL="2935224" indent="0">
              <a:buNone/>
              <a:defRPr sz="128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41B457-53DD-4F3D-A873-90BF8C4B67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53030" y="2505075"/>
            <a:ext cx="415937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288BEF-C208-4BC5-BCC5-74A325D8C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A000E3-3D57-4458-BBCE-5ABD0E60C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2DA87F-5DAA-435A-9FC2-2C0341FE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40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01395-51A0-4576-B453-2C688630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A449EE-25C3-4731-9B86-87FEB49DF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88CF0-C625-4B45-9AF1-178B71386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7FBC7-625A-449F-A0C6-FCD365A7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2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797749-0BEA-4F6C-9E1D-B49811911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355596-2FE7-45C9-A7EA-A13E3341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9306E-D8A9-4326-8871-7A828371E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3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27C0-B126-4CBE-B3E6-FC960B0A1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08" y="457200"/>
            <a:ext cx="3155518" cy="1600200"/>
          </a:xfrm>
        </p:spPr>
        <p:txBody>
          <a:bodyPr anchor="b"/>
          <a:lstStyle>
            <a:lvl1pPr>
              <a:defRPr sz="256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D2D63-2636-48FF-B214-26F300F78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374" y="987426"/>
            <a:ext cx="4953030" cy="4873625"/>
          </a:xfrm>
        </p:spPr>
        <p:txBody>
          <a:bodyPr/>
          <a:lstStyle>
            <a:lvl1pPr>
              <a:defRPr sz="2568"/>
            </a:lvl1pPr>
            <a:lvl2pPr>
              <a:defRPr sz="2247"/>
            </a:lvl2pPr>
            <a:lvl3pPr>
              <a:defRPr sz="1926"/>
            </a:lvl3pPr>
            <a:lvl4pPr>
              <a:defRPr sz="1605"/>
            </a:lvl4pPr>
            <a:lvl5pPr>
              <a:defRPr sz="1605"/>
            </a:lvl5pPr>
            <a:lvl6pPr>
              <a:defRPr sz="1605"/>
            </a:lvl6pPr>
            <a:lvl7pPr>
              <a:defRPr sz="1605"/>
            </a:lvl7pPr>
            <a:lvl8pPr>
              <a:defRPr sz="1605"/>
            </a:lvl8pPr>
            <a:lvl9pPr>
              <a:defRPr sz="16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FE7C47-8AFF-475B-99DE-E6CB41098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3908" y="2057400"/>
            <a:ext cx="3155518" cy="3811588"/>
          </a:xfrm>
        </p:spPr>
        <p:txBody>
          <a:bodyPr/>
          <a:lstStyle>
            <a:lvl1pPr marL="0" indent="0">
              <a:buNone/>
              <a:defRPr sz="1284"/>
            </a:lvl1pPr>
            <a:lvl2pPr marL="366903" indent="0">
              <a:buNone/>
              <a:defRPr sz="1124"/>
            </a:lvl2pPr>
            <a:lvl3pPr marL="733806" indent="0">
              <a:buNone/>
              <a:defRPr sz="963"/>
            </a:lvl3pPr>
            <a:lvl4pPr marL="1100709" indent="0">
              <a:buNone/>
              <a:defRPr sz="803"/>
            </a:lvl4pPr>
            <a:lvl5pPr marL="1467612" indent="0">
              <a:buNone/>
              <a:defRPr sz="803"/>
            </a:lvl5pPr>
            <a:lvl6pPr marL="1834515" indent="0">
              <a:buNone/>
              <a:defRPr sz="803"/>
            </a:lvl6pPr>
            <a:lvl7pPr marL="2201418" indent="0">
              <a:buNone/>
              <a:defRPr sz="803"/>
            </a:lvl7pPr>
            <a:lvl8pPr marL="2568321" indent="0">
              <a:buNone/>
              <a:defRPr sz="803"/>
            </a:lvl8pPr>
            <a:lvl9pPr marL="2935224" indent="0">
              <a:buNone/>
              <a:defRPr sz="80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292D-BBD3-440C-94B4-1540249D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13DA3-60DD-4FB0-95FB-84F6CFDA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84A5F-1BBB-4A12-A422-48008CB8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3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2A355-A20A-4393-B4FA-64EA07D2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08" y="457200"/>
            <a:ext cx="3155518" cy="1600200"/>
          </a:xfrm>
        </p:spPr>
        <p:txBody>
          <a:bodyPr anchor="b"/>
          <a:lstStyle>
            <a:lvl1pPr>
              <a:defRPr sz="256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DC484A-8A75-464E-9E3A-2DC9EFEF99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59374" y="987426"/>
            <a:ext cx="4953030" cy="4873625"/>
          </a:xfrm>
        </p:spPr>
        <p:txBody>
          <a:bodyPr/>
          <a:lstStyle>
            <a:lvl1pPr marL="0" indent="0">
              <a:buNone/>
              <a:defRPr sz="2568"/>
            </a:lvl1pPr>
            <a:lvl2pPr marL="366903" indent="0">
              <a:buNone/>
              <a:defRPr sz="2247"/>
            </a:lvl2pPr>
            <a:lvl3pPr marL="733806" indent="0">
              <a:buNone/>
              <a:defRPr sz="1926"/>
            </a:lvl3pPr>
            <a:lvl4pPr marL="1100709" indent="0">
              <a:buNone/>
              <a:defRPr sz="1605"/>
            </a:lvl4pPr>
            <a:lvl5pPr marL="1467612" indent="0">
              <a:buNone/>
              <a:defRPr sz="1605"/>
            </a:lvl5pPr>
            <a:lvl6pPr marL="1834515" indent="0">
              <a:buNone/>
              <a:defRPr sz="1605"/>
            </a:lvl6pPr>
            <a:lvl7pPr marL="2201418" indent="0">
              <a:buNone/>
              <a:defRPr sz="1605"/>
            </a:lvl7pPr>
            <a:lvl8pPr marL="2568321" indent="0">
              <a:buNone/>
              <a:defRPr sz="1605"/>
            </a:lvl8pPr>
            <a:lvl9pPr marL="2935224" indent="0">
              <a:buNone/>
              <a:defRPr sz="160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792D6-A20C-4329-B6D9-0A3E4FC92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3908" y="2057400"/>
            <a:ext cx="3155518" cy="3811588"/>
          </a:xfrm>
        </p:spPr>
        <p:txBody>
          <a:bodyPr/>
          <a:lstStyle>
            <a:lvl1pPr marL="0" indent="0">
              <a:buNone/>
              <a:defRPr sz="1284"/>
            </a:lvl1pPr>
            <a:lvl2pPr marL="366903" indent="0">
              <a:buNone/>
              <a:defRPr sz="1124"/>
            </a:lvl2pPr>
            <a:lvl3pPr marL="733806" indent="0">
              <a:buNone/>
              <a:defRPr sz="963"/>
            </a:lvl3pPr>
            <a:lvl4pPr marL="1100709" indent="0">
              <a:buNone/>
              <a:defRPr sz="803"/>
            </a:lvl4pPr>
            <a:lvl5pPr marL="1467612" indent="0">
              <a:buNone/>
              <a:defRPr sz="803"/>
            </a:lvl5pPr>
            <a:lvl6pPr marL="1834515" indent="0">
              <a:buNone/>
              <a:defRPr sz="803"/>
            </a:lvl6pPr>
            <a:lvl7pPr marL="2201418" indent="0">
              <a:buNone/>
              <a:defRPr sz="803"/>
            </a:lvl7pPr>
            <a:lvl8pPr marL="2568321" indent="0">
              <a:buNone/>
              <a:defRPr sz="803"/>
            </a:lvl8pPr>
            <a:lvl9pPr marL="2935224" indent="0">
              <a:buNone/>
              <a:defRPr sz="80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9982C-467D-44BB-A11A-C51086CAE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04F17-C037-4B52-90AD-6B1AF9962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46E6E-0153-4FCF-A62C-0C0651D6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7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E512B-06D0-4152-91FC-213188F59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634" y="365126"/>
            <a:ext cx="84384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79234-59A5-4D27-9D8B-19C9B98BF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2634" y="1825625"/>
            <a:ext cx="84384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45F6-37AC-479F-BE0C-ADABCA966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634" y="6356351"/>
            <a:ext cx="22013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61658-6E18-483F-9AED-29FF143403E3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F2468-7988-46DE-B93F-AA93C5EDE5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40872" y="6356351"/>
            <a:ext cx="33020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41AF0-8A6C-42A6-95E5-CF99199DF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9782" y="6356351"/>
            <a:ext cx="22013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D9490-DF41-4A26-9019-4D23E7020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3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33806" rtl="0" eaLnBrk="1" latinLnBrk="0" hangingPunct="1">
        <a:lnSpc>
          <a:spcPct val="90000"/>
        </a:lnSpc>
        <a:spcBef>
          <a:spcPct val="0"/>
        </a:spcBef>
        <a:buNone/>
        <a:defRPr sz="35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452" indent="-183452" algn="l" defTabSz="733806" rtl="0" eaLnBrk="1" latinLnBrk="0" hangingPunct="1">
        <a:lnSpc>
          <a:spcPct val="90000"/>
        </a:lnSpc>
        <a:spcBef>
          <a:spcPts val="803"/>
        </a:spcBef>
        <a:buFont typeface="Arial" panose="020B0604020202020204" pitchFamily="34" charset="0"/>
        <a:buChar char="•"/>
        <a:defRPr sz="2247" kern="1200">
          <a:solidFill>
            <a:schemeClr val="tx1"/>
          </a:solidFill>
          <a:latin typeface="+mn-lt"/>
          <a:ea typeface="+mn-ea"/>
          <a:cs typeface="+mn-cs"/>
        </a:defRPr>
      </a:lvl1pPr>
      <a:lvl2pPr marL="550355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2pPr>
      <a:lvl3pPr marL="917258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84161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4pPr>
      <a:lvl5pPr marL="1651064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5pPr>
      <a:lvl6pPr marL="2017967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6pPr>
      <a:lvl7pPr marL="2384870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7pPr>
      <a:lvl8pPr marL="2751773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8pPr>
      <a:lvl9pPr marL="3118676" indent="-183452" algn="l" defTabSz="733806" rtl="0" eaLnBrk="1" latinLnBrk="0" hangingPunct="1">
        <a:lnSpc>
          <a:spcPct val="90000"/>
        </a:lnSpc>
        <a:spcBef>
          <a:spcPts val="401"/>
        </a:spcBef>
        <a:buFont typeface="Arial" panose="020B0604020202020204" pitchFamily="34" charset="0"/>
        <a:buChar char="•"/>
        <a:defRPr sz="14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1pPr>
      <a:lvl2pPr marL="366903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2pPr>
      <a:lvl3pPr marL="733806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3pPr>
      <a:lvl4pPr marL="1100709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4pPr>
      <a:lvl5pPr marL="1467612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5pPr>
      <a:lvl6pPr marL="1834515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6pPr>
      <a:lvl7pPr marL="2201418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7pPr>
      <a:lvl8pPr marL="2568321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8pPr>
      <a:lvl9pPr marL="2935224" algn="l" defTabSz="733806" rtl="0" eaLnBrk="1" latinLnBrk="0" hangingPunct="1">
        <a:defRPr sz="14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chart" Target="../charts/chart1.xml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chart" Target="../charts/chart2.xml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711D2A5-6F62-40B6-899B-273FE6C2A8EA}"/>
              </a:ext>
            </a:extLst>
          </p:cNvPr>
          <p:cNvGrpSpPr/>
          <p:nvPr/>
        </p:nvGrpSpPr>
        <p:grpSpPr>
          <a:xfrm>
            <a:off x="79803" y="-81128"/>
            <a:ext cx="10069878" cy="6786728"/>
            <a:chOff x="79803" y="-81128"/>
            <a:chExt cx="10069878" cy="6786728"/>
          </a:xfrm>
        </p:grpSpPr>
        <p:pic>
          <p:nvPicPr>
            <p:cNvPr id="110" name="Picture 1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874507" y="579121"/>
              <a:ext cx="1175585" cy="914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" name="Picture 17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361013" y="579121"/>
              <a:ext cx="1090584" cy="914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" name="Picture 18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3357214" y="1524000"/>
              <a:ext cx="1090432" cy="933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" name="Picture 19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</a:blip>
            <a:srcRect/>
            <a:stretch>
              <a:fillRect/>
            </a:stretch>
          </p:blipFill>
          <p:spPr bwMode="auto">
            <a:xfrm>
              <a:off x="3351392" y="2487743"/>
              <a:ext cx="1106527" cy="937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" name="Picture 20"/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</a:blip>
            <a:srcRect/>
            <a:stretch>
              <a:fillRect/>
            </a:stretch>
          </p:blipFill>
          <p:spPr bwMode="auto">
            <a:xfrm>
              <a:off x="3344525" y="3462187"/>
              <a:ext cx="1103121" cy="851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22"/>
            <p:cNvPicPr>
              <a:picLocks noChangeAspect="1"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auto">
            <a:xfrm>
              <a:off x="3346310" y="5257800"/>
              <a:ext cx="1077975" cy="945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23"/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</a:blip>
            <a:srcRect/>
            <a:stretch>
              <a:fillRect/>
            </a:stretch>
          </p:blipFill>
          <p:spPr bwMode="auto">
            <a:xfrm>
              <a:off x="4735955" y="579121"/>
              <a:ext cx="1123749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7" name="Picture 24"/>
            <p:cNvPicPr>
              <a:picLocks noChangeAspect="1" noChangeArrowheads="1"/>
            </p:cNvPicPr>
            <p:nvPr/>
          </p:nvPicPr>
          <p:blipFill>
            <a:blip r:embed="rId10" cstate="print">
              <a:grayscl/>
            </a:blip>
            <a:srcRect/>
            <a:stretch>
              <a:fillRect/>
            </a:stretch>
          </p:blipFill>
          <p:spPr bwMode="auto">
            <a:xfrm>
              <a:off x="4745922" y="1524001"/>
              <a:ext cx="1085444" cy="925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8" name="Picture 26"/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</a:blip>
            <a:srcRect/>
            <a:stretch>
              <a:fillRect/>
            </a:stretch>
          </p:blipFill>
          <p:spPr bwMode="auto">
            <a:xfrm>
              <a:off x="4756398" y="3429000"/>
              <a:ext cx="1053892" cy="86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" name="Picture 27"/>
            <p:cNvPicPr>
              <a:picLocks noChangeAspect="1" noChangeArrowheads="1"/>
            </p:cNvPicPr>
            <p:nvPr/>
          </p:nvPicPr>
          <p:blipFill>
            <a:blip r:embed="rId12" cstate="print">
              <a:grayscl/>
            </a:blip>
            <a:srcRect/>
            <a:stretch>
              <a:fillRect/>
            </a:stretch>
          </p:blipFill>
          <p:spPr bwMode="auto">
            <a:xfrm>
              <a:off x="4756397" y="4343400"/>
              <a:ext cx="1023953" cy="89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0" name="Picture 28"/>
            <p:cNvPicPr>
              <a:picLocks noChangeAspect="1" noChangeArrowheads="1"/>
            </p:cNvPicPr>
            <p:nvPr/>
          </p:nvPicPr>
          <p:blipFill>
            <a:blip r:embed="rId13" cstate="print">
              <a:grayscl/>
            </a:blip>
            <a:srcRect/>
            <a:stretch>
              <a:fillRect/>
            </a:stretch>
          </p:blipFill>
          <p:spPr bwMode="auto">
            <a:xfrm>
              <a:off x="4756397" y="5310505"/>
              <a:ext cx="1047688" cy="86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5" name="Rectangle 124"/>
            <p:cNvSpPr/>
            <p:nvPr/>
          </p:nvSpPr>
          <p:spPr>
            <a:xfrm>
              <a:off x="1845333" y="152399"/>
              <a:ext cx="1262815" cy="6248401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37092" y="194846"/>
              <a:ext cx="870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0% MG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026312" y="194846"/>
              <a:ext cx="870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1% MG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3412949" y="194846"/>
              <a:ext cx="1183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1.5% MG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860749" y="194846"/>
              <a:ext cx="870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2% MG</a:t>
              </a:r>
            </a:p>
          </p:txBody>
        </p:sp>
        <p:pic>
          <p:nvPicPr>
            <p:cNvPr id="141" name="Picture 9"/>
            <p:cNvPicPr>
              <a:picLocks noChangeAspect="1" noChangeArrowheads="1"/>
            </p:cNvPicPr>
            <p:nvPr/>
          </p:nvPicPr>
          <p:blipFill>
            <a:blip r:embed="rId14" cstate="print">
              <a:grayscl/>
            </a:blip>
            <a:srcRect/>
            <a:stretch>
              <a:fillRect/>
            </a:stretch>
          </p:blipFill>
          <p:spPr bwMode="auto">
            <a:xfrm>
              <a:off x="1927689" y="3470910"/>
              <a:ext cx="1111124" cy="829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2" name="Picture 10"/>
            <p:cNvPicPr>
              <a:picLocks noChangeAspect="1" noChangeArrowheads="1"/>
            </p:cNvPicPr>
            <p:nvPr/>
          </p:nvPicPr>
          <p:blipFill>
            <a:blip r:embed="rId15" cstate="print">
              <a:grayscl/>
            </a:blip>
            <a:srcRect/>
            <a:stretch>
              <a:fillRect/>
            </a:stretch>
          </p:blipFill>
          <p:spPr bwMode="auto">
            <a:xfrm>
              <a:off x="1918082" y="4334538"/>
              <a:ext cx="1131417" cy="887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" name="Picture 15"/>
            <p:cNvPicPr>
              <a:picLocks noChangeAspect="1" noChangeArrowheads="1"/>
            </p:cNvPicPr>
            <p:nvPr/>
          </p:nvPicPr>
          <p:blipFill>
            <a:blip r:embed="rId16" cstate="print">
              <a:grayscl/>
            </a:blip>
            <a:srcRect/>
            <a:stretch>
              <a:fillRect/>
            </a:stretch>
          </p:blipFill>
          <p:spPr bwMode="auto">
            <a:xfrm>
              <a:off x="1927689" y="5257042"/>
              <a:ext cx="1111124" cy="91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5" name="Picture 16"/>
            <p:cNvPicPr>
              <a:picLocks noChangeAspect="1" noChangeArrowheads="1"/>
            </p:cNvPicPr>
            <p:nvPr/>
          </p:nvPicPr>
          <p:blipFill>
            <a:blip r:embed="rId17" cstate="print">
              <a:grayscl/>
            </a:blip>
            <a:srcRect/>
            <a:stretch>
              <a:fillRect/>
            </a:stretch>
          </p:blipFill>
          <p:spPr bwMode="auto">
            <a:xfrm>
              <a:off x="1903392" y="1546554"/>
              <a:ext cx="1146700" cy="903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6" name="Picture 17"/>
            <p:cNvPicPr>
              <a:picLocks noChangeAspect="1" noChangeArrowheads="1"/>
            </p:cNvPicPr>
            <p:nvPr/>
          </p:nvPicPr>
          <p:blipFill>
            <a:blip r:embed="rId18" cstate="print">
              <a:grayscl/>
            </a:blip>
            <a:srcRect/>
            <a:stretch>
              <a:fillRect/>
            </a:stretch>
          </p:blipFill>
          <p:spPr bwMode="auto">
            <a:xfrm>
              <a:off x="3333496" y="4343400"/>
              <a:ext cx="1103121" cy="87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8" name="Picture 28"/>
            <p:cNvPicPr>
              <a:picLocks noChangeAspect="1" noChangeArrowheads="1"/>
            </p:cNvPicPr>
            <p:nvPr/>
          </p:nvPicPr>
          <p:blipFill>
            <a:blip r:embed="rId19" cstate="print">
              <a:grayscl/>
            </a:blip>
            <a:srcRect/>
            <a:stretch>
              <a:fillRect/>
            </a:stretch>
          </p:blipFill>
          <p:spPr bwMode="auto">
            <a:xfrm>
              <a:off x="4757094" y="2487742"/>
              <a:ext cx="1087060" cy="899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9" name="Picture 22"/>
            <p:cNvPicPr>
              <a:picLocks noChangeAspect="1" noChangeArrowheads="1"/>
            </p:cNvPicPr>
            <p:nvPr/>
          </p:nvPicPr>
          <p:blipFill>
            <a:blip r:embed="rId20" cstate="print">
              <a:grayscl/>
            </a:blip>
            <a:srcRect/>
            <a:stretch>
              <a:fillRect/>
            </a:stretch>
          </p:blipFill>
          <p:spPr bwMode="auto">
            <a:xfrm>
              <a:off x="489197" y="609600"/>
              <a:ext cx="1179613" cy="88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7" name="Picture 5"/>
            <p:cNvPicPr>
              <a:picLocks noChangeAspect="1" noChangeArrowheads="1"/>
            </p:cNvPicPr>
            <p:nvPr/>
          </p:nvPicPr>
          <p:blipFill>
            <a:blip r:embed="rId21" cstate="print">
              <a:grayscl/>
            </a:blip>
            <a:srcRect/>
            <a:stretch>
              <a:fillRect/>
            </a:stretch>
          </p:blipFill>
          <p:spPr bwMode="auto">
            <a:xfrm>
              <a:off x="489198" y="2525527"/>
              <a:ext cx="1153938" cy="903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8" name="Picture 6"/>
            <p:cNvPicPr>
              <a:picLocks noChangeAspect="1" noChangeArrowheads="1"/>
            </p:cNvPicPr>
            <p:nvPr/>
          </p:nvPicPr>
          <p:blipFill>
            <a:blip r:embed="rId22" cstate="print">
              <a:grayscl/>
            </a:blip>
            <a:srcRect/>
            <a:stretch>
              <a:fillRect/>
            </a:stretch>
          </p:blipFill>
          <p:spPr bwMode="auto">
            <a:xfrm>
              <a:off x="489198" y="3462187"/>
              <a:ext cx="1153938" cy="859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9" name="Picture 7"/>
            <p:cNvPicPr>
              <a:picLocks noChangeAspect="1" noChangeArrowheads="1"/>
            </p:cNvPicPr>
            <p:nvPr/>
          </p:nvPicPr>
          <p:blipFill>
            <a:blip r:embed="rId23" cstate="print">
              <a:grayscl/>
            </a:blip>
            <a:srcRect/>
            <a:stretch>
              <a:fillRect/>
            </a:stretch>
          </p:blipFill>
          <p:spPr bwMode="auto">
            <a:xfrm>
              <a:off x="489197" y="4369549"/>
              <a:ext cx="1153938" cy="852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0" name="Picture 8"/>
            <p:cNvPicPr>
              <a:picLocks noChangeAspect="1" noChangeArrowheads="1"/>
            </p:cNvPicPr>
            <p:nvPr/>
          </p:nvPicPr>
          <p:blipFill>
            <a:blip r:embed="rId24" cstate="print">
              <a:grayscl/>
            </a:blip>
            <a:srcRect/>
            <a:stretch>
              <a:fillRect/>
            </a:stretch>
          </p:blipFill>
          <p:spPr bwMode="auto">
            <a:xfrm>
              <a:off x="489197" y="5241212"/>
              <a:ext cx="1153938" cy="908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7" name="Picture 21"/>
            <p:cNvPicPr>
              <a:picLocks noChangeAspect="1" noChangeArrowheads="1"/>
            </p:cNvPicPr>
            <p:nvPr/>
          </p:nvPicPr>
          <p:blipFill>
            <a:blip r:embed="rId25" cstate="print">
              <a:grayscl/>
            </a:blip>
            <a:srcRect/>
            <a:stretch>
              <a:fillRect/>
            </a:stretch>
          </p:blipFill>
          <p:spPr bwMode="auto">
            <a:xfrm>
              <a:off x="489197" y="1554106"/>
              <a:ext cx="1153939" cy="903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9A056F5-D7F5-4BDC-BFE9-7D5F3BDB4755}"/>
                </a:ext>
              </a:extLst>
            </p:cNvPr>
            <p:cNvCxnSpPr>
              <a:cxnSpLocks/>
            </p:cNvCxnSpPr>
            <p:nvPr/>
          </p:nvCxnSpPr>
          <p:spPr>
            <a:xfrm>
              <a:off x="1293776" y="1369442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8A67EDC-2F13-4A7A-BF1B-DF659846F453}"/>
                </a:ext>
              </a:extLst>
            </p:cNvPr>
            <p:cNvCxnSpPr>
              <a:cxnSpLocks/>
            </p:cNvCxnSpPr>
            <p:nvPr/>
          </p:nvCxnSpPr>
          <p:spPr>
            <a:xfrm>
              <a:off x="1293776" y="2362200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D4EE8E2-CC8B-473D-86F3-BF556907588A}"/>
                </a:ext>
              </a:extLst>
            </p:cNvPr>
            <p:cNvCxnSpPr>
              <a:cxnSpLocks/>
            </p:cNvCxnSpPr>
            <p:nvPr/>
          </p:nvCxnSpPr>
          <p:spPr>
            <a:xfrm>
              <a:off x="1293776" y="3276600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27860BF-4983-45D2-BE0A-ABC82820E70A}"/>
                </a:ext>
              </a:extLst>
            </p:cNvPr>
            <p:cNvCxnSpPr>
              <a:cxnSpLocks/>
            </p:cNvCxnSpPr>
            <p:nvPr/>
          </p:nvCxnSpPr>
          <p:spPr>
            <a:xfrm>
              <a:off x="1293776" y="4188842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6454259-AB14-4242-B456-A6BB858D330D}"/>
                </a:ext>
              </a:extLst>
            </p:cNvPr>
            <p:cNvCxnSpPr>
              <a:cxnSpLocks/>
            </p:cNvCxnSpPr>
            <p:nvPr/>
          </p:nvCxnSpPr>
          <p:spPr>
            <a:xfrm>
              <a:off x="1278642" y="5105400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C4A6EE7-F25E-4861-A1C0-6D02C6F6AEE6}"/>
                </a:ext>
              </a:extLst>
            </p:cNvPr>
            <p:cNvCxnSpPr>
              <a:cxnSpLocks/>
            </p:cNvCxnSpPr>
            <p:nvPr/>
          </p:nvCxnSpPr>
          <p:spPr>
            <a:xfrm>
              <a:off x="1293776" y="6050280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3" name="Chart 72">
              <a:extLst>
                <a:ext uri="{FF2B5EF4-FFF2-40B4-BE49-F238E27FC236}">
                  <a16:creationId xmlns:a16="http://schemas.microsoft.com/office/drawing/2014/main" id="{089A7437-EB54-4BC2-85E9-E584E03C27E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42702271"/>
                </p:ext>
              </p:extLst>
            </p:nvPr>
          </p:nvGraphicFramePr>
          <p:xfrm>
            <a:off x="6029956" y="173533"/>
            <a:ext cx="4119725" cy="2417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6"/>
            </a:graphicData>
          </a:graphic>
        </p:graphicFrame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DB7A729-7DAE-47D3-B167-EB6B59781FB2}"/>
                </a:ext>
              </a:extLst>
            </p:cNvPr>
            <p:cNvSpPr/>
            <p:nvPr/>
          </p:nvSpPr>
          <p:spPr>
            <a:xfrm>
              <a:off x="441149" y="152400"/>
              <a:ext cx="1262815" cy="6248400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53A6BDB-B609-454F-9012-C79CB1310F79}"/>
                </a:ext>
              </a:extLst>
            </p:cNvPr>
            <p:cNvSpPr/>
            <p:nvPr/>
          </p:nvSpPr>
          <p:spPr>
            <a:xfrm>
              <a:off x="3260549" y="152399"/>
              <a:ext cx="1262815" cy="6248401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EBBCECBE-713B-46F3-8107-3B6323875890}"/>
                </a:ext>
              </a:extLst>
            </p:cNvPr>
            <p:cNvSpPr/>
            <p:nvPr/>
          </p:nvSpPr>
          <p:spPr>
            <a:xfrm>
              <a:off x="4664734" y="152399"/>
              <a:ext cx="1262815" cy="6248401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Picture 14"/>
            <p:cNvPicPr>
              <a:picLocks noChangeAspect="1" noChangeArrowheads="1"/>
            </p:cNvPicPr>
            <p:nvPr/>
          </p:nvPicPr>
          <p:blipFill>
            <a:blip r:embed="rId27" cstate="print">
              <a:grayscl/>
            </a:blip>
            <a:srcRect/>
            <a:stretch>
              <a:fillRect/>
            </a:stretch>
          </p:blipFill>
          <p:spPr bwMode="auto">
            <a:xfrm>
              <a:off x="1920048" y="2514601"/>
              <a:ext cx="1118765" cy="914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842ACB8-520F-49FC-8429-80B4862CE9F8}"/>
                </a:ext>
              </a:extLst>
            </p:cNvPr>
            <p:cNvCxnSpPr>
              <a:cxnSpLocks/>
            </p:cNvCxnSpPr>
            <p:nvPr/>
          </p:nvCxnSpPr>
          <p:spPr>
            <a:xfrm>
              <a:off x="2719286" y="1359718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822A9B-B7C2-43CA-B4C7-F58DA5094590}"/>
                </a:ext>
              </a:extLst>
            </p:cNvPr>
            <p:cNvCxnSpPr>
              <a:cxnSpLocks/>
            </p:cNvCxnSpPr>
            <p:nvPr/>
          </p:nvCxnSpPr>
          <p:spPr>
            <a:xfrm>
              <a:off x="2719286" y="235247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25A60B5-E366-4BD2-B7D4-66BCCD2E8BC0}"/>
                </a:ext>
              </a:extLst>
            </p:cNvPr>
            <p:cNvCxnSpPr>
              <a:cxnSpLocks/>
            </p:cNvCxnSpPr>
            <p:nvPr/>
          </p:nvCxnSpPr>
          <p:spPr>
            <a:xfrm>
              <a:off x="2719286" y="326687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DC63ECB-2004-45A3-9172-0968248D56DE}"/>
                </a:ext>
              </a:extLst>
            </p:cNvPr>
            <p:cNvCxnSpPr>
              <a:cxnSpLocks/>
            </p:cNvCxnSpPr>
            <p:nvPr/>
          </p:nvCxnSpPr>
          <p:spPr>
            <a:xfrm>
              <a:off x="2719286" y="4179118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682C17B-E39F-483A-B840-60936410A774}"/>
                </a:ext>
              </a:extLst>
            </p:cNvPr>
            <p:cNvCxnSpPr>
              <a:cxnSpLocks/>
            </p:cNvCxnSpPr>
            <p:nvPr/>
          </p:nvCxnSpPr>
          <p:spPr>
            <a:xfrm>
              <a:off x="2704152" y="509567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B50AD65-3AC5-49C9-8E5E-C2CBD08AAE76}"/>
                </a:ext>
              </a:extLst>
            </p:cNvPr>
            <p:cNvCxnSpPr>
              <a:cxnSpLocks/>
            </p:cNvCxnSpPr>
            <p:nvPr/>
          </p:nvCxnSpPr>
          <p:spPr>
            <a:xfrm>
              <a:off x="2719286" y="604055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0884F47E-1113-4A0A-9BA5-7494965033B5}"/>
                </a:ext>
              </a:extLst>
            </p:cNvPr>
            <p:cNvCxnSpPr>
              <a:cxnSpLocks/>
            </p:cNvCxnSpPr>
            <p:nvPr/>
          </p:nvCxnSpPr>
          <p:spPr>
            <a:xfrm>
              <a:off x="4115650" y="1372867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36C4575-D3C9-4F9D-A93F-3FEC1DC630D8}"/>
                </a:ext>
              </a:extLst>
            </p:cNvPr>
            <p:cNvCxnSpPr>
              <a:cxnSpLocks/>
            </p:cNvCxnSpPr>
            <p:nvPr/>
          </p:nvCxnSpPr>
          <p:spPr>
            <a:xfrm>
              <a:off x="4115650" y="2365625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E5B8E35-782B-483C-B75C-2F10DF2E0B4D}"/>
                </a:ext>
              </a:extLst>
            </p:cNvPr>
            <p:cNvCxnSpPr>
              <a:cxnSpLocks/>
            </p:cNvCxnSpPr>
            <p:nvPr/>
          </p:nvCxnSpPr>
          <p:spPr>
            <a:xfrm>
              <a:off x="4115650" y="3280025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003557E-5FB1-4EC4-A60F-2351ECB541D9}"/>
                </a:ext>
              </a:extLst>
            </p:cNvPr>
            <p:cNvCxnSpPr>
              <a:cxnSpLocks/>
            </p:cNvCxnSpPr>
            <p:nvPr/>
          </p:nvCxnSpPr>
          <p:spPr>
            <a:xfrm>
              <a:off x="4115650" y="4192267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1E4602F-A1B0-4FDA-BDA3-61FFD5D7B071}"/>
                </a:ext>
              </a:extLst>
            </p:cNvPr>
            <p:cNvCxnSpPr>
              <a:cxnSpLocks/>
            </p:cNvCxnSpPr>
            <p:nvPr/>
          </p:nvCxnSpPr>
          <p:spPr>
            <a:xfrm>
              <a:off x="4100516" y="5108825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C4DBE997-2255-438B-8B0D-F9B71F120028}"/>
                </a:ext>
              </a:extLst>
            </p:cNvPr>
            <p:cNvCxnSpPr>
              <a:cxnSpLocks/>
            </p:cNvCxnSpPr>
            <p:nvPr/>
          </p:nvCxnSpPr>
          <p:spPr>
            <a:xfrm>
              <a:off x="4115650" y="6053705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7B02999-D6BD-4D31-813C-6DE549905994}"/>
                </a:ext>
              </a:extLst>
            </p:cNvPr>
            <p:cNvCxnSpPr>
              <a:cxnSpLocks/>
            </p:cNvCxnSpPr>
            <p:nvPr/>
          </p:nvCxnSpPr>
          <p:spPr>
            <a:xfrm>
              <a:off x="5491347" y="1412568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BB565E58-1870-43DB-955B-88B76869297A}"/>
                </a:ext>
              </a:extLst>
            </p:cNvPr>
            <p:cNvCxnSpPr>
              <a:cxnSpLocks/>
            </p:cNvCxnSpPr>
            <p:nvPr/>
          </p:nvCxnSpPr>
          <p:spPr>
            <a:xfrm>
              <a:off x="5491347" y="2362200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5D1A53D-A571-46E8-B7A3-1028FB937052}"/>
                </a:ext>
              </a:extLst>
            </p:cNvPr>
            <p:cNvCxnSpPr>
              <a:cxnSpLocks/>
            </p:cNvCxnSpPr>
            <p:nvPr/>
          </p:nvCxnSpPr>
          <p:spPr>
            <a:xfrm>
              <a:off x="5491347" y="331972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299F854-0E9F-48EB-AE44-0815C8188948}"/>
                </a:ext>
              </a:extLst>
            </p:cNvPr>
            <p:cNvCxnSpPr>
              <a:cxnSpLocks/>
            </p:cNvCxnSpPr>
            <p:nvPr/>
          </p:nvCxnSpPr>
          <p:spPr>
            <a:xfrm>
              <a:off x="5491347" y="4231968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49A409D-0D54-47F1-BBFE-7C07AD9BE3F0}"/>
                </a:ext>
              </a:extLst>
            </p:cNvPr>
            <p:cNvCxnSpPr>
              <a:cxnSpLocks/>
            </p:cNvCxnSpPr>
            <p:nvPr/>
          </p:nvCxnSpPr>
          <p:spPr>
            <a:xfrm>
              <a:off x="5476213" y="514852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0D7FA7B0-82E3-461F-802C-BF14C23F5CC5}"/>
                </a:ext>
              </a:extLst>
            </p:cNvPr>
            <p:cNvCxnSpPr>
              <a:cxnSpLocks/>
            </p:cNvCxnSpPr>
            <p:nvPr/>
          </p:nvCxnSpPr>
          <p:spPr>
            <a:xfrm>
              <a:off x="5491347" y="6093406"/>
              <a:ext cx="262221" cy="21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 rot="16200000">
              <a:off x="-82342" y="874811"/>
              <a:ext cx="685801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0 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 rot="16200000">
              <a:off x="-68401" y="1865412"/>
              <a:ext cx="685799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6 hr 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 rot="16200000">
              <a:off x="-105788" y="2803372"/>
              <a:ext cx="766528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12 hr 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08764" y="3730047"/>
              <a:ext cx="76652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24 hr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-102074" y="4644449"/>
              <a:ext cx="76652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48 hr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-118907" y="5548706"/>
              <a:ext cx="786811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t= 72 hr </a:t>
              </a:r>
            </a:p>
          </p:txBody>
        </p:sp>
        <p:graphicFrame>
          <p:nvGraphicFramePr>
            <p:cNvPr id="97" name="Chart 96">
              <a:extLst>
                <a:ext uri="{FF2B5EF4-FFF2-40B4-BE49-F238E27FC236}">
                  <a16:creationId xmlns:a16="http://schemas.microsoft.com/office/drawing/2014/main" id="{D61505CE-F39C-41DA-A6BA-6545114759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25578255"/>
                </p:ext>
              </p:extLst>
            </p:nvPr>
          </p:nvGraphicFramePr>
          <p:xfrm>
            <a:off x="6089475" y="2319901"/>
            <a:ext cx="4038600" cy="2209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8"/>
            </a:graphicData>
          </a:graphic>
        </p:graphicFrame>
        <p:graphicFrame>
          <p:nvGraphicFramePr>
            <p:cNvPr id="98" name="Chart 97">
              <a:extLst>
                <a:ext uri="{FF2B5EF4-FFF2-40B4-BE49-F238E27FC236}">
                  <a16:creationId xmlns:a16="http://schemas.microsoft.com/office/drawing/2014/main" id="{0AC28EFF-047C-409C-B876-610D0300908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15444235"/>
                </p:ext>
              </p:extLst>
            </p:nvPr>
          </p:nvGraphicFramePr>
          <p:xfrm>
            <a:off x="6067869" y="4495800"/>
            <a:ext cx="3505200" cy="2209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9"/>
            </a:graphicData>
          </a:graphic>
        </p:graphicFrame>
        <p:sp>
          <p:nvSpPr>
            <p:cNvPr id="68" name="Title 1">
              <a:extLst>
                <a:ext uri="{FF2B5EF4-FFF2-40B4-BE49-F238E27FC236}">
                  <a16:creationId xmlns:a16="http://schemas.microsoft.com/office/drawing/2014/main" id="{BB2A4738-2E22-4B6B-8C1C-653516BAC8E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9803" y="26722"/>
              <a:ext cx="334643" cy="538328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69" name="Title 1">
              <a:extLst>
                <a:ext uri="{FF2B5EF4-FFF2-40B4-BE49-F238E27FC236}">
                  <a16:creationId xmlns:a16="http://schemas.microsoft.com/office/drawing/2014/main" id="{F1D11537-6540-4BBC-A0F3-0F092144BBE2}"/>
                </a:ext>
              </a:extLst>
            </p:cNvPr>
            <p:cNvSpPr txBox="1">
              <a:spLocks/>
            </p:cNvSpPr>
            <p:nvPr/>
          </p:nvSpPr>
          <p:spPr>
            <a:xfrm>
              <a:off x="5780350" y="-81128"/>
              <a:ext cx="744187" cy="538328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70" name="Title 1">
              <a:extLst>
                <a:ext uri="{FF2B5EF4-FFF2-40B4-BE49-F238E27FC236}">
                  <a16:creationId xmlns:a16="http://schemas.microsoft.com/office/drawing/2014/main" id="{59A48832-5A2D-408B-B3F3-6566FD94F63B}"/>
                </a:ext>
              </a:extLst>
            </p:cNvPr>
            <p:cNvSpPr txBox="1">
              <a:spLocks/>
            </p:cNvSpPr>
            <p:nvPr/>
          </p:nvSpPr>
          <p:spPr>
            <a:xfrm>
              <a:off x="5804085" y="2088553"/>
              <a:ext cx="744187" cy="538328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71" name="Title 1">
              <a:extLst>
                <a:ext uri="{FF2B5EF4-FFF2-40B4-BE49-F238E27FC236}">
                  <a16:creationId xmlns:a16="http://schemas.microsoft.com/office/drawing/2014/main" id="{ACEF2F24-1E9C-45AC-8C19-61AEF85AABE6}"/>
                </a:ext>
              </a:extLst>
            </p:cNvPr>
            <p:cNvSpPr txBox="1">
              <a:spLocks/>
            </p:cNvSpPr>
            <p:nvPr/>
          </p:nvSpPr>
          <p:spPr>
            <a:xfrm>
              <a:off x="5806281" y="4260081"/>
              <a:ext cx="744187" cy="538328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169722</TotalTime>
  <Words>147</Words>
  <Application>Microsoft Office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 Quark</dc:creator>
  <cp:lastModifiedBy>S Quark</cp:lastModifiedBy>
  <cp:revision>179</cp:revision>
  <dcterms:created xsi:type="dcterms:W3CDTF">2017-09-19T21:55:57Z</dcterms:created>
  <dcterms:modified xsi:type="dcterms:W3CDTF">2018-08-14T19:59:18Z</dcterms:modified>
</cp:coreProperties>
</file>