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8538" autoAdjust="0"/>
  </p:normalViewPr>
  <p:slideViewPr>
    <p:cSldViewPr snapToGrid="0">
      <p:cViewPr varScale="1">
        <p:scale>
          <a:sx n="90" d="100"/>
          <a:sy n="90" d="100"/>
        </p:scale>
        <p:origin x="133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8B6BFD-7390-41C1-9464-570A71141135}" type="datetimeFigureOut">
              <a:rPr lang="en-US" smtClean="0"/>
              <a:t>9/24/2018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4BA64B-5542-454C-9C7A-1428F7AC76E8}" type="slidenum">
              <a:rPr lang="en-US" smtClean="0"/>
              <a:t>‹#›</a:t>
            </a:fld>
            <a:endParaRPr lang="en-US"/>
          </a:p>
        </p:txBody>
      </p:sp>
    </p:spTree>
    <p:extLst>
      <p:ext uri="{BB962C8B-B14F-4D97-AF65-F5344CB8AC3E}">
        <p14:creationId xmlns:p14="http://schemas.microsoft.com/office/powerpoint/2010/main" val="1179149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MDA-MB-231 cells were plated onto 6-well plates. Cells were incubated for 24 hours to  allow a monolayer to form.  Cells were scratched with a small pipette, 25 </a:t>
            </a:r>
            <a:r>
              <a:rPr lang="en-US" dirty="0" err="1" smtClean="0"/>
              <a:t>mM</a:t>
            </a:r>
            <a:r>
              <a:rPr lang="en-US" dirty="0" smtClean="0"/>
              <a:t> </a:t>
            </a:r>
            <a:r>
              <a:rPr lang="en-US" dirty="0" err="1" smtClean="0"/>
              <a:t>Hepes</a:t>
            </a:r>
            <a:r>
              <a:rPr lang="en-US" dirty="0" smtClean="0"/>
              <a:t> was added, and cells were treated immediately with 50uM NS1643 or DMSO. The sealed plate was then placed on the automated heated stage of an Olympus IX71 microscope set at 37°C and imaged with a 5X </a:t>
            </a:r>
            <a:r>
              <a:rPr lang="en-US" dirty="0" err="1" smtClean="0"/>
              <a:t>UPlanFLN</a:t>
            </a:r>
            <a:r>
              <a:rPr lang="en-US" dirty="0" smtClean="0"/>
              <a:t> objective lens. Images were collected using a </a:t>
            </a:r>
            <a:r>
              <a:rPr lang="en-US" dirty="0" err="1" smtClean="0"/>
              <a:t>Retiga</a:t>
            </a:r>
            <a:r>
              <a:rPr lang="en-US" dirty="0" smtClean="0"/>
              <a:t> SRV CCD camera, taking a frame every 5 min for 16 h from each of the wells using Image-Pro Plus software. Subsequently, all the acquired time-lapse sequences were displayed as a movie. Movies were tracked using </a:t>
            </a:r>
            <a:r>
              <a:rPr lang="en-US" dirty="0" err="1" smtClean="0"/>
              <a:t>ImageJ</a:t>
            </a:r>
            <a:r>
              <a:rPr lang="en-US" dirty="0" smtClean="0"/>
              <a:t> tracking plugin and analyzed using in-house Mathematica software as previously described (24). </a:t>
            </a:r>
            <a:r>
              <a:rPr lang="en-US" smtClean="0"/>
              <a:t>Only edge cells were tracked for entire 16-hour movie – data is two independent experiments 30 cells tracked per condition.</a:t>
            </a:r>
            <a:endParaRPr lang="en-US"/>
          </a:p>
        </p:txBody>
      </p:sp>
      <p:sp>
        <p:nvSpPr>
          <p:cNvPr id="4" name="Slide Number Placeholder 3"/>
          <p:cNvSpPr>
            <a:spLocks noGrp="1"/>
          </p:cNvSpPr>
          <p:nvPr>
            <p:ph type="sldNum" sz="quarter" idx="10"/>
          </p:nvPr>
        </p:nvSpPr>
        <p:spPr/>
        <p:txBody>
          <a:bodyPr/>
          <a:lstStyle/>
          <a:p>
            <a:fld id="{984BA64B-5542-454C-9C7A-1428F7AC76E8}" type="slidenum">
              <a:rPr lang="en-US" smtClean="0"/>
              <a:t>1</a:t>
            </a:fld>
            <a:endParaRPr lang="en-US"/>
          </a:p>
        </p:txBody>
      </p:sp>
    </p:spTree>
    <p:extLst>
      <p:ext uri="{BB962C8B-B14F-4D97-AF65-F5344CB8AC3E}">
        <p14:creationId xmlns:p14="http://schemas.microsoft.com/office/powerpoint/2010/main" val="2978764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E0A452-06B5-4868-8688-21A99381AF35}" type="datetimeFigureOut">
              <a:rPr lang="en-US" smtClean="0"/>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F7C69F-D9F9-4CFF-8B7A-18B867DD89F7}" type="slidenum">
              <a:rPr lang="en-US" smtClean="0"/>
              <a:t>‹#›</a:t>
            </a:fld>
            <a:endParaRPr lang="en-US"/>
          </a:p>
        </p:txBody>
      </p:sp>
    </p:spTree>
    <p:extLst>
      <p:ext uri="{BB962C8B-B14F-4D97-AF65-F5344CB8AC3E}">
        <p14:creationId xmlns:p14="http://schemas.microsoft.com/office/powerpoint/2010/main" val="1744236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0A452-06B5-4868-8688-21A99381AF35}" type="datetimeFigureOut">
              <a:rPr lang="en-US" smtClean="0"/>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F7C69F-D9F9-4CFF-8B7A-18B867DD89F7}" type="slidenum">
              <a:rPr lang="en-US" smtClean="0"/>
              <a:t>‹#›</a:t>
            </a:fld>
            <a:endParaRPr lang="en-US"/>
          </a:p>
        </p:txBody>
      </p:sp>
    </p:spTree>
    <p:extLst>
      <p:ext uri="{BB962C8B-B14F-4D97-AF65-F5344CB8AC3E}">
        <p14:creationId xmlns:p14="http://schemas.microsoft.com/office/powerpoint/2010/main" val="683848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0A452-06B5-4868-8688-21A99381AF35}" type="datetimeFigureOut">
              <a:rPr lang="en-US" smtClean="0"/>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F7C69F-D9F9-4CFF-8B7A-18B867DD89F7}" type="slidenum">
              <a:rPr lang="en-US" smtClean="0"/>
              <a:t>‹#›</a:t>
            </a:fld>
            <a:endParaRPr lang="en-US"/>
          </a:p>
        </p:txBody>
      </p:sp>
    </p:spTree>
    <p:extLst>
      <p:ext uri="{BB962C8B-B14F-4D97-AF65-F5344CB8AC3E}">
        <p14:creationId xmlns:p14="http://schemas.microsoft.com/office/powerpoint/2010/main" val="4248062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0A452-06B5-4868-8688-21A99381AF35}" type="datetimeFigureOut">
              <a:rPr lang="en-US" smtClean="0"/>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F7C69F-D9F9-4CFF-8B7A-18B867DD89F7}" type="slidenum">
              <a:rPr lang="en-US" smtClean="0"/>
              <a:t>‹#›</a:t>
            </a:fld>
            <a:endParaRPr lang="en-US"/>
          </a:p>
        </p:txBody>
      </p:sp>
    </p:spTree>
    <p:extLst>
      <p:ext uri="{BB962C8B-B14F-4D97-AF65-F5344CB8AC3E}">
        <p14:creationId xmlns:p14="http://schemas.microsoft.com/office/powerpoint/2010/main" val="1178161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DE0A452-06B5-4868-8688-21A99381AF35}" type="datetimeFigureOut">
              <a:rPr lang="en-US" smtClean="0"/>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F7C69F-D9F9-4CFF-8B7A-18B867DD89F7}" type="slidenum">
              <a:rPr lang="en-US" smtClean="0"/>
              <a:t>‹#›</a:t>
            </a:fld>
            <a:endParaRPr lang="en-US"/>
          </a:p>
        </p:txBody>
      </p:sp>
    </p:spTree>
    <p:extLst>
      <p:ext uri="{BB962C8B-B14F-4D97-AF65-F5344CB8AC3E}">
        <p14:creationId xmlns:p14="http://schemas.microsoft.com/office/powerpoint/2010/main" val="2391199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E0A452-06B5-4868-8688-21A99381AF35}" type="datetimeFigureOut">
              <a:rPr lang="en-US" smtClean="0"/>
              <a:t>9/24/2018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F7C69F-D9F9-4CFF-8B7A-18B867DD89F7}" type="slidenum">
              <a:rPr lang="en-US" smtClean="0"/>
              <a:t>‹#›</a:t>
            </a:fld>
            <a:endParaRPr lang="en-US"/>
          </a:p>
        </p:txBody>
      </p:sp>
    </p:spTree>
    <p:extLst>
      <p:ext uri="{BB962C8B-B14F-4D97-AF65-F5344CB8AC3E}">
        <p14:creationId xmlns:p14="http://schemas.microsoft.com/office/powerpoint/2010/main" val="4004739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E0A452-06B5-4868-8688-21A99381AF35}" type="datetimeFigureOut">
              <a:rPr lang="en-US" smtClean="0"/>
              <a:t>9/24/2018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F7C69F-D9F9-4CFF-8B7A-18B867DD89F7}" type="slidenum">
              <a:rPr lang="en-US" smtClean="0"/>
              <a:t>‹#›</a:t>
            </a:fld>
            <a:endParaRPr lang="en-US"/>
          </a:p>
        </p:txBody>
      </p:sp>
    </p:spTree>
    <p:extLst>
      <p:ext uri="{BB962C8B-B14F-4D97-AF65-F5344CB8AC3E}">
        <p14:creationId xmlns:p14="http://schemas.microsoft.com/office/powerpoint/2010/main" val="366994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E0A452-06B5-4868-8688-21A99381AF35}" type="datetimeFigureOut">
              <a:rPr lang="en-US" smtClean="0"/>
              <a:t>9/24/2018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F7C69F-D9F9-4CFF-8B7A-18B867DD89F7}" type="slidenum">
              <a:rPr lang="en-US" smtClean="0"/>
              <a:t>‹#›</a:t>
            </a:fld>
            <a:endParaRPr lang="en-US"/>
          </a:p>
        </p:txBody>
      </p:sp>
    </p:spTree>
    <p:extLst>
      <p:ext uri="{BB962C8B-B14F-4D97-AF65-F5344CB8AC3E}">
        <p14:creationId xmlns:p14="http://schemas.microsoft.com/office/powerpoint/2010/main" val="2215384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E0A452-06B5-4868-8688-21A99381AF35}" type="datetimeFigureOut">
              <a:rPr lang="en-US" smtClean="0"/>
              <a:t>9/24/2018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F7C69F-D9F9-4CFF-8B7A-18B867DD89F7}" type="slidenum">
              <a:rPr lang="en-US" smtClean="0"/>
              <a:t>‹#›</a:t>
            </a:fld>
            <a:endParaRPr lang="en-US"/>
          </a:p>
        </p:txBody>
      </p:sp>
    </p:spTree>
    <p:extLst>
      <p:ext uri="{BB962C8B-B14F-4D97-AF65-F5344CB8AC3E}">
        <p14:creationId xmlns:p14="http://schemas.microsoft.com/office/powerpoint/2010/main" val="3280751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DE0A452-06B5-4868-8688-21A99381AF35}" type="datetimeFigureOut">
              <a:rPr lang="en-US" smtClean="0"/>
              <a:t>9/24/2018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F7C69F-D9F9-4CFF-8B7A-18B867DD89F7}" type="slidenum">
              <a:rPr lang="en-US" smtClean="0"/>
              <a:t>‹#›</a:t>
            </a:fld>
            <a:endParaRPr lang="en-US"/>
          </a:p>
        </p:txBody>
      </p:sp>
    </p:spTree>
    <p:extLst>
      <p:ext uri="{BB962C8B-B14F-4D97-AF65-F5344CB8AC3E}">
        <p14:creationId xmlns:p14="http://schemas.microsoft.com/office/powerpoint/2010/main" val="3452250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DE0A452-06B5-4868-8688-21A99381AF35}" type="datetimeFigureOut">
              <a:rPr lang="en-US" smtClean="0"/>
              <a:t>9/24/2018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F7C69F-D9F9-4CFF-8B7A-18B867DD89F7}" type="slidenum">
              <a:rPr lang="en-US" smtClean="0"/>
              <a:t>‹#›</a:t>
            </a:fld>
            <a:endParaRPr lang="en-US"/>
          </a:p>
        </p:txBody>
      </p:sp>
    </p:spTree>
    <p:extLst>
      <p:ext uri="{BB962C8B-B14F-4D97-AF65-F5344CB8AC3E}">
        <p14:creationId xmlns:p14="http://schemas.microsoft.com/office/powerpoint/2010/main" val="1117757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E0A452-06B5-4868-8688-21A99381AF35}" type="datetimeFigureOut">
              <a:rPr lang="en-US" smtClean="0"/>
              <a:t>9/24/2018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F7C69F-D9F9-4CFF-8B7A-18B867DD89F7}" type="slidenum">
              <a:rPr lang="en-US" smtClean="0"/>
              <a:t>‹#›</a:t>
            </a:fld>
            <a:endParaRPr lang="en-US"/>
          </a:p>
        </p:txBody>
      </p:sp>
    </p:spTree>
    <p:extLst>
      <p:ext uri="{BB962C8B-B14F-4D97-AF65-F5344CB8AC3E}">
        <p14:creationId xmlns:p14="http://schemas.microsoft.com/office/powerpoint/2010/main" val="1048192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microsoft.com/office/2007/relationships/media" Target="../media/media2.mp4"/><Relationship Id="rId7" Type="http://schemas.openxmlformats.org/officeDocument/2006/relationships/image" Target="../media/image1.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video" Target="../media/media2.mp4"/></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31 migration control">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933450" y="1958975"/>
            <a:ext cx="5356225" cy="3012877"/>
          </a:xfrm>
          <a:prstGeom prst="rect">
            <a:avLst/>
          </a:prstGeom>
        </p:spPr>
      </p:pic>
      <p:pic>
        <p:nvPicPr>
          <p:cNvPr id="5" name="231 migration NS1643">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6289675" y="1958975"/>
            <a:ext cx="5356225" cy="3012877"/>
          </a:xfrm>
          <a:prstGeom prst="rect">
            <a:avLst/>
          </a:prstGeom>
        </p:spPr>
      </p:pic>
      <p:sp>
        <p:nvSpPr>
          <p:cNvPr id="6" name="TextBox 5"/>
          <p:cNvSpPr txBox="1"/>
          <p:nvPr/>
        </p:nvSpPr>
        <p:spPr>
          <a:xfrm>
            <a:off x="2733821" y="1589643"/>
            <a:ext cx="877741" cy="369332"/>
          </a:xfrm>
          <a:prstGeom prst="rect">
            <a:avLst/>
          </a:prstGeom>
          <a:noFill/>
        </p:spPr>
        <p:txBody>
          <a:bodyPr wrap="none" rtlCol="0">
            <a:spAutoFit/>
          </a:bodyPr>
          <a:lstStyle/>
          <a:p>
            <a:r>
              <a:rPr lang="en-US" dirty="0" smtClean="0"/>
              <a:t>Control</a:t>
            </a:r>
            <a:endParaRPr lang="en-US" dirty="0"/>
          </a:p>
        </p:txBody>
      </p:sp>
      <p:sp>
        <p:nvSpPr>
          <p:cNvPr id="7" name="TextBox 6"/>
          <p:cNvSpPr txBox="1"/>
          <p:nvPr/>
        </p:nvSpPr>
        <p:spPr>
          <a:xfrm>
            <a:off x="8528916" y="1589643"/>
            <a:ext cx="907621" cy="369332"/>
          </a:xfrm>
          <a:prstGeom prst="rect">
            <a:avLst/>
          </a:prstGeom>
          <a:noFill/>
        </p:spPr>
        <p:txBody>
          <a:bodyPr wrap="none" rtlCol="0">
            <a:spAutoFit/>
          </a:bodyPr>
          <a:lstStyle/>
          <a:p>
            <a:r>
              <a:rPr lang="en-US" dirty="0" smtClean="0"/>
              <a:t>NS1643</a:t>
            </a:r>
            <a:endParaRPr lang="en-US" dirty="0"/>
          </a:p>
        </p:txBody>
      </p:sp>
    </p:spTree>
    <p:extLst>
      <p:ext uri="{BB962C8B-B14F-4D97-AF65-F5344CB8AC3E}">
        <p14:creationId xmlns:p14="http://schemas.microsoft.com/office/powerpoint/2010/main" val="10736740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video>
              <p:cMediaNode vol="80000">
                <p:cTn id="13" fill="hold" display="0">
                  <p:stCondLst>
                    <p:cond delay="indefinite"/>
                  </p:stCondLst>
                </p:cTn>
                <p:tgtEl>
                  <p:spTgt spid="5"/>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159</Words>
  <Application>Microsoft Office PowerPoint</Application>
  <PresentationFormat>Widescreen</PresentationFormat>
  <Paragraphs>4</Paragraphs>
  <Slides>1</Slides>
  <Notes>1</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Gentile, Saverio</dc:creator>
  <cp:lastModifiedBy>Gentile, Saverio</cp:lastModifiedBy>
  <cp:revision>1</cp:revision>
  <dcterms:created xsi:type="dcterms:W3CDTF">2018-09-24T19:01:47Z</dcterms:created>
  <dcterms:modified xsi:type="dcterms:W3CDTF">2018-09-24T19:02:00Z</dcterms:modified>
</cp:coreProperties>
</file>