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"/>
  </p:notesMasterIdLst>
  <p:sldIdLst>
    <p:sldId id="263" r:id="rId2"/>
  </p:sldIdLst>
  <p:sldSz cx="9144000" cy="6858000" type="screen4x3"/>
  <p:notesSz cx="7026275" cy="9312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205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7231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0" y="0"/>
            <a:ext cx="3044719" cy="467231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r">
              <a:defRPr sz="1200"/>
            </a:lvl1pPr>
          </a:lstStyle>
          <a:p>
            <a:fld id="{0E2A7D7A-9A0B-43FB-8FB7-35F01B30197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91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60" tIns="46680" rIns="93360" bIns="466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81532"/>
            <a:ext cx="5621020" cy="3666708"/>
          </a:xfrm>
          <a:prstGeom prst="rect">
            <a:avLst/>
          </a:prstGeom>
        </p:spPr>
        <p:txBody>
          <a:bodyPr vert="horz" lIns="93360" tIns="46680" rIns="93360" bIns="4668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6"/>
            <a:ext cx="3044719" cy="467230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0" y="8845046"/>
            <a:ext cx="3044719" cy="467230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r">
              <a:defRPr sz="1200"/>
            </a:lvl1pPr>
          </a:lstStyle>
          <a:p>
            <a:fld id="{B461C39D-9062-416C-9695-19068049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8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139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4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9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86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28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56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52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9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1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78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282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83372" y="208584"/>
            <a:ext cx="7447582" cy="5600401"/>
            <a:chOff x="1175019" y="594454"/>
            <a:chExt cx="7447582" cy="5600401"/>
          </a:xfrm>
        </p:grpSpPr>
        <p:sp>
          <p:nvSpPr>
            <p:cNvPr id="8" name="Line 2"/>
            <p:cNvSpPr>
              <a:spLocks noChangeShapeType="1"/>
            </p:cNvSpPr>
            <p:nvPr/>
          </p:nvSpPr>
          <p:spPr bwMode="auto">
            <a:xfrm flipV="1">
              <a:off x="2355151" y="5626829"/>
              <a:ext cx="6267450" cy="127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Line 3"/>
            <p:cNvSpPr>
              <a:spLocks noChangeShapeType="1"/>
            </p:cNvSpPr>
            <p:nvPr/>
          </p:nvSpPr>
          <p:spPr bwMode="auto">
            <a:xfrm flipH="1" flipV="1">
              <a:off x="2355151" y="1631091"/>
              <a:ext cx="12700" cy="4013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Line 4"/>
            <p:cNvSpPr>
              <a:spLocks noChangeShapeType="1"/>
            </p:cNvSpPr>
            <p:nvPr/>
          </p:nvSpPr>
          <p:spPr bwMode="auto">
            <a:xfrm flipV="1">
              <a:off x="2264664" y="5344254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Line 5"/>
            <p:cNvSpPr>
              <a:spLocks noChangeShapeType="1"/>
            </p:cNvSpPr>
            <p:nvPr/>
          </p:nvSpPr>
          <p:spPr bwMode="auto">
            <a:xfrm flipV="1">
              <a:off x="2264664" y="5053741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flipV="1">
              <a:off x="2264664" y="4763229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 flipV="1">
              <a:off x="2264664" y="4472716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V="1">
              <a:off x="2264664" y="4182204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V="1">
              <a:off x="2264664" y="3891691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 flipV="1">
              <a:off x="2264664" y="3601179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 flipV="1">
              <a:off x="2264664" y="3310666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 flipV="1">
              <a:off x="2264664" y="3020154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 flipV="1">
              <a:off x="2264664" y="2729641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 flipV="1">
              <a:off x="2264664" y="2439129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Line 15"/>
            <p:cNvSpPr>
              <a:spLocks noChangeShapeType="1"/>
            </p:cNvSpPr>
            <p:nvPr/>
          </p:nvSpPr>
          <p:spPr bwMode="auto">
            <a:xfrm flipV="1">
              <a:off x="2264664" y="2148616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Line 16"/>
            <p:cNvSpPr>
              <a:spLocks noChangeShapeType="1"/>
            </p:cNvSpPr>
            <p:nvPr/>
          </p:nvSpPr>
          <p:spPr bwMode="auto">
            <a:xfrm flipV="1">
              <a:off x="4415726" y="678591"/>
              <a:ext cx="0" cy="49403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V="1">
              <a:off x="6512814" y="667479"/>
              <a:ext cx="0" cy="49593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 Box 18"/>
            <p:cNvSpPr txBox="1">
              <a:spLocks noChangeArrowheads="1"/>
            </p:cNvSpPr>
            <p:nvPr/>
          </p:nvSpPr>
          <p:spPr bwMode="auto">
            <a:xfrm>
              <a:off x="3001436" y="5868129"/>
              <a:ext cx="75212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u="sng">
                  <a:latin typeface="Arial" panose="020B0604020202020204" pitchFamily="34" charset="0"/>
                  <a:cs typeface="Arial" panose="020B0604020202020204" pitchFamily="34" charset="0"/>
                </a:rPr>
                <a:t>Day 34</a:t>
              </a:r>
            </a:p>
          </p:txBody>
        </p:sp>
        <p:sp>
          <p:nvSpPr>
            <p:cNvPr id="25" name="Text Box 19"/>
            <p:cNvSpPr txBox="1">
              <a:spLocks noChangeArrowheads="1"/>
            </p:cNvSpPr>
            <p:nvPr/>
          </p:nvSpPr>
          <p:spPr bwMode="auto">
            <a:xfrm>
              <a:off x="5054074" y="5868129"/>
              <a:ext cx="75212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u="sng">
                  <a:latin typeface="Arial" panose="020B0604020202020204" pitchFamily="34" charset="0"/>
                  <a:cs typeface="Arial" panose="020B0604020202020204" pitchFamily="34" charset="0"/>
                </a:rPr>
                <a:t>Day 40</a:t>
              </a:r>
            </a:p>
          </p:txBody>
        </p:sp>
        <p:sp>
          <p:nvSpPr>
            <p:cNvPr id="26" name="Text Box 20"/>
            <p:cNvSpPr txBox="1">
              <a:spLocks noChangeArrowheads="1"/>
            </p:cNvSpPr>
            <p:nvPr/>
          </p:nvSpPr>
          <p:spPr bwMode="auto">
            <a:xfrm>
              <a:off x="7103536" y="5868129"/>
              <a:ext cx="75212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u="sng">
                  <a:latin typeface="Arial" panose="020B0604020202020204" pitchFamily="34" charset="0"/>
                  <a:cs typeface="Arial" panose="020B0604020202020204" pitchFamily="34" charset="0"/>
                </a:rPr>
                <a:t>Day 49</a:t>
              </a:r>
            </a:p>
          </p:txBody>
        </p:sp>
        <p:sp>
          <p:nvSpPr>
            <p:cNvPr id="27" name="AutoShape 21"/>
            <p:cNvSpPr>
              <a:spLocks noChangeArrowheads="1"/>
            </p:cNvSpPr>
            <p:nvPr/>
          </p:nvSpPr>
          <p:spPr bwMode="auto">
            <a:xfrm>
              <a:off x="2942526" y="5506179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AutoShape 22"/>
            <p:cNvSpPr>
              <a:spLocks noChangeArrowheads="1"/>
            </p:cNvSpPr>
            <p:nvPr/>
          </p:nvSpPr>
          <p:spPr bwMode="auto">
            <a:xfrm>
              <a:off x="2942526" y="5464904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AutoShape 23"/>
            <p:cNvSpPr>
              <a:spLocks noChangeArrowheads="1"/>
            </p:cNvSpPr>
            <p:nvPr/>
          </p:nvSpPr>
          <p:spPr bwMode="auto">
            <a:xfrm>
              <a:off x="2942526" y="5323616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AutoShape 24"/>
            <p:cNvSpPr>
              <a:spLocks noChangeArrowheads="1"/>
            </p:cNvSpPr>
            <p:nvPr/>
          </p:nvSpPr>
          <p:spPr bwMode="auto">
            <a:xfrm>
              <a:off x="2942526" y="5220429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AutoShape 25"/>
            <p:cNvSpPr>
              <a:spLocks noChangeArrowheads="1"/>
            </p:cNvSpPr>
            <p:nvPr/>
          </p:nvSpPr>
          <p:spPr bwMode="auto">
            <a:xfrm>
              <a:off x="3753739" y="5150579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AutoShape 26"/>
            <p:cNvSpPr>
              <a:spLocks noChangeArrowheads="1"/>
            </p:cNvSpPr>
            <p:nvPr/>
          </p:nvSpPr>
          <p:spPr bwMode="auto">
            <a:xfrm>
              <a:off x="3753739" y="4113941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AutoShape 27"/>
            <p:cNvSpPr>
              <a:spLocks noChangeArrowheads="1"/>
            </p:cNvSpPr>
            <p:nvPr/>
          </p:nvSpPr>
          <p:spPr bwMode="auto">
            <a:xfrm>
              <a:off x="3753739" y="5296629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AutoShape 28"/>
            <p:cNvSpPr>
              <a:spLocks noChangeArrowheads="1"/>
            </p:cNvSpPr>
            <p:nvPr/>
          </p:nvSpPr>
          <p:spPr bwMode="auto">
            <a:xfrm>
              <a:off x="3753739" y="5179154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AutoShape 29"/>
            <p:cNvSpPr>
              <a:spLocks noChangeArrowheads="1"/>
            </p:cNvSpPr>
            <p:nvPr/>
          </p:nvSpPr>
          <p:spPr bwMode="auto">
            <a:xfrm>
              <a:off x="3753739" y="3815491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AutoShape 30"/>
            <p:cNvSpPr>
              <a:spLocks noChangeArrowheads="1"/>
            </p:cNvSpPr>
            <p:nvPr/>
          </p:nvSpPr>
          <p:spPr bwMode="auto">
            <a:xfrm>
              <a:off x="3753739" y="5423629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AutoShape 31"/>
            <p:cNvSpPr>
              <a:spLocks noChangeArrowheads="1"/>
            </p:cNvSpPr>
            <p:nvPr/>
          </p:nvSpPr>
          <p:spPr bwMode="auto">
            <a:xfrm>
              <a:off x="3753739" y="4529866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AutoShape 32"/>
            <p:cNvSpPr>
              <a:spLocks noChangeArrowheads="1"/>
            </p:cNvSpPr>
            <p:nvPr/>
          </p:nvSpPr>
          <p:spPr bwMode="auto">
            <a:xfrm>
              <a:off x="3753739" y="4474304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AutoShape 33"/>
            <p:cNvSpPr>
              <a:spLocks noChangeArrowheads="1"/>
            </p:cNvSpPr>
            <p:nvPr/>
          </p:nvSpPr>
          <p:spPr bwMode="auto">
            <a:xfrm>
              <a:off x="3753739" y="4096479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AutoShape 34"/>
            <p:cNvSpPr>
              <a:spLocks noChangeArrowheads="1"/>
            </p:cNvSpPr>
            <p:nvPr/>
          </p:nvSpPr>
          <p:spPr bwMode="auto">
            <a:xfrm>
              <a:off x="3753739" y="4666391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Line 35"/>
            <p:cNvSpPr>
              <a:spLocks noChangeShapeType="1"/>
            </p:cNvSpPr>
            <p:nvPr/>
          </p:nvSpPr>
          <p:spPr bwMode="auto">
            <a:xfrm>
              <a:off x="3669601" y="4733066"/>
              <a:ext cx="257175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AutoShape 36"/>
            <p:cNvSpPr>
              <a:spLocks noChangeArrowheads="1"/>
            </p:cNvSpPr>
            <p:nvPr/>
          </p:nvSpPr>
          <p:spPr bwMode="auto">
            <a:xfrm>
              <a:off x="4874514" y="5533166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AutoShape 37"/>
            <p:cNvSpPr>
              <a:spLocks noChangeArrowheads="1"/>
            </p:cNvSpPr>
            <p:nvPr/>
          </p:nvSpPr>
          <p:spPr bwMode="auto">
            <a:xfrm>
              <a:off x="4874514" y="5358541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AutoShape 38"/>
            <p:cNvSpPr>
              <a:spLocks noChangeArrowheads="1"/>
            </p:cNvSpPr>
            <p:nvPr/>
          </p:nvSpPr>
          <p:spPr bwMode="auto">
            <a:xfrm>
              <a:off x="4874514" y="5414104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AutoShape 39"/>
            <p:cNvSpPr>
              <a:spLocks noChangeArrowheads="1"/>
            </p:cNvSpPr>
            <p:nvPr/>
          </p:nvSpPr>
          <p:spPr bwMode="auto">
            <a:xfrm>
              <a:off x="4874514" y="5222016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AutoShape 40"/>
            <p:cNvSpPr>
              <a:spLocks noChangeArrowheads="1"/>
            </p:cNvSpPr>
            <p:nvPr/>
          </p:nvSpPr>
          <p:spPr bwMode="auto">
            <a:xfrm>
              <a:off x="5758751" y="3717066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AutoShape 41"/>
            <p:cNvSpPr>
              <a:spLocks noChangeArrowheads="1"/>
            </p:cNvSpPr>
            <p:nvPr/>
          </p:nvSpPr>
          <p:spPr bwMode="auto">
            <a:xfrm>
              <a:off x="5758751" y="4515579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AutoShape 42"/>
            <p:cNvSpPr>
              <a:spLocks noChangeArrowheads="1"/>
            </p:cNvSpPr>
            <p:nvPr/>
          </p:nvSpPr>
          <p:spPr bwMode="auto">
            <a:xfrm>
              <a:off x="5758751" y="5126766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AutoShape 43"/>
            <p:cNvSpPr>
              <a:spLocks noChangeArrowheads="1"/>
            </p:cNvSpPr>
            <p:nvPr/>
          </p:nvSpPr>
          <p:spPr bwMode="auto">
            <a:xfrm>
              <a:off x="5758751" y="5231541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AutoShape 44"/>
            <p:cNvSpPr>
              <a:spLocks noChangeArrowheads="1"/>
            </p:cNvSpPr>
            <p:nvPr/>
          </p:nvSpPr>
          <p:spPr bwMode="auto">
            <a:xfrm>
              <a:off x="5758751" y="3042379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AutoShape 45"/>
            <p:cNvSpPr>
              <a:spLocks noChangeArrowheads="1"/>
            </p:cNvSpPr>
            <p:nvPr/>
          </p:nvSpPr>
          <p:spPr bwMode="auto">
            <a:xfrm>
              <a:off x="5758751" y="5183916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AutoShape 46"/>
            <p:cNvSpPr>
              <a:spLocks noChangeArrowheads="1"/>
            </p:cNvSpPr>
            <p:nvPr/>
          </p:nvSpPr>
          <p:spPr bwMode="auto">
            <a:xfrm>
              <a:off x="5758751" y="2747104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AutoShape 47"/>
            <p:cNvSpPr>
              <a:spLocks noChangeArrowheads="1"/>
            </p:cNvSpPr>
            <p:nvPr/>
          </p:nvSpPr>
          <p:spPr bwMode="auto">
            <a:xfrm>
              <a:off x="5758751" y="2608991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AutoShape 48"/>
            <p:cNvSpPr>
              <a:spLocks noChangeArrowheads="1"/>
            </p:cNvSpPr>
            <p:nvPr/>
          </p:nvSpPr>
          <p:spPr bwMode="auto">
            <a:xfrm>
              <a:off x="5758751" y="1837466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AutoShape 49"/>
            <p:cNvSpPr>
              <a:spLocks noChangeArrowheads="1"/>
            </p:cNvSpPr>
            <p:nvPr/>
          </p:nvSpPr>
          <p:spPr bwMode="auto">
            <a:xfrm>
              <a:off x="5758751" y="2483579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Line 50"/>
            <p:cNvSpPr>
              <a:spLocks noChangeShapeType="1"/>
            </p:cNvSpPr>
            <p:nvPr/>
          </p:nvSpPr>
          <p:spPr bwMode="auto">
            <a:xfrm>
              <a:off x="5674614" y="3718654"/>
              <a:ext cx="257175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AutoShape 51"/>
            <p:cNvSpPr>
              <a:spLocks noChangeArrowheads="1"/>
            </p:cNvSpPr>
            <p:nvPr/>
          </p:nvSpPr>
          <p:spPr bwMode="auto">
            <a:xfrm>
              <a:off x="6973189" y="5350604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AutoShape 52"/>
            <p:cNvSpPr>
              <a:spLocks noChangeArrowheads="1"/>
            </p:cNvSpPr>
            <p:nvPr/>
          </p:nvSpPr>
          <p:spPr bwMode="auto">
            <a:xfrm>
              <a:off x="6966839" y="5487129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AutoShape 53"/>
            <p:cNvSpPr>
              <a:spLocks noChangeArrowheads="1"/>
            </p:cNvSpPr>
            <p:nvPr/>
          </p:nvSpPr>
          <p:spPr bwMode="auto">
            <a:xfrm>
              <a:off x="6973189" y="5326791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AutoShape 54"/>
            <p:cNvSpPr>
              <a:spLocks noChangeArrowheads="1"/>
            </p:cNvSpPr>
            <p:nvPr/>
          </p:nvSpPr>
          <p:spPr bwMode="auto">
            <a:xfrm>
              <a:off x="6973189" y="5306154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AutoShape 55"/>
            <p:cNvSpPr>
              <a:spLocks noChangeArrowheads="1"/>
            </p:cNvSpPr>
            <p:nvPr/>
          </p:nvSpPr>
          <p:spPr bwMode="auto">
            <a:xfrm>
              <a:off x="7827264" y="1077054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AutoShape 56"/>
            <p:cNvSpPr>
              <a:spLocks noChangeArrowheads="1"/>
            </p:cNvSpPr>
            <p:nvPr/>
          </p:nvSpPr>
          <p:spPr bwMode="auto">
            <a:xfrm>
              <a:off x="7827264" y="1970816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AutoShape 57"/>
            <p:cNvSpPr>
              <a:spLocks noChangeArrowheads="1"/>
            </p:cNvSpPr>
            <p:nvPr/>
          </p:nvSpPr>
          <p:spPr bwMode="auto">
            <a:xfrm>
              <a:off x="7827264" y="4855304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AutoShape 58"/>
            <p:cNvSpPr>
              <a:spLocks noChangeArrowheads="1"/>
            </p:cNvSpPr>
            <p:nvPr/>
          </p:nvSpPr>
          <p:spPr bwMode="auto">
            <a:xfrm>
              <a:off x="7827264" y="1419954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AutoShape 59"/>
            <p:cNvSpPr>
              <a:spLocks noChangeArrowheads="1"/>
            </p:cNvSpPr>
            <p:nvPr/>
          </p:nvSpPr>
          <p:spPr bwMode="auto">
            <a:xfrm>
              <a:off x="7827264" y="3736116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AutoShape 60"/>
            <p:cNvSpPr>
              <a:spLocks noChangeArrowheads="1"/>
            </p:cNvSpPr>
            <p:nvPr/>
          </p:nvSpPr>
          <p:spPr bwMode="auto">
            <a:xfrm>
              <a:off x="7827264" y="5210904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AutoShape 61"/>
            <p:cNvSpPr>
              <a:spLocks noChangeArrowheads="1"/>
            </p:cNvSpPr>
            <p:nvPr/>
          </p:nvSpPr>
          <p:spPr bwMode="auto">
            <a:xfrm>
              <a:off x="7827264" y="1669191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AutoShape 62"/>
            <p:cNvSpPr>
              <a:spLocks noChangeArrowheads="1"/>
            </p:cNvSpPr>
            <p:nvPr/>
          </p:nvSpPr>
          <p:spPr bwMode="auto">
            <a:xfrm>
              <a:off x="7827264" y="1950179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AutoShape 63"/>
            <p:cNvSpPr>
              <a:spLocks noChangeArrowheads="1"/>
            </p:cNvSpPr>
            <p:nvPr/>
          </p:nvSpPr>
          <p:spPr bwMode="auto">
            <a:xfrm>
              <a:off x="7827264" y="3610704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AutoShape 64"/>
            <p:cNvSpPr>
              <a:spLocks noChangeArrowheads="1"/>
            </p:cNvSpPr>
            <p:nvPr/>
          </p:nvSpPr>
          <p:spPr bwMode="auto">
            <a:xfrm>
              <a:off x="7827264" y="707166"/>
              <a:ext cx="88900" cy="95250"/>
            </a:xfrm>
            <a:prstGeom prst="diamond">
              <a:avLst/>
            </a:prstGeom>
            <a:solidFill>
              <a:srgbClr val="FF3300"/>
            </a:solidFill>
            <a:ln w="12700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Line 65"/>
            <p:cNvSpPr>
              <a:spLocks noChangeShapeType="1"/>
            </p:cNvSpPr>
            <p:nvPr/>
          </p:nvSpPr>
          <p:spPr bwMode="auto">
            <a:xfrm>
              <a:off x="7743126" y="2374041"/>
              <a:ext cx="257175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AutoShape 66"/>
            <p:cNvSpPr>
              <a:spLocks noChangeArrowheads="1"/>
            </p:cNvSpPr>
            <p:nvPr/>
          </p:nvSpPr>
          <p:spPr bwMode="auto">
            <a:xfrm>
              <a:off x="4874514" y="5204554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Line 67"/>
            <p:cNvSpPr>
              <a:spLocks noChangeShapeType="1"/>
            </p:cNvSpPr>
            <p:nvPr/>
          </p:nvSpPr>
          <p:spPr bwMode="auto">
            <a:xfrm>
              <a:off x="2858389" y="5452204"/>
              <a:ext cx="257175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Line 68"/>
            <p:cNvSpPr>
              <a:spLocks noChangeShapeType="1"/>
            </p:cNvSpPr>
            <p:nvPr/>
          </p:nvSpPr>
          <p:spPr bwMode="auto">
            <a:xfrm>
              <a:off x="4790376" y="5390291"/>
              <a:ext cx="257175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 Box 69"/>
            <p:cNvSpPr txBox="1">
              <a:spLocks noChangeArrowheads="1"/>
            </p:cNvSpPr>
            <p:nvPr/>
          </p:nvSpPr>
          <p:spPr bwMode="auto">
            <a:xfrm>
              <a:off x="1785127" y="4861654"/>
              <a:ext cx="48282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  <p:sp>
          <p:nvSpPr>
            <p:cNvPr id="76" name="Text Box 70"/>
            <p:cNvSpPr txBox="1">
              <a:spLocks noChangeArrowheads="1"/>
            </p:cNvSpPr>
            <p:nvPr/>
          </p:nvSpPr>
          <p:spPr bwMode="auto">
            <a:xfrm>
              <a:off x="1785127" y="4285391"/>
              <a:ext cx="48282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</a:p>
          </p:txBody>
        </p:sp>
        <p:sp>
          <p:nvSpPr>
            <p:cNvPr id="77" name="Text Box 71"/>
            <p:cNvSpPr txBox="1">
              <a:spLocks noChangeArrowheads="1"/>
            </p:cNvSpPr>
            <p:nvPr/>
          </p:nvSpPr>
          <p:spPr bwMode="auto">
            <a:xfrm>
              <a:off x="1785127" y="3702779"/>
              <a:ext cx="48282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600</a:t>
              </a:r>
            </a:p>
          </p:txBody>
        </p:sp>
        <p:sp>
          <p:nvSpPr>
            <p:cNvPr id="78" name="Text Box 72"/>
            <p:cNvSpPr txBox="1">
              <a:spLocks noChangeArrowheads="1"/>
            </p:cNvSpPr>
            <p:nvPr/>
          </p:nvSpPr>
          <p:spPr bwMode="auto">
            <a:xfrm>
              <a:off x="1785127" y="3126516"/>
              <a:ext cx="48282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800</a:t>
              </a:r>
            </a:p>
          </p:txBody>
        </p:sp>
        <p:sp>
          <p:nvSpPr>
            <p:cNvPr id="79" name="Text Box 73"/>
            <p:cNvSpPr txBox="1">
              <a:spLocks noChangeArrowheads="1"/>
            </p:cNvSpPr>
            <p:nvPr/>
          </p:nvSpPr>
          <p:spPr bwMode="auto">
            <a:xfrm>
              <a:off x="1671933" y="2537554"/>
              <a:ext cx="58221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80" name="Text Box 74"/>
            <p:cNvSpPr txBox="1">
              <a:spLocks noChangeArrowheads="1"/>
            </p:cNvSpPr>
            <p:nvPr/>
          </p:nvSpPr>
          <p:spPr bwMode="auto">
            <a:xfrm>
              <a:off x="1671933" y="1961291"/>
              <a:ext cx="58221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1200</a:t>
              </a:r>
            </a:p>
          </p:txBody>
        </p:sp>
        <p:sp>
          <p:nvSpPr>
            <p:cNvPr id="81" name="Line 75"/>
            <p:cNvSpPr>
              <a:spLocks noChangeShapeType="1"/>
            </p:cNvSpPr>
            <p:nvPr/>
          </p:nvSpPr>
          <p:spPr bwMode="auto">
            <a:xfrm flipV="1">
              <a:off x="2263076" y="1850166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AutoShape 76"/>
            <p:cNvSpPr>
              <a:spLocks noChangeArrowheads="1"/>
            </p:cNvSpPr>
            <p:nvPr/>
          </p:nvSpPr>
          <p:spPr bwMode="auto">
            <a:xfrm>
              <a:off x="6974776" y="5168041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AutoShape 77"/>
            <p:cNvSpPr>
              <a:spLocks noChangeArrowheads="1"/>
            </p:cNvSpPr>
            <p:nvPr/>
          </p:nvSpPr>
          <p:spPr bwMode="auto">
            <a:xfrm>
              <a:off x="6970014" y="5042629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AutoShape 78"/>
            <p:cNvSpPr>
              <a:spLocks noChangeArrowheads="1"/>
            </p:cNvSpPr>
            <p:nvPr/>
          </p:nvSpPr>
          <p:spPr bwMode="auto">
            <a:xfrm>
              <a:off x="6971601" y="4955316"/>
              <a:ext cx="88900" cy="95250"/>
            </a:xfrm>
            <a:prstGeom prst="diamond">
              <a:avLst/>
            </a:prstGeom>
            <a:solidFill>
              <a:srgbClr val="0000FF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Line 79"/>
            <p:cNvSpPr>
              <a:spLocks noChangeShapeType="1"/>
            </p:cNvSpPr>
            <p:nvPr/>
          </p:nvSpPr>
          <p:spPr bwMode="auto">
            <a:xfrm>
              <a:off x="6893814" y="5366479"/>
              <a:ext cx="257175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Line 80"/>
            <p:cNvSpPr>
              <a:spLocks noChangeShapeType="1"/>
            </p:cNvSpPr>
            <p:nvPr/>
          </p:nvSpPr>
          <p:spPr bwMode="auto">
            <a:xfrm flipV="1">
              <a:off x="2361501" y="713516"/>
              <a:ext cx="0" cy="8667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Line 81"/>
            <p:cNvSpPr>
              <a:spLocks noChangeShapeType="1"/>
            </p:cNvSpPr>
            <p:nvPr/>
          </p:nvSpPr>
          <p:spPr bwMode="auto">
            <a:xfrm flipV="1">
              <a:off x="2255139" y="1489804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Line 82"/>
            <p:cNvSpPr>
              <a:spLocks noChangeShapeType="1"/>
            </p:cNvSpPr>
            <p:nvPr/>
          </p:nvSpPr>
          <p:spPr bwMode="auto">
            <a:xfrm flipV="1">
              <a:off x="2247201" y="1129441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Line 83"/>
            <p:cNvSpPr>
              <a:spLocks noChangeShapeType="1"/>
            </p:cNvSpPr>
            <p:nvPr/>
          </p:nvSpPr>
          <p:spPr bwMode="auto">
            <a:xfrm flipV="1">
              <a:off x="2239264" y="769079"/>
              <a:ext cx="203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 Box 84"/>
            <p:cNvSpPr txBox="1">
              <a:spLocks noChangeArrowheads="1"/>
            </p:cNvSpPr>
            <p:nvPr/>
          </p:nvSpPr>
          <p:spPr bwMode="auto">
            <a:xfrm>
              <a:off x="1671933" y="1286604"/>
              <a:ext cx="58221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1700</a:t>
              </a:r>
            </a:p>
          </p:txBody>
        </p:sp>
        <p:sp>
          <p:nvSpPr>
            <p:cNvPr id="91" name="Text Box 85"/>
            <p:cNvSpPr txBox="1">
              <a:spLocks noChangeArrowheads="1"/>
            </p:cNvSpPr>
            <p:nvPr/>
          </p:nvSpPr>
          <p:spPr bwMode="auto">
            <a:xfrm>
              <a:off x="1671933" y="935766"/>
              <a:ext cx="58221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1900</a:t>
              </a:r>
            </a:p>
          </p:txBody>
        </p:sp>
        <p:sp>
          <p:nvSpPr>
            <p:cNvPr id="92" name="Text Box 86"/>
            <p:cNvSpPr txBox="1">
              <a:spLocks noChangeArrowheads="1"/>
            </p:cNvSpPr>
            <p:nvPr/>
          </p:nvSpPr>
          <p:spPr bwMode="auto">
            <a:xfrm>
              <a:off x="1671933" y="594454"/>
              <a:ext cx="58221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2100</a:t>
              </a:r>
            </a:p>
          </p:txBody>
        </p:sp>
        <p:sp>
          <p:nvSpPr>
            <p:cNvPr id="93" name="Text Box 87"/>
            <p:cNvSpPr txBox="1">
              <a:spLocks noChangeArrowheads="1"/>
            </p:cNvSpPr>
            <p:nvPr/>
          </p:nvSpPr>
          <p:spPr bwMode="auto">
            <a:xfrm>
              <a:off x="2672963" y="5609366"/>
              <a:ext cx="72327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ALDH-</a:t>
              </a:r>
            </a:p>
          </p:txBody>
        </p:sp>
        <p:sp>
          <p:nvSpPr>
            <p:cNvPr id="94" name="Text Box 88"/>
            <p:cNvSpPr txBox="1">
              <a:spLocks noChangeArrowheads="1"/>
            </p:cNvSpPr>
            <p:nvPr/>
          </p:nvSpPr>
          <p:spPr bwMode="auto">
            <a:xfrm>
              <a:off x="3506184" y="5609366"/>
              <a:ext cx="76815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ALDH+</a:t>
              </a:r>
            </a:p>
          </p:txBody>
        </p:sp>
        <p:sp>
          <p:nvSpPr>
            <p:cNvPr id="95" name="Text Box 89"/>
            <p:cNvSpPr txBox="1">
              <a:spLocks noChangeArrowheads="1"/>
            </p:cNvSpPr>
            <p:nvPr/>
          </p:nvSpPr>
          <p:spPr bwMode="auto">
            <a:xfrm>
              <a:off x="4624001" y="5609366"/>
              <a:ext cx="72327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ALDH-</a:t>
              </a:r>
            </a:p>
          </p:txBody>
        </p:sp>
        <p:sp>
          <p:nvSpPr>
            <p:cNvPr id="96" name="Text Box 90"/>
            <p:cNvSpPr txBox="1">
              <a:spLocks noChangeArrowheads="1"/>
            </p:cNvSpPr>
            <p:nvPr/>
          </p:nvSpPr>
          <p:spPr bwMode="auto">
            <a:xfrm>
              <a:off x="5533421" y="5609366"/>
              <a:ext cx="76815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ALDH+</a:t>
              </a:r>
            </a:p>
          </p:txBody>
        </p:sp>
        <p:sp>
          <p:nvSpPr>
            <p:cNvPr id="97" name="Text Box 91"/>
            <p:cNvSpPr txBox="1">
              <a:spLocks noChangeArrowheads="1"/>
            </p:cNvSpPr>
            <p:nvPr/>
          </p:nvSpPr>
          <p:spPr bwMode="auto">
            <a:xfrm>
              <a:off x="6733788" y="5609366"/>
              <a:ext cx="72327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ALDH-</a:t>
              </a:r>
            </a:p>
          </p:txBody>
        </p:sp>
        <p:sp>
          <p:nvSpPr>
            <p:cNvPr id="98" name="Text Box 92"/>
            <p:cNvSpPr txBox="1">
              <a:spLocks noChangeArrowheads="1"/>
            </p:cNvSpPr>
            <p:nvPr/>
          </p:nvSpPr>
          <p:spPr bwMode="auto">
            <a:xfrm>
              <a:off x="7617809" y="5609366"/>
              <a:ext cx="76815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b="0">
                  <a:latin typeface="Arial" panose="020B0604020202020204" pitchFamily="34" charset="0"/>
                  <a:cs typeface="Arial" panose="020B0604020202020204" pitchFamily="34" charset="0"/>
                </a:rPr>
                <a:t>ALDH+</a:t>
              </a:r>
            </a:p>
          </p:txBody>
        </p:sp>
        <p:sp>
          <p:nvSpPr>
            <p:cNvPr id="99" name="Text Box 93"/>
            <p:cNvSpPr txBox="1">
              <a:spLocks noChangeArrowheads="1"/>
            </p:cNvSpPr>
            <p:nvPr/>
          </p:nvSpPr>
          <p:spPr bwMode="auto">
            <a:xfrm rot="16200000">
              <a:off x="621919" y="3036127"/>
              <a:ext cx="1707519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Relative tumor </a:t>
              </a:r>
              <a:r>
                <a:rPr lang="en-US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size</a:t>
              </a:r>
            </a:p>
          </p:txBody>
        </p:sp>
        <p:sp>
          <p:nvSpPr>
            <p:cNvPr id="100" name="Text Box 95"/>
            <p:cNvSpPr txBox="1">
              <a:spLocks noChangeArrowheads="1"/>
            </p:cNvSpPr>
            <p:nvPr/>
          </p:nvSpPr>
          <p:spPr bwMode="auto">
            <a:xfrm>
              <a:off x="1175019" y="5887078"/>
              <a:ext cx="162737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2000 </a:t>
              </a:r>
              <a:r>
                <a:rPr lang="en-US" alt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cells/mouse:</a:t>
              </a:r>
              <a:endParaRPr lang="en-US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1076988" y="5926758"/>
            <a:ext cx="75578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Tumor growth from ALDH FACS sorted CRC#2 cells. 2000 ALDH+ or 2000 ALDH- cells were injected into the flank of NOD-SCID mice. Tumor size was measured at Day-34, Day-40, and Day-49.</a:t>
            </a:r>
            <a:endParaRPr lang="en-US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224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70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Dong Zhang</dc:creator>
  <cp:lastModifiedBy>Dong Zhang</cp:lastModifiedBy>
  <cp:revision>23</cp:revision>
  <cp:lastPrinted>2018-02-06T18:21:22Z</cp:lastPrinted>
  <dcterms:created xsi:type="dcterms:W3CDTF">2018-02-05T22:05:25Z</dcterms:created>
  <dcterms:modified xsi:type="dcterms:W3CDTF">2018-02-26T15:38:46Z</dcterms:modified>
</cp:coreProperties>
</file>