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3"/>
  </p:notesMasterIdLst>
  <p:sldIdLst>
    <p:sldId id="256" r:id="rId2"/>
  </p:sldIdLst>
  <p:sldSz cx="6858000" cy="9144000" type="screen4x3"/>
  <p:notesSz cx="7026275" cy="93122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5" d="100"/>
          <a:sy n="95" d="100"/>
        </p:scale>
        <p:origin x="307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dzhang12\Desktop\DZhang\Manuscripts\Colorecal%20cancer%20stem%20cells\CRC%20cancer%20stem%20cell%20paper\PGC1.xls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dzhang12\Desktop\DZhang\Manuscripts\Colorecal%20cancer%20stem%20cells\CRC%20cancer%20stem%20cell%20paper\PGC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'PGC1'!$H$15:$H$20</c:f>
                <c:numCache>
                  <c:formatCode>General</c:formatCode>
                  <c:ptCount val="6"/>
                  <c:pt idx="0">
                    <c:v>57.27564927611035</c:v>
                  </c:pt>
                  <c:pt idx="1">
                    <c:v>32.526911934581186</c:v>
                  </c:pt>
                  <c:pt idx="2">
                    <c:v>15.556349186104045</c:v>
                  </c:pt>
                  <c:pt idx="3">
                    <c:v>4.9497474683058327</c:v>
                  </c:pt>
                  <c:pt idx="4">
                    <c:v>21.213203435596427</c:v>
                  </c:pt>
                  <c:pt idx="5">
                    <c:v>13.435028842544403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'PGC1'!$D$15:$D$20</c:f>
              <c:strCache>
                <c:ptCount val="6"/>
                <c:pt idx="0">
                  <c:v>ALDH-</c:v>
                </c:pt>
                <c:pt idx="1">
                  <c:v>ALDH+</c:v>
                </c:pt>
                <c:pt idx="2">
                  <c:v>ALDH-</c:v>
                </c:pt>
                <c:pt idx="3">
                  <c:v>ALDH+</c:v>
                </c:pt>
                <c:pt idx="4">
                  <c:v>ALDH-</c:v>
                </c:pt>
                <c:pt idx="5">
                  <c:v>ALDH+</c:v>
                </c:pt>
              </c:strCache>
            </c:strRef>
          </c:cat>
          <c:val>
            <c:numRef>
              <c:f>'PGC1'!$G$15:$G$20</c:f>
              <c:numCache>
                <c:formatCode>General</c:formatCode>
                <c:ptCount val="6"/>
                <c:pt idx="0">
                  <c:v>76.5</c:v>
                </c:pt>
                <c:pt idx="1">
                  <c:v>59</c:v>
                </c:pt>
                <c:pt idx="2">
                  <c:v>52</c:v>
                </c:pt>
                <c:pt idx="3">
                  <c:v>63.5</c:v>
                </c:pt>
                <c:pt idx="4">
                  <c:v>88</c:v>
                </c:pt>
                <c:pt idx="5">
                  <c:v>80.5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D7-4C93-A88C-CFE5324C9C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28449872"/>
        <c:axId val="1328454448"/>
      </c:barChart>
      <c:catAx>
        <c:axId val="1328449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28454448"/>
        <c:crosses val="autoZero"/>
        <c:auto val="1"/>
        <c:lblAlgn val="ctr"/>
        <c:lblOffset val="100"/>
        <c:noMultiLvlLbl val="0"/>
      </c:catAx>
      <c:valAx>
        <c:axId val="132845444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Mean</a:t>
                </a:r>
                <a:r>
                  <a:rPr lang="en-US" baseline="0"/>
                  <a:t> mRNA Signal Intensity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28449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'PGC1'!$H$7:$H$12</c:f>
                <c:numCache>
                  <c:formatCode>General</c:formatCode>
                  <c:ptCount val="6"/>
                  <c:pt idx="0">
                    <c:v>28.284271247461902</c:v>
                  </c:pt>
                  <c:pt idx="1">
                    <c:v>9.8994949366116654</c:v>
                  </c:pt>
                  <c:pt idx="2">
                    <c:v>6.3639610306789276</c:v>
                  </c:pt>
                  <c:pt idx="3">
                    <c:v>8.4852813742385695</c:v>
                  </c:pt>
                  <c:pt idx="4">
                    <c:v>0</c:v>
                  </c:pt>
                  <c:pt idx="5">
                    <c:v>2.8284271247461903</c:v>
                  </c:pt>
                </c:numCache>
              </c:numRef>
            </c:plus>
            <c:minus>
              <c:numRef>
                <c:f>'PGC1'!$H$7:$H$12</c:f>
                <c:numCache>
                  <c:formatCode>General</c:formatCode>
                  <c:ptCount val="6"/>
                  <c:pt idx="0">
                    <c:v>28.284271247461902</c:v>
                  </c:pt>
                  <c:pt idx="1">
                    <c:v>9.8994949366116654</c:v>
                  </c:pt>
                  <c:pt idx="2">
                    <c:v>6.3639610306789276</c:v>
                  </c:pt>
                  <c:pt idx="3">
                    <c:v>8.4852813742385695</c:v>
                  </c:pt>
                  <c:pt idx="4">
                    <c:v>0</c:v>
                  </c:pt>
                  <c:pt idx="5">
                    <c:v>2.8284271247461903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'PGC1'!$D$7:$D$12</c:f>
              <c:strCache>
                <c:ptCount val="6"/>
                <c:pt idx="0">
                  <c:v>ALDH-</c:v>
                </c:pt>
                <c:pt idx="1">
                  <c:v>ALDH+</c:v>
                </c:pt>
                <c:pt idx="2">
                  <c:v>ALDH-</c:v>
                </c:pt>
                <c:pt idx="3">
                  <c:v>ALDH+</c:v>
                </c:pt>
                <c:pt idx="4">
                  <c:v>ALDH-</c:v>
                </c:pt>
                <c:pt idx="5">
                  <c:v>ALDH+</c:v>
                </c:pt>
              </c:strCache>
            </c:strRef>
          </c:cat>
          <c:val>
            <c:numRef>
              <c:f>'PGC1'!$G$7:$G$12</c:f>
              <c:numCache>
                <c:formatCode>General</c:formatCode>
                <c:ptCount val="6"/>
                <c:pt idx="0">
                  <c:v>24</c:v>
                </c:pt>
                <c:pt idx="1">
                  <c:v>83</c:v>
                </c:pt>
                <c:pt idx="2">
                  <c:v>7.5</c:v>
                </c:pt>
                <c:pt idx="3">
                  <c:v>30</c:v>
                </c:pt>
                <c:pt idx="4">
                  <c:v>11</c:v>
                </c:pt>
                <c:pt idx="5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CA-460C-B635-D0CF292D8C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28449872"/>
        <c:axId val="1328454448"/>
      </c:barChart>
      <c:catAx>
        <c:axId val="1328449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28454448"/>
        <c:crosses val="autoZero"/>
        <c:auto val="1"/>
        <c:lblAlgn val="ctr"/>
        <c:lblOffset val="100"/>
        <c:noMultiLvlLbl val="0"/>
      </c:catAx>
      <c:valAx>
        <c:axId val="132845444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Mean</a:t>
                </a:r>
                <a:r>
                  <a:rPr lang="en-US" baseline="0"/>
                  <a:t> mRNA Signal Intensity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28449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719" cy="467231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930" y="0"/>
            <a:ext cx="3044719" cy="467231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r">
              <a:defRPr sz="1200"/>
            </a:lvl1pPr>
          </a:lstStyle>
          <a:p>
            <a:fld id="{0E2A7D7A-9A0B-43FB-8FB7-35F01B301973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3625" y="1163638"/>
            <a:ext cx="2359025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60" tIns="46680" rIns="93360" bIns="4668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628" y="4481532"/>
            <a:ext cx="5621020" cy="3666708"/>
          </a:xfrm>
          <a:prstGeom prst="rect">
            <a:avLst/>
          </a:prstGeom>
        </p:spPr>
        <p:txBody>
          <a:bodyPr vert="horz" lIns="93360" tIns="46680" rIns="93360" bIns="4668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046"/>
            <a:ext cx="3044719" cy="467230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930" y="8845046"/>
            <a:ext cx="3044719" cy="467230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r">
              <a:defRPr sz="1200"/>
            </a:lvl1pPr>
          </a:lstStyle>
          <a:p>
            <a:fld id="{B461C39D-9062-416C-9695-19068049C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38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735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87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460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062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089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037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92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375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098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619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894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701FA-935A-4A6B-9907-71B293AD6E0C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C8AF1-C2A1-4204-8C9E-7A5C615E2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50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141371" y="606764"/>
            <a:ext cx="4738007" cy="6575425"/>
            <a:chOff x="1061304" y="986905"/>
            <a:chExt cx="4738007" cy="6575425"/>
          </a:xfrm>
        </p:grpSpPr>
        <p:grpSp>
          <p:nvGrpSpPr>
            <p:cNvPr id="2" name="Group 1"/>
            <p:cNvGrpSpPr/>
            <p:nvPr/>
          </p:nvGrpSpPr>
          <p:grpSpPr>
            <a:xfrm>
              <a:off x="1061304" y="4434955"/>
              <a:ext cx="4738007" cy="3127375"/>
              <a:chOff x="723900" y="4235450"/>
              <a:chExt cx="4738007" cy="3127375"/>
            </a:xfrm>
          </p:grpSpPr>
          <p:graphicFrame>
            <p:nvGraphicFramePr>
              <p:cNvPr id="3" name="Chart 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718148196"/>
                  </p:ext>
                </p:extLst>
              </p:nvPr>
            </p:nvGraphicFramePr>
            <p:xfrm>
              <a:off x="889907" y="4404360"/>
              <a:ext cx="45720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pSp>
            <p:nvGrpSpPr>
              <p:cNvPr id="4" name="Group 24"/>
              <p:cNvGrpSpPr>
                <a:grpSpLocks/>
              </p:cNvGrpSpPr>
              <p:nvPr/>
            </p:nvGrpSpPr>
            <p:grpSpPr bwMode="auto">
              <a:xfrm>
                <a:off x="1674813" y="7086600"/>
                <a:ext cx="3614737" cy="276225"/>
                <a:chOff x="1690008" y="3682093"/>
                <a:chExt cx="3614057" cy="276999"/>
              </a:xfrm>
            </p:grpSpPr>
            <p:cxnSp>
              <p:nvCxnSpPr>
                <p:cNvPr id="7" name="Straight Connector 6"/>
                <p:cNvCxnSpPr/>
                <p:nvPr/>
              </p:nvCxnSpPr>
              <p:spPr>
                <a:xfrm>
                  <a:off x="4161280" y="3682093"/>
                  <a:ext cx="114278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TextBox 26"/>
                <p:cNvSpPr txBox="1">
                  <a:spLocks noChangeArrowheads="1"/>
                </p:cNvSpPr>
                <p:nvPr/>
              </p:nvSpPr>
              <p:spPr bwMode="auto">
                <a:xfrm>
                  <a:off x="1858902" y="3682093"/>
                  <a:ext cx="686406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r>
                    <a:rPr lang="en-US" altLang="en-US" sz="1200"/>
                    <a:t>CRC#1</a:t>
                  </a:r>
                </a:p>
              </p:txBody>
            </p:sp>
            <p:cxnSp>
              <p:nvCxnSpPr>
                <p:cNvPr id="9" name="Straight Connector 8"/>
                <p:cNvCxnSpPr/>
                <p:nvPr/>
              </p:nvCxnSpPr>
              <p:spPr>
                <a:xfrm>
                  <a:off x="2924851" y="3682093"/>
                  <a:ext cx="114437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1690008" y="3682093"/>
                  <a:ext cx="114278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TextBox 29"/>
                <p:cNvSpPr txBox="1">
                  <a:spLocks noChangeArrowheads="1"/>
                </p:cNvSpPr>
                <p:nvPr/>
              </p:nvSpPr>
              <p:spPr bwMode="auto">
                <a:xfrm>
                  <a:off x="3102360" y="3682093"/>
                  <a:ext cx="686406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r>
                    <a:rPr lang="en-US" altLang="en-US" sz="1200"/>
                    <a:t>CRC#2</a:t>
                  </a:r>
                </a:p>
              </p:txBody>
            </p:sp>
            <p:sp>
              <p:nvSpPr>
                <p:cNvPr id="12" name="TextBox 30"/>
                <p:cNvSpPr txBox="1">
                  <a:spLocks noChangeArrowheads="1"/>
                </p:cNvSpPr>
                <p:nvPr/>
              </p:nvSpPr>
              <p:spPr bwMode="auto">
                <a:xfrm>
                  <a:off x="4389362" y="3682093"/>
                  <a:ext cx="686406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r>
                    <a:rPr lang="en-US" altLang="en-US" sz="1200"/>
                    <a:t>CRC#3</a:t>
                  </a:r>
                </a:p>
              </p:txBody>
            </p:sp>
          </p:grpSp>
          <p:sp>
            <p:nvSpPr>
              <p:cNvPr id="5" name="TextBox 31"/>
              <p:cNvSpPr txBox="1">
                <a:spLocks noChangeArrowheads="1"/>
              </p:cNvSpPr>
              <p:nvPr/>
            </p:nvSpPr>
            <p:spPr bwMode="auto">
              <a:xfrm>
                <a:off x="3000375" y="4338638"/>
                <a:ext cx="866775" cy="339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600" b="1" dirty="0"/>
                  <a:t>PGC1</a:t>
                </a:r>
                <a:r>
                  <a:rPr lang="el-GR" altLang="en-US" sz="1600" b="1" dirty="0"/>
                  <a:t>β</a:t>
                </a:r>
                <a:endParaRPr lang="en-US" altLang="en-US" sz="1600" b="1" dirty="0"/>
              </a:p>
            </p:txBody>
          </p:sp>
          <p:sp>
            <p:nvSpPr>
              <p:cNvPr id="6" name="TextBox 33"/>
              <p:cNvSpPr txBox="1">
                <a:spLocks noChangeArrowheads="1"/>
              </p:cNvSpPr>
              <p:nvPr/>
            </p:nvSpPr>
            <p:spPr bwMode="auto">
              <a:xfrm>
                <a:off x="723900" y="4235450"/>
                <a:ext cx="331788" cy="338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600" b="1"/>
                  <a:t>B</a:t>
                </a: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1061304" y="986905"/>
              <a:ext cx="4738007" cy="3171825"/>
              <a:chOff x="723900" y="787400"/>
              <a:chExt cx="4738007" cy="3171825"/>
            </a:xfrm>
          </p:grpSpPr>
          <p:graphicFrame>
            <p:nvGraphicFramePr>
              <p:cNvPr id="14" name="Chart 1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921056264"/>
                  </p:ext>
                </p:extLst>
              </p:nvPr>
            </p:nvGraphicFramePr>
            <p:xfrm>
              <a:off x="889907" y="1004209"/>
              <a:ext cx="4572000" cy="274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pSp>
            <p:nvGrpSpPr>
              <p:cNvPr id="15" name="Group 23"/>
              <p:cNvGrpSpPr>
                <a:grpSpLocks/>
              </p:cNvGrpSpPr>
              <p:nvPr/>
            </p:nvGrpSpPr>
            <p:grpSpPr bwMode="auto">
              <a:xfrm>
                <a:off x="1690688" y="3681413"/>
                <a:ext cx="3613150" cy="277812"/>
                <a:chOff x="1690008" y="3682093"/>
                <a:chExt cx="3614057" cy="276999"/>
              </a:xfrm>
            </p:grpSpPr>
            <p:cxnSp>
              <p:nvCxnSpPr>
                <p:cNvPr id="18" name="Straight Connector 17"/>
                <p:cNvCxnSpPr/>
                <p:nvPr/>
              </p:nvCxnSpPr>
              <p:spPr>
                <a:xfrm>
                  <a:off x="4160778" y="3682093"/>
                  <a:ext cx="1143287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2"/>
                <p:cNvSpPr txBox="1">
                  <a:spLocks noChangeArrowheads="1"/>
                </p:cNvSpPr>
                <p:nvPr/>
              </p:nvSpPr>
              <p:spPr bwMode="auto">
                <a:xfrm>
                  <a:off x="1858902" y="3682093"/>
                  <a:ext cx="686406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r>
                    <a:rPr lang="en-US" altLang="en-US" sz="1200"/>
                    <a:t>CRC#1</a:t>
                  </a:r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925393" y="3682093"/>
                  <a:ext cx="1143287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1690008" y="3682093"/>
                  <a:ext cx="1143287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19"/>
                <p:cNvSpPr txBox="1">
                  <a:spLocks noChangeArrowheads="1"/>
                </p:cNvSpPr>
                <p:nvPr/>
              </p:nvSpPr>
              <p:spPr bwMode="auto">
                <a:xfrm>
                  <a:off x="3102360" y="3682093"/>
                  <a:ext cx="686406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r>
                    <a:rPr lang="en-US" altLang="en-US" sz="1200"/>
                    <a:t>CRC#2</a:t>
                  </a:r>
                </a:p>
              </p:txBody>
            </p:sp>
            <p:sp>
              <p:nvSpPr>
                <p:cNvPr id="23" name="TextBox 20"/>
                <p:cNvSpPr txBox="1">
                  <a:spLocks noChangeArrowheads="1"/>
                </p:cNvSpPr>
                <p:nvPr/>
              </p:nvSpPr>
              <p:spPr bwMode="auto">
                <a:xfrm>
                  <a:off x="4389362" y="3682093"/>
                  <a:ext cx="686406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r>
                    <a:rPr lang="en-US" altLang="en-US" sz="1200"/>
                    <a:t>CRC#3</a:t>
                  </a:r>
                </a:p>
              </p:txBody>
            </p:sp>
          </p:grpSp>
          <p:sp>
            <p:nvSpPr>
              <p:cNvPr id="16" name="TextBox 21"/>
              <p:cNvSpPr txBox="1">
                <a:spLocks noChangeArrowheads="1"/>
              </p:cNvSpPr>
              <p:nvPr/>
            </p:nvSpPr>
            <p:spPr bwMode="auto">
              <a:xfrm>
                <a:off x="3151188" y="1004888"/>
                <a:ext cx="860425" cy="338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600" b="1"/>
                  <a:t>PGC1</a:t>
                </a:r>
                <a:r>
                  <a:rPr lang="el-GR" altLang="en-US" sz="1600" b="1"/>
                  <a:t>α</a:t>
                </a:r>
                <a:endParaRPr lang="en-US" altLang="en-US" sz="1600" b="1"/>
              </a:p>
            </p:txBody>
          </p:sp>
          <p:sp>
            <p:nvSpPr>
              <p:cNvPr id="17" name="TextBox 32"/>
              <p:cNvSpPr txBox="1">
                <a:spLocks noChangeArrowheads="1"/>
              </p:cNvSpPr>
              <p:nvPr/>
            </p:nvSpPr>
            <p:spPr bwMode="auto">
              <a:xfrm>
                <a:off x="723900" y="787400"/>
                <a:ext cx="331788" cy="339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1600" b="1"/>
                  <a:t>A</a:t>
                </a:r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1418959" y="7501277"/>
            <a:ext cx="48584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S2: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PGC1α, not PGC1β, is upregulated in ALDH+ cells. ALDH FACS sorted cells were used for microarray analysis. The normalized mRNA signal for PGC1α (A) and PGC1β (B) are shown.</a:t>
            </a:r>
            <a:endParaRPr lang="en-US" sz="1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983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62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Dong Zhang</dc:creator>
  <cp:lastModifiedBy>Dong Zhang</cp:lastModifiedBy>
  <cp:revision>14</cp:revision>
  <cp:lastPrinted>2018-02-07T20:24:50Z</cp:lastPrinted>
  <dcterms:created xsi:type="dcterms:W3CDTF">2018-02-05T22:05:25Z</dcterms:created>
  <dcterms:modified xsi:type="dcterms:W3CDTF">2018-02-26T15:39:35Z</dcterms:modified>
</cp:coreProperties>
</file>