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3" r:id="rId2"/>
    <p:sldId id="269" r:id="rId3"/>
    <p:sldId id="270" r:id="rId4"/>
    <p:sldId id="276" r:id="rId5"/>
    <p:sldId id="271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8" autoAdjust="0"/>
  </p:normalViewPr>
  <p:slideViewPr>
    <p:cSldViewPr showGuides="1"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Luciferase%20Assay\20180322-MHS%20Irf4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4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4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5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Papers\FoxO1%20KO-Asthma\Densito-F5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ELISA\IgE\20171205-IgE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ohn%20Lab\FACS%20data\2016\20160617-2WDRA-FoxO1Tg\20160617-2w%20DRA%20Tg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50415-csf1rFoxO1%20BMDM\041515-csf1rFoxO1%20BMDM%20Tot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711-AM\20180711-AM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50415-csf1rFoxO1%20BMDM\041515-csf1rFoxO1%20BMDM%20Total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50415-csf1rFoxO1%20BMDM\041515-csf1rFoxO1%20BMDM%20Total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ohn%20Lab\RNA%20data\20140923-db%20ATM2,%20csf1rFoxO1\092314-dbATM2,csf1rFoxO1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hlri-p02\users\chun35\ELISA\20160808-IL13-Csf1r,%20AS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hlri-p02\users\chun35\ELISA\20160808-IL5-Csf1r,%20AS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711-AM\20180711-AM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\\osumc.edu\dfs\DHLRI\Users\chun35\RNA\20180330-Csf1rF1KO\20180330-Csf1rF1%20DR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Nanostring%20Array\Sangwoon%20ON%20228481\Sangwoon%20ON%20228481\20170824-Analysis\Copy%20of%20Sangwoon_set2_01242017-For%20analysis_082420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Nanostring%20Array\Sangwoon%20ON%20228481\Sangwoon%20ON%20228481\20170824-Analysis\Copy%20of%20Sangwoon_set2_01242017-For%20analysis_082420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un35\Desktop\John%20Lab\RNA%20data\20160706-2w%20Lung\20160706-2W%20DRA%20Lu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Sheet1!$K$13:$K$15</c:f>
                <c:numCache>
                  <c:formatCode>General</c:formatCode>
                  <c:ptCount val="3"/>
                  <c:pt idx="0">
                    <c:v>0.1122923828909255</c:v>
                  </c:pt>
                  <c:pt idx="1">
                    <c:v>0.12353380933470728</c:v>
                  </c:pt>
                  <c:pt idx="2">
                    <c:v>0.10012830598569793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Sheet1!$I$13:$I$15</c:f>
              <c:strCache>
                <c:ptCount val="3"/>
                <c:pt idx="0">
                  <c:v>NT</c:v>
                </c:pt>
                <c:pt idx="1">
                  <c:v>Vehicle</c:v>
                </c:pt>
                <c:pt idx="2">
                  <c:v>AS1842856</c:v>
                </c:pt>
              </c:strCache>
            </c:strRef>
          </c:cat>
          <c:val>
            <c:numRef>
              <c:f>Sheet1!$J$13:$J$15</c:f>
              <c:numCache>
                <c:formatCode>General</c:formatCode>
                <c:ptCount val="3"/>
                <c:pt idx="0">
                  <c:v>1</c:v>
                </c:pt>
                <c:pt idx="1">
                  <c:v>1.832057004689337</c:v>
                </c:pt>
                <c:pt idx="2">
                  <c:v>0.84954768143159132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705920"/>
        <c:axId val="92707456"/>
      </c:barChart>
      <c:catAx>
        <c:axId val="92705920"/>
        <c:scaling>
          <c:orientation val="minMax"/>
        </c:scaling>
        <c:delete val="0"/>
        <c:axPos val="b"/>
        <c:majorTickMark val="out"/>
        <c:minorTickMark val="none"/>
        <c:tickLblPos val="nextTo"/>
        <c:crossAx val="92707456"/>
        <c:crosses val="autoZero"/>
        <c:auto val="1"/>
        <c:lblAlgn val="ctr"/>
        <c:lblOffset val="100"/>
        <c:noMultiLvlLbl val="0"/>
      </c:catAx>
      <c:valAx>
        <c:axId val="92707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2705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Sheet1!$S$170:$S$171</c:f>
                <c:numCache>
                  <c:formatCode>General</c:formatCode>
                  <c:ptCount val="2"/>
                  <c:pt idx="0">
                    <c:v>0.18280163928699716</c:v>
                  </c:pt>
                  <c:pt idx="1">
                    <c:v>0.14578783702595952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Sheet1!$Q$170:$Q$171</c:f>
              <c:numCache>
                <c:formatCode>General</c:formatCode>
                <c:ptCount val="2"/>
              </c:numCache>
            </c:numRef>
          </c:cat>
          <c:val>
            <c:numRef>
              <c:f>Sheet1!$R$170:$R$171</c:f>
              <c:numCache>
                <c:formatCode>0.00</c:formatCode>
                <c:ptCount val="2"/>
                <c:pt idx="0">
                  <c:v>1</c:v>
                </c:pt>
                <c:pt idx="1">
                  <c:v>0.4659754835675648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566784"/>
        <c:axId val="106568320"/>
      </c:barChart>
      <c:catAx>
        <c:axId val="10656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6568320"/>
        <c:crosses val="autoZero"/>
        <c:auto val="1"/>
        <c:lblAlgn val="ctr"/>
        <c:lblOffset val="100"/>
        <c:noMultiLvlLbl val="0"/>
      </c:catAx>
      <c:valAx>
        <c:axId val="1065683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0656678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Sheet1!$S$302:$S$303</c:f>
                <c:numCache>
                  <c:formatCode>General</c:formatCode>
                  <c:ptCount val="2"/>
                  <c:pt idx="0">
                    <c:v>0.15912006618399807</c:v>
                  </c:pt>
                  <c:pt idx="1">
                    <c:v>8.2299855879782405E-2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Sheet1!$Q$302:$Q$303</c:f>
              <c:numCache>
                <c:formatCode>General</c:formatCode>
                <c:ptCount val="2"/>
              </c:numCache>
            </c:numRef>
          </c:cat>
          <c:val>
            <c:numRef>
              <c:f>Sheet1!$R$302:$R$303</c:f>
              <c:numCache>
                <c:formatCode>0.00</c:formatCode>
                <c:ptCount val="2"/>
                <c:pt idx="0">
                  <c:v>1</c:v>
                </c:pt>
                <c:pt idx="1">
                  <c:v>0.60648380107556921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592896"/>
        <c:axId val="106602880"/>
      </c:barChart>
      <c:catAx>
        <c:axId val="106592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6602880"/>
        <c:crosses val="autoZero"/>
        <c:auto val="1"/>
        <c:lblAlgn val="ctr"/>
        <c:lblOffset val="100"/>
        <c:noMultiLvlLbl val="0"/>
      </c:catAx>
      <c:valAx>
        <c:axId val="1066028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06592896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Sheet1!$S$269:$S$270</c:f>
                <c:numCache>
                  <c:formatCode>General</c:formatCode>
                  <c:ptCount val="2"/>
                  <c:pt idx="0">
                    <c:v>0.15341880104162758</c:v>
                  </c:pt>
                  <c:pt idx="1">
                    <c:v>5.822870797787863E-2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Sheet1!$Q$269:$Q$270</c:f>
              <c:numCache>
                <c:formatCode>General</c:formatCode>
                <c:ptCount val="2"/>
              </c:numCache>
            </c:numRef>
          </c:cat>
          <c:val>
            <c:numRef>
              <c:f>Sheet1!$R$269:$R$270</c:f>
              <c:numCache>
                <c:formatCode>0.00</c:formatCode>
                <c:ptCount val="2"/>
                <c:pt idx="0">
                  <c:v>1</c:v>
                </c:pt>
                <c:pt idx="1">
                  <c:v>0.69150891623171862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233280"/>
        <c:axId val="107234816"/>
      </c:barChart>
      <c:catAx>
        <c:axId val="107233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234816"/>
        <c:crosses val="autoZero"/>
        <c:auto val="1"/>
        <c:lblAlgn val="ctr"/>
        <c:lblOffset val="100"/>
        <c:noMultiLvlLbl val="0"/>
      </c:catAx>
      <c:valAx>
        <c:axId val="10723481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07233280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Sheet1!$I$40:$I$41</c:f>
                <c:numCache>
                  <c:formatCode>General</c:formatCode>
                  <c:ptCount val="2"/>
                  <c:pt idx="0">
                    <c:v>0.10853254122523022</c:v>
                  </c:pt>
                  <c:pt idx="1">
                    <c:v>6.6436295294889161E-2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Sheet1!$G$40:$G$41</c:f>
              <c:numCache>
                <c:formatCode>General</c:formatCode>
                <c:ptCount val="2"/>
              </c:numCache>
            </c:numRef>
          </c:cat>
          <c:val>
            <c:numRef>
              <c:f>Sheet1!$H$40:$H$41</c:f>
              <c:numCache>
                <c:formatCode>General</c:formatCode>
                <c:ptCount val="2"/>
                <c:pt idx="0">
                  <c:v>1</c:v>
                </c:pt>
                <c:pt idx="1">
                  <c:v>0.66611466841657685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264256"/>
        <c:axId val="107266048"/>
      </c:barChart>
      <c:catAx>
        <c:axId val="107264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266048"/>
        <c:crosses val="autoZero"/>
        <c:auto val="1"/>
        <c:lblAlgn val="ctr"/>
        <c:lblOffset val="100"/>
        <c:noMultiLvlLbl val="0"/>
      </c:catAx>
      <c:valAx>
        <c:axId val="107266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7264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Sheet1!$M$40:$M$41</c:f>
                <c:numCache>
                  <c:formatCode>General</c:formatCode>
                  <c:ptCount val="2"/>
                  <c:pt idx="0">
                    <c:v>8.5511526373014915E-2</c:v>
                  </c:pt>
                  <c:pt idx="1">
                    <c:v>8.5443010777958323E-2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Sheet1!$K$40:$K$41</c:f>
              <c:numCache>
                <c:formatCode>General</c:formatCode>
                <c:ptCount val="2"/>
              </c:numCache>
            </c:numRef>
          </c:cat>
          <c:val>
            <c:numRef>
              <c:f>Sheet1!$L$40:$L$41</c:f>
              <c:numCache>
                <c:formatCode>General</c:formatCode>
                <c:ptCount val="2"/>
                <c:pt idx="0">
                  <c:v>1</c:v>
                </c:pt>
                <c:pt idx="1">
                  <c:v>0.68587837585135625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298816"/>
        <c:axId val="107300352"/>
      </c:barChart>
      <c:catAx>
        <c:axId val="10729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300352"/>
        <c:crosses val="autoZero"/>
        <c:auto val="1"/>
        <c:lblAlgn val="ctr"/>
        <c:lblOffset val="100"/>
        <c:noMultiLvlLbl val="0"/>
      </c:catAx>
      <c:valAx>
        <c:axId val="107300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7298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Sheet1!$I$40:$I$41</c:f>
                <c:numCache>
                  <c:formatCode>General</c:formatCode>
                  <c:ptCount val="2"/>
                  <c:pt idx="0">
                    <c:v>7.4939681190937746E-2</c:v>
                  </c:pt>
                  <c:pt idx="1">
                    <c:v>1.9732531547027383E-2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Sheet1!$G$40:$G$41</c:f>
              <c:numCache>
                <c:formatCode>General</c:formatCode>
                <c:ptCount val="2"/>
              </c:numCache>
            </c:numRef>
          </c:cat>
          <c:val>
            <c:numRef>
              <c:f>Sheet1!$H$40:$H$41</c:f>
              <c:numCache>
                <c:formatCode>General</c:formatCode>
                <c:ptCount val="2"/>
                <c:pt idx="0">
                  <c:v>1</c:v>
                </c:pt>
                <c:pt idx="1">
                  <c:v>0.23497443664629172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094656"/>
        <c:axId val="115096192"/>
      </c:barChart>
      <c:catAx>
        <c:axId val="115094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096192"/>
        <c:crosses val="autoZero"/>
        <c:auto val="1"/>
        <c:lblAlgn val="ctr"/>
        <c:lblOffset val="100"/>
        <c:noMultiLvlLbl val="0"/>
      </c:catAx>
      <c:valAx>
        <c:axId val="1150961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5094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Sheet1!$M$40:$M$41</c:f>
                <c:numCache>
                  <c:formatCode>General</c:formatCode>
                  <c:ptCount val="2"/>
                  <c:pt idx="0">
                    <c:v>0.21929209164307373</c:v>
                  </c:pt>
                  <c:pt idx="1">
                    <c:v>0.11152561007501866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Sheet1!$K$40:$K$41</c:f>
              <c:numCache>
                <c:formatCode>General</c:formatCode>
                <c:ptCount val="2"/>
              </c:numCache>
            </c:numRef>
          </c:cat>
          <c:val>
            <c:numRef>
              <c:f>Sheet1!$L$40:$L$41</c:f>
              <c:numCache>
                <c:formatCode>General</c:formatCode>
                <c:ptCount val="2"/>
                <c:pt idx="0">
                  <c:v>1</c:v>
                </c:pt>
                <c:pt idx="1">
                  <c:v>0.60772148577204699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128960"/>
        <c:axId val="115134848"/>
      </c:barChart>
      <c:catAx>
        <c:axId val="115128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134848"/>
        <c:crosses val="autoZero"/>
        <c:auto val="1"/>
        <c:lblAlgn val="ctr"/>
        <c:lblOffset val="100"/>
        <c:noMultiLvlLbl val="0"/>
      </c:catAx>
      <c:valAx>
        <c:axId val="115134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51289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tx1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'20171205'!$AR$64:$AR$67</c:f>
                <c:numCache>
                  <c:formatCode>General</c:formatCode>
                  <c:ptCount val="4"/>
                  <c:pt idx="0">
                    <c:v>2120.9545246984303</c:v>
                  </c:pt>
                  <c:pt idx="1">
                    <c:v>760.16101479235124</c:v>
                  </c:pt>
                  <c:pt idx="2">
                    <c:v>2482.343573975651</c:v>
                  </c:pt>
                  <c:pt idx="3">
                    <c:v>1844.0298155744965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'20171205'!$AP$64:$AP$67</c:f>
              <c:numCache>
                <c:formatCode>General</c:formatCode>
                <c:ptCount val="4"/>
              </c:numCache>
            </c:numRef>
          </c:cat>
          <c:val>
            <c:numRef>
              <c:f>'20171205'!$AQ$64:$AQ$67</c:f>
              <c:numCache>
                <c:formatCode>General</c:formatCode>
                <c:ptCount val="4"/>
                <c:pt idx="0">
                  <c:v>29645.815387499999</c:v>
                </c:pt>
                <c:pt idx="1">
                  <c:v>28908.048378500003</c:v>
                </c:pt>
                <c:pt idx="2">
                  <c:v>19544.405657875002</c:v>
                </c:pt>
                <c:pt idx="3">
                  <c:v>20306.365184752496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357696"/>
        <c:axId val="107359232"/>
      </c:barChart>
      <c:catAx>
        <c:axId val="10735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359232"/>
        <c:crosses val="autoZero"/>
        <c:auto val="1"/>
        <c:lblAlgn val="ctr"/>
        <c:lblOffset val="100"/>
        <c:noMultiLvlLbl val="0"/>
      </c:catAx>
      <c:valAx>
        <c:axId val="1073592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7357696"/>
        <c:crosses val="autoZero"/>
        <c:crossBetween val="between"/>
        <c:majorUnit val="10000"/>
      </c:valAx>
    </c:plotArea>
    <c:plotVisOnly val="1"/>
    <c:dispBlanksAs val="gap"/>
    <c:showDLblsOverMax val="0"/>
  </c:chart>
  <c:txPr>
    <a:bodyPr/>
    <a:lstStyle/>
    <a:p>
      <a:pPr>
        <a:defRPr sz="900" b="1" i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Sheet0!$U$33:$U$38</c:f>
                <c:numCache>
                  <c:formatCode>General</c:formatCode>
                  <c:ptCount val="6"/>
                  <c:pt idx="0">
                    <c:v>1.9849433241279208</c:v>
                  </c:pt>
                  <c:pt idx="1">
                    <c:v>1.9781067868039885</c:v>
                  </c:pt>
                  <c:pt idx="2">
                    <c:v>0.35338660958298934</c:v>
                  </c:pt>
                  <c:pt idx="3">
                    <c:v>0.21532216876958202</c:v>
                  </c:pt>
                  <c:pt idx="4">
                    <c:v>7.6623143654083681E-2</c:v>
                  </c:pt>
                  <c:pt idx="5">
                    <c:v>7.7486606664108518E-2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multiLvlStrRef>
              <c:f>Sheet0!$Q$33:$R$38</c:f>
              <c:multiLvlStrCache>
                <c:ptCount val="6"/>
                <c:lvl>
                  <c:pt idx="0">
                    <c:v>Total cell</c:v>
                  </c:pt>
                  <c:pt idx="1">
                    <c:v>Eos</c:v>
                  </c:pt>
                  <c:pt idx="2">
                    <c:v>Mac/Mono</c:v>
                  </c:pt>
                  <c:pt idx="3">
                    <c:v>Total cell</c:v>
                  </c:pt>
                  <c:pt idx="4">
                    <c:v>Eos</c:v>
                  </c:pt>
                  <c:pt idx="5">
                    <c:v>Mac/Mono</c:v>
                  </c:pt>
                </c:lvl>
                <c:lvl>
                  <c:pt idx="0">
                    <c:v>Acute</c:v>
                  </c:pt>
                  <c:pt idx="3">
                    <c:v>Chronic</c:v>
                  </c:pt>
                </c:lvl>
              </c:multiLvlStrCache>
            </c:multiLvlStrRef>
          </c:cat>
          <c:val>
            <c:numRef>
              <c:f>Sheet0!$S$33:$S$38</c:f>
              <c:numCache>
                <c:formatCode>General</c:formatCode>
                <c:ptCount val="6"/>
                <c:pt idx="0">
                  <c:v>24.8</c:v>
                </c:pt>
                <c:pt idx="1">
                  <c:v>19.409600000000001</c:v>
                </c:pt>
                <c:pt idx="2">
                  <c:v>1.7165333999999999</c:v>
                </c:pt>
                <c:pt idx="3">
                  <c:v>1.9333333333333333</c:v>
                </c:pt>
                <c:pt idx="4">
                  <c:v>0.27545555555555556</c:v>
                </c:pt>
                <c:pt idx="5">
                  <c:v>0.76567212888888903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Sheet0!$V$33:$V$38</c:f>
                <c:numCache>
                  <c:formatCode>General</c:formatCode>
                  <c:ptCount val="6"/>
                  <c:pt idx="0">
                    <c:v>3.847654408135488</c:v>
                  </c:pt>
                  <c:pt idx="1">
                    <c:v>3.2362963056212539</c:v>
                  </c:pt>
                  <c:pt idx="2">
                    <c:v>0.35349043352442067</c:v>
                  </c:pt>
                  <c:pt idx="3">
                    <c:v>0.10000000000000002</c:v>
                  </c:pt>
                  <c:pt idx="4">
                    <c:v>2.1234719561155239E-2</c:v>
                  </c:pt>
                  <c:pt idx="5">
                    <c:v>4.111611283714129E-2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multiLvlStrRef>
              <c:f>Sheet0!$Q$33:$R$38</c:f>
              <c:multiLvlStrCache>
                <c:ptCount val="6"/>
                <c:lvl>
                  <c:pt idx="0">
                    <c:v>Total cell</c:v>
                  </c:pt>
                  <c:pt idx="1">
                    <c:v>Eos</c:v>
                  </c:pt>
                  <c:pt idx="2">
                    <c:v>Mac/Mono</c:v>
                  </c:pt>
                  <c:pt idx="3">
                    <c:v>Total cell</c:v>
                  </c:pt>
                  <c:pt idx="4">
                    <c:v>Eos</c:v>
                  </c:pt>
                  <c:pt idx="5">
                    <c:v>Mac/Mono</c:v>
                  </c:pt>
                </c:lvl>
                <c:lvl>
                  <c:pt idx="0">
                    <c:v>Acute</c:v>
                  </c:pt>
                  <c:pt idx="3">
                    <c:v>Chronic</c:v>
                  </c:pt>
                </c:lvl>
              </c:multiLvlStrCache>
            </c:multiLvlStrRef>
          </c:cat>
          <c:val>
            <c:numRef>
              <c:f>Sheet0!$T$33:$T$38</c:f>
              <c:numCache>
                <c:formatCode>General</c:formatCode>
                <c:ptCount val="6"/>
                <c:pt idx="0">
                  <c:v>13.933333333333332</c:v>
                </c:pt>
                <c:pt idx="1">
                  <c:v>10.700666666666667</c:v>
                </c:pt>
                <c:pt idx="2">
                  <c:v>1.0103879466666668</c:v>
                </c:pt>
                <c:pt idx="3">
                  <c:v>1.2666666666666666</c:v>
                </c:pt>
                <c:pt idx="4">
                  <c:v>4.2005333333333339E-2</c:v>
                </c:pt>
                <c:pt idx="5">
                  <c:v>0.61141626000000016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405312"/>
        <c:axId val="107406848"/>
      </c:barChart>
      <c:catAx>
        <c:axId val="107405312"/>
        <c:scaling>
          <c:orientation val="minMax"/>
        </c:scaling>
        <c:delete val="0"/>
        <c:axPos val="b"/>
        <c:majorTickMark val="out"/>
        <c:minorTickMark val="none"/>
        <c:tickLblPos val="nextTo"/>
        <c:crossAx val="107406848"/>
        <c:crosses val="autoZero"/>
        <c:auto val="1"/>
        <c:lblAlgn val="ctr"/>
        <c:lblOffset val="100"/>
        <c:noMultiLvlLbl val="0"/>
      </c:catAx>
      <c:valAx>
        <c:axId val="1074068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74053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7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41907261592302"/>
          <c:y val="5.1400554097404488E-2"/>
          <c:w val="0.68932402531346304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Sheet1!$V$57</c:f>
              <c:strCache>
                <c:ptCount val="1"/>
                <c:pt idx="0">
                  <c:v>w/o Tamoxifen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Sheet1!$X$58:$X$59</c:f>
                <c:numCache>
                  <c:formatCode>General</c:formatCode>
                  <c:ptCount val="2"/>
                  <c:pt idx="0">
                    <c:v>0.25271038707866378</c:v>
                  </c:pt>
                  <c:pt idx="1">
                    <c:v>372.70654012482396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Sheet1!$U$58:$U$59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Sheet1!$V$58:$V$59</c:f>
              <c:numCache>
                <c:formatCode>0.00</c:formatCode>
                <c:ptCount val="2"/>
                <c:pt idx="0">
                  <c:v>1</c:v>
                </c:pt>
                <c:pt idx="1">
                  <c:v>25957.21484885515</c:v>
                </c:pt>
              </c:numCache>
            </c:numRef>
          </c:val>
        </c:ser>
        <c:ser>
          <c:idx val="1"/>
          <c:order val="1"/>
          <c:tx>
            <c:strRef>
              <c:f>Sheet1!$W$57</c:f>
              <c:strCache>
                <c:ptCount val="1"/>
                <c:pt idx="0">
                  <c:v>w/ Tamoxifen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Sheet1!$Y$58:$Y$59</c:f>
                <c:numCache>
                  <c:formatCode>General</c:formatCode>
                  <c:ptCount val="2"/>
                  <c:pt idx="0">
                    <c:v>4.2700219852960667E-3</c:v>
                  </c:pt>
                  <c:pt idx="1">
                    <c:v>159.0089123167028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Sheet1!$U$58:$U$59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Sheet1!$W$58:$W$59</c:f>
              <c:numCache>
                <c:formatCode>0.00</c:formatCode>
                <c:ptCount val="2"/>
                <c:pt idx="0">
                  <c:v>1.0670085160192502</c:v>
                </c:pt>
                <c:pt idx="1">
                  <c:v>13685.955378889723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282368"/>
        <c:axId val="106284160"/>
      </c:barChart>
      <c:catAx>
        <c:axId val="106282368"/>
        <c:scaling>
          <c:orientation val="minMax"/>
        </c:scaling>
        <c:delete val="0"/>
        <c:axPos val="b"/>
        <c:majorTickMark val="out"/>
        <c:minorTickMark val="none"/>
        <c:tickLblPos val="nextTo"/>
        <c:crossAx val="106284160"/>
        <c:crosses val="autoZero"/>
        <c:auto val="1"/>
        <c:lblAlgn val="ctr"/>
        <c:lblOffset val="100"/>
        <c:noMultiLvlLbl val="0"/>
      </c:catAx>
      <c:valAx>
        <c:axId val="106284160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1062823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2962872486247046"/>
          <c:y val="5.1578630796150479E-2"/>
          <c:w val="0.46928026008290197"/>
          <c:h val="0.28215551181102361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Sheet1!$O$5:$O$6</c:f>
                <c:numCache>
                  <c:formatCode>General</c:formatCode>
                  <c:ptCount val="2"/>
                  <c:pt idx="0">
                    <c:v>2.955565547108727E-2</c:v>
                  </c:pt>
                  <c:pt idx="1">
                    <c:v>3.0415022837822343E-2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Sheet1!$M$5:$M$6</c:f>
              <c:numCache>
                <c:formatCode>General</c:formatCode>
                <c:ptCount val="2"/>
              </c:numCache>
            </c:numRef>
          </c:cat>
          <c:val>
            <c:numRef>
              <c:f>Sheet1!$N$5:$N$6</c:f>
              <c:numCache>
                <c:formatCode>0.00</c:formatCode>
                <c:ptCount val="2"/>
                <c:pt idx="0">
                  <c:v>1.0148094699828591</c:v>
                </c:pt>
                <c:pt idx="1">
                  <c:v>0.75037532746854918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930496"/>
        <c:axId val="83932288"/>
      </c:barChart>
      <c:catAx>
        <c:axId val="83930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3932288"/>
        <c:crosses val="autoZero"/>
        <c:auto val="1"/>
        <c:lblAlgn val="ctr"/>
        <c:lblOffset val="100"/>
        <c:noMultiLvlLbl val="0"/>
      </c:catAx>
      <c:valAx>
        <c:axId val="8393228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83930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16907261592301"/>
          <c:y val="5.1400554097404488E-2"/>
          <c:w val="0.80745960531777472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Sheet1!$W$263</c:f>
              <c:strCache>
                <c:ptCount val="1"/>
                <c:pt idx="0">
                  <c:v>w/o Tamoxifen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Sheet1!$Y$264:$Y$265</c:f>
                <c:numCache>
                  <c:formatCode>General</c:formatCode>
                  <c:ptCount val="2"/>
                  <c:pt idx="0">
                    <c:v>2.0665074993214676E-2</c:v>
                  </c:pt>
                  <c:pt idx="1">
                    <c:v>0.76368940607345082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Sheet1!$V$264:$V$265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Sheet1!$W$264:$W$265</c:f>
              <c:numCache>
                <c:formatCode>0.00</c:formatCode>
                <c:ptCount val="2"/>
                <c:pt idx="0">
                  <c:v>1</c:v>
                </c:pt>
                <c:pt idx="1">
                  <c:v>14.420545560225102</c:v>
                </c:pt>
              </c:numCache>
            </c:numRef>
          </c:val>
        </c:ser>
        <c:ser>
          <c:idx val="1"/>
          <c:order val="1"/>
          <c:tx>
            <c:strRef>
              <c:f>Sheet1!$X$263</c:f>
              <c:strCache>
                <c:ptCount val="1"/>
                <c:pt idx="0">
                  <c:v>w/ Tamoxifen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Sheet1!$Z$264:$Z$265</c:f>
                <c:numCache>
                  <c:formatCode>General</c:formatCode>
                  <c:ptCount val="2"/>
                  <c:pt idx="0">
                    <c:v>3.2133637564389625E-2</c:v>
                  </c:pt>
                  <c:pt idx="1">
                    <c:v>0.128441364058276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Sheet1!$V$264:$V$265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Sheet1!$X$264:$X$265</c:f>
              <c:numCache>
                <c:formatCode>0.00</c:formatCode>
                <c:ptCount val="2"/>
                <c:pt idx="0">
                  <c:v>0.61701545336381769</c:v>
                </c:pt>
                <c:pt idx="1">
                  <c:v>9.1240495825589747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383616"/>
        <c:axId val="106385408"/>
      </c:barChart>
      <c:catAx>
        <c:axId val="106383616"/>
        <c:scaling>
          <c:orientation val="minMax"/>
        </c:scaling>
        <c:delete val="0"/>
        <c:axPos val="b"/>
        <c:majorTickMark val="out"/>
        <c:minorTickMark val="none"/>
        <c:tickLblPos val="nextTo"/>
        <c:crossAx val="106385408"/>
        <c:crosses val="autoZero"/>
        <c:auto val="1"/>
        <c:lblAlgn val="ctr"/>
        <c:lblOffset val="100"/>
        <c:noMultiLvlLbl val="0"/>
      </c:catAx>
      <c:valAx>
        <c:axId val="106385408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10638361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382444743593548"/>
          <c:y val="5.5003891992397552E-2"/>
          <c:w val="0.51627248226912081"/>
          <c:h val="0.27310949563629267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33573928258968"/>
          <c:y val="5.1400554097404488E-2"/>
          <c:w val="0.76757238396964023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Sheet1!$T$192</c:f>
              <c:strCache>
                <c:ptCount val="1"/>
                <c:pt idx="0">
                  <c:v>w/o Tamoxifen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Sheet1!$V$193:$V$194</c:f>
                <c:numCache>
                  <c:formatCode>General</c:formatCode>
                  <c:ptCount val="2"/>
                  <c:pt idx="0">
                    <c:v>0.30556354190067359</c:v>
                  </c:pt>
                  <c:pt idx="1">
                    <c:v>24.630544353554246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Sheet1!$S$193:$S$194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Sheet1!$T$193:$T$194</c:f>
              <c:numCache>
                <c:formatCode>0.00</c:formatCode>
                <c:ptCount val="2"/>
                <c:pt idx="0">
                  <c:v>1</c:v>
                </c:pt>
                <c:pt idx="1">
                  <c:v>3541.2491906702453</c:v>
                </c:pt>
              </c:numCache>
            </c:numRef>
          </c:val>
        </c:ser>
        <c:ser>
          <c:idx val="1"/>
          <c:order val="1"/>
          <c:tx>
            <c:strRef>
              <c:f>Sheet1!$U$192</c:f>
              <c:strCache>
                <c:ptCount val="1"/>
                <c:pt idx="0">
                  <c:v>w/ Tamoxifen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Sheet1!$W$193:$W$194</c:f>
                <c:numCache>
                  <c:formatCode>General</c:formatCode>
                  <c:ptCount val="2"/>
                  <c:pt idx="0">
                    <c:v>2.1190349662515446E-2</c:v>
                  </c:pt>
                  <c:pt idx="1">
                    <c:v>190.74880034918721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Sheet1!$S$193:$S$194</c:f>
              <c:strCache>
                <c:ptCount val="2"/>
                <c:pt idx="0">
                  <c:v>NT</c:v>
                </c:pt>
                <c:pt idx="1">
                  <c:v>IL4</c:v>
                </c:pt>
              </c:strCache>
            </c:strRef>
          </c:cat>
          <c:val>
            <c:numRef>
              <c:f>Sheet1!$U$193:$U$194</c:f>
              <c:numCache>
                <c:formatCode>0.00</c:formatCode>
                <c:ptCount val="2"/>
                <c:pt idx="0">
                  <c:v>0.72758215532744064</c:v>
                </c:pt>
                <c:pt idx="1">
                  <c:v>2703.0671338238467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419328"/>
        <c:axId val="106420864"/>
      </c:barChart>
      <c:catAx>
        <c:axId val="106419328"/>
        <c:scaling>
          <c:orientation val="minMax"/>
        </c:scaling>
        <c:delete val="0"/>
        <c:axPos val="b"/>
        <c:majorTickMark val="out"/>
        <c:minorTickMark val="none"/>
        <c:tickLblPos val="nextTo"/>
        <c:crossAx val="106420864"/>
        <c:crosses val="autoZero"/>
        <c:auto val="1"/>
        <c:lblAlgn val="ctr"/>
        <c:lblOffset val="100"/>
        <c:noMultiLvlLbl val="0"/>
      </c:catAx>
      <c:valAx>
        <c:axId val="106420864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10641932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9942387188587984"/>
          <c:y val="4.8686998509185266E-2"/>
          <c:w val="0.42502234203861045"/>
          <c:h val="0.2685241689503704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002405949256338E-2"/>
          <c:y val="5.1400554097404488E-2"/>
          <c:w val="0.80453012961008741"/>
          <c:h val="0.83261956838728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'092314-db ATM2, csf1rFoxO1'!$M$19</c:f>
              <c:strCache>
                <c:ptCount val="1"/>
                <c:pt idx="0">
                  <c:v>NT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'092314-db ATM2, csf1rFoxO1'!$P$19:$Q$19</c:f>
                <c:numCache>
                  <c:formatCode>General</c:formatCode>
                  <c:ptCount val="2"/>
                  <c:pt idx="0">
                    <c:v>2.4241174348094068E-2</c:v>
                  </c:pt>
                  <c:pt idx="1">
                    <c:v>3.503105433154826E-2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'092314-db ATM2, csf1rFoxO1'!$N$18:$O$18</c:f>
              <c:strCache>
                <c:ptCount val="2"/>
                <c:pt idx="0">
                  <c:v>FoxO1</c:v>
                </c:pt>
                <c:pt idx="1">
                  <c:v>FoxO3</c:v>
                </c:pt>
              </c:strCache>
            </c:strRef>
          </c:cat>
          <c:val>
            <c:numRef>
              <c:f>'092314-db ATM2, csf1rFoxO1'!$N$19:$O$19</c:f>
              <c:numCache>
                <c:formatCode>General</c:formatCode>
                <c:ptCount val="2"/>
                <c:pt idx="0">
                  <c:v>1</c:v>
                </c:pt>
                <c:pt idx="1">
                  <c:v>0.94566754191072488</c:v>
                </c:pt>
              </c:numCache>
            </c:numRef>
          </c:val>
        </c:ser>
        <c:ser>
          <c:idx val="1"/>
          <c:order val="1"/>
          <c:tx>
            <c:strRef>
              <c:f>'092314-db ATM2, csf1rFoxO1'!$M$20</c:f>
              <c:strCache>
                <c:ptCount val="1"/>
                <c:pt idx="0">
                  <c:v>4OH TAM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'092314-db ATM2, csf1rFoxO1'!$P$20:$Q$20</c:f>
                <c:numCache>
                  <c:formatCode>General</c:formatCode>
                  <c:ptCount val="2"/>
                  <c:pt idx="0">
                    <c:v>6.4070631020777397E-2</c:v>
                  </c:pt>
                  <c:pt idx="1">
                    <c:v>3.7584106438890659E-2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'092314-db ATM2, csf1rFoxO1'!$N$18:$O$18</c:f>
              <c:strCache>
                <c:ptCount val="2"/>
                <c:pt idx="0">
                  <c:v>FoxO1</c:v>
                </c:pt>
                <c:pt idx="1">
                  <c:v>FoxO3</c:v>
                </c:pt>
              </c:strCache>
            </c:strRef>
          </c:cat>
          <c:val>
            <c:numRef>
              <c:f>'092314-db ATM2, csf1rFoxO1'!$N$20:$O$20</c:f>
              <c:numCache>
                <c:formatCode>General</c:formatCode>
                <c:ptCount val="2"/>
                <c:pt idx="0">
                  <c:v>0.37221436746785164</c:v>
                </c:pt>
                <c:pt idx="1">
                  <c:v>0.88520837541237452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838976"/>
        <c:axId val="115840512"/>
      </c:barChart>
      <c:catAx>
        <c:axId val="115838976"/>
        <c:scaling>
          <c:orientation val="minMax"/>
        </c:scaling>
        <c:delete val="0"/>
        <c:axPos val="b"/>
        <c:majorTickMark val="out"/>
        <c:minorTickMark val="none"/>
        <c:tickLblPos val="nextTo"/>
        <c:crossAx val="115840512"/>
        <c:crosses val="autoZero"/>
        <c:auto val="1"/>
        <c:lblAlgn val="ctr"/>
        <c:lblOffset val="100"/>
        <c:noMultiLvlLbl val="0"/>
      </c:catAx>
      <c:valAx>
        <c:axId val="1158405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58389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'20160808-IL13'!$Z$25:$Z$26</c:f>
                <c:numCache>
                  <c:formatCode>General</c:formatCode>
                  <c:ptCount val="2"/>
                  <c:pt idx="0">
                    <c:v>38.072744211827654</c:v>
                  </c:pt>
                  <c:pt idx="1">
                    <c:v>7.4547968898465253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'20160808-IL13'!$X$25:$X$26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'20160808-IL13'!$Y$25:$Y$26</c:f>
              <c:numCache>
                <c:formatCode>General</c:formatCode>
                <c:ptCount val="2"/>
                <c:pt idx="0">
                  <c:v>309.74455813363682</c:v>
                </c:pt>
                <c:pt idx="1">
                  <c:v>229.16363381548652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879296"/>
        <c:axId val="115930240"/>
      </c:barChart>
      <c:catAx>
        <c:axId val="115879296"/>
        <c:scaling>
          <c:orientation val="minMax"/>
        </c:scaling>
        <c:delete val="0"/>
        <c:axPos val="b"/>
        <c:majorTickMark val="out"/>
        <c:minorTickMark val="none"/>
        <c:tickLblPos val="nextTo"/>
        <c:crossAx val="115930240"/>
        <c:crosses val="autoZero"/>
        <c:auto val="1"/>
        <c:lblAlgn val="ctr"/>
        <c:lblOffset val="100"/>
        <c:noMultiLvlLbl val="0"/>
      </c:catAx>
      <c:valAx>
        <c:axId val="115930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5879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'20160808-IL5'!$AA$67:$AA$68</c:f>
                <c:numCache>
                  <c:formatCode>General</c:formatCode>
                  <c:ptCount val="2"/>
                  <c:pt idx="0">
                    <c:v>7.2366679386040103</c:v>
                  </c:pt>
                  <c:pt idx="1">
                    <c:v>1.1755168491007764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'20160808-IL5'!$Y$67:$Y$68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'20160808-IL5'!$Z$67:$Z$68</c:f>
              <c:numCache>
                <c:formatCode>General</c:formatCode>
                <c:ptCount val="2"/>
                <c:pt idx="0">
                  <c:v>66.71179458065734</c:v>
                </c:pt>
                <c:pt idx="1">
                  <c:v>50.777520106517869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618944"/>
        <c:axId val="115620480"/>
      </c:barChart>
      <c:catAx>
        <c:axId val="115618944"/>
        <c:scaling>
          <c:orientation val="minMax"/>
        </c:scaling>
        <c:delete val="0"/>
        <c:axPos val="b"/>
        <c:majorTickMark val="out"/>
        <c:minorTickMark val="none"/>
        <c:tickLblPos val="nextTo"/>
        <c:crossAx val="115620480"/>
        <c:crosses val="autoZero"/>
        <c:auto val="1"/>
        <c:lblAlgn val="ctr"/>
        <c:lblOffset val="100"/>
        <c:noMultiLvlLbl val="0"/>
      </c:catAx>
      <c:valAx>
        <c:axId val="115620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5618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Sheet1!$N$25:$N$26</c:f>
                <c:numCache>
                  <c:formatCode>General</c:formatCode>
                  <c:ptCount val="2"/>
                  <c:pt idx="0">
                    <c:v>0.41930070227611527</c:v>
                  </c:pt>
                  <c:pt idx="1">
                    <c:v>7.7550288708155404E-2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Sheet1!$L$25:$L$26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Sheet1!$M$25:$M$26</c:f>
              <c:numCache>
                <c:formatCode>0.00</c:formatCode>
                <c:ptCount val="2"/>
                <c:pt idx="0">
                  <c:v>1</c:v>
                </c:pt>
                <c:pt idx="1">
                  <c:v>0.262693734061821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682304"/>
        <c:axId val="115696384"/>
      </c:barChart>
      <c:catAx>
        <c:axId val="115682304"/>
        <c:scaling>
          <c:orientation val="minMax"/>
        </c:scaling>
        <c:delete val="0"/>
        <c:axPos val="b"/>
        <c:majorTickMark val="out"/>
        <c:minorTickMark val="none"/>
        <c:tickLblPos val="nextTo"/>
        <c:crossAx val="115696384"/>
        <c:crosses val="autoZero"/>
        <c:auto val="1"/>
        <c:lblAlgn val="ctr"/>
        <c:lblOffset val="100"/>
        <c:noMultiLvlLbl val="0"/>
      </c:catAx>
      <c:valAx>
        <c:axId val="11569638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1156823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Sheet1!$N$87:$N$88</c:f>
                <c:numCache>
                  <c:formatCode>General</c:formatCode>
                  <c:ptCount val="2"/>
                  <c:pt idx="0">
                    <c:v>0.36430646350195617</c:v>
                  </c:pt>
                  <c:pt idx="1">
                    <c:v>8.9245532822961743E-2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Sheet1!$L$87:$L$88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Sheet1!$M$87:$M$88</c:f>
              <c:numCache>
                <c:formatCode>0.00</c:formatCode>
                <c:ptCount val="2"/>
                <c:pt idx="0">
                  <c:v>1</c:v>
                </c:pt>
                <c:pt idx="1">
                  <c:v>0.3789030121520699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712768"/>
        <c:axId val="115714304"/>
      </c:barChart>
      <c:catAx>
        <c:axId val="115712768"/>
        <c:scaling>
          <c:orientation val="minMax"/>
        </c:scaling>
        <c:delete val="0"/>
        <c:axPos val="b"/>
        <c:majorTickMark val="out"/>
        <c:minorTickMark val="none"/>
        <c:tickLblPos val="nextTo"/>
        <c:crossAx val="115714304"/>
        <c:crosses val="autoZero"/>
        <c:auto val="1"/>
        <c:lblAlgn val="ctr"/>
        <c:lblOffset val="100"/>
        <c:noMultiLvlLbl val="0"/>
      </c:catAx>
      <c:valAx>
        <c:axId val="11571430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115712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Sheet1!$N$120:$N$121</c:f>
                <c:numCache>
                  <c:formatCode>General</c:formatCode>
                  <c:ptCount val="2"/>
                  <c:pt idx="0">
                    <c:v>0.2782119971215371</c:v>
                  </c:pt>
                  <c:pt idx="1">
                    <c:v>0.10220491112100216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Sheet1!$L$120:$L$121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Sheet1!$M$120:$M$121</c:f>
              <c:numCache>
                <c:formatCode>0.00</c:formatCode>
                <c:ptCount val="2"/>
                <c:pt idx="0">
                  <c:v>1</c:v>
                </c:pt>
                <c:pt idx="1">
                  <c:v>0.56703798720211096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734784"/>
        <c:axId val="115544064"/>
      </c:barChart>
      <c:catAx>
        <c:axId val="115734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15544064"/>
        <c:crosses val="autoZero"/>
        <c:auto val="1"/>
        <c:lblAlgn val="ctr"/>
        <c:lblOffset val="100"/>
        <c:noMultiLvlLbl val="0"/>
      </c:catAx>
      <c:valAx>
        <c:axId val="11554406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115734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Sheet1!$N$182:$N$183</c:f>
                <c:numCache>
                  <c:formatCode>General</c:formatCode>
                  <c:ptCount val="2"/>
                  <c:pt idx="0">
                    <c:v>0.29050394978704686</c:v>
                  </c:pt>
                  <c:pt idx="1">
                    <c:v>9.5576772158888934E-2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Sheet1!$L$182:$L$183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Sheet1!$M$182:$M$183</c:f>
              <c:numCache>
                <c:formatCode>0.00</c:formatCode>
                <c:ptCount val="2"/>
                <c:pt idx="0">
                  <c:v>1</c:v>
                </c:pt>
                <c:pt idx="1">
                  <c:v>0.67554486602051844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551616"/>
        <c:axId val="115582080"/>
      </c:barChart>
      <c:catAx>
        <c:axId val="115551616"/>
        <c:scaling>
          <c:orientation val="minMax"/>
        </c:scaling>
        <c:delete val="0"/>
        <c:axPos val="b"/>
        <c:majorTickMark val="out"/>
        <c:minorTickMark val="none"/>
        <c:tickLblPos val="nextTo"/>
        <c:crossAx val="115582080"/>
        <c:crosses val="autoZero"/>
        <c:auto val="1"/>
        <c:lblAlgn val="ctr"/>
        <c:lblOffset val="100"/>
        <c:noMultiLvlLbl val="0"/>
      </c:catAx>
      <c:valAx>
        <c:axId val="11558208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115551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Sheet1!$N$219:$N$220</c:f>
                <c:numCache>
                  <c:formatCode>General</c:formatCode>
                  <c:ptCount val="2"/>
                  <c:pt idx="0">
                    <c:v>0.29664763595857929</c:v>
                  </c:pt>
                  <c:pt idx="1">
                    <c:v>0.16517851238909595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Sheet1!$L$219:$L$220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Sheet1!$M$219:$M$220</c:f>
              <c:numCache>
                <c:formatCode>0.00</c:formatCode>
                <c:ptCount val="2"/>
                <c:pt idx="0">
                  <c:v>1</c:v>
                </c:pt>
                <c:pt idx="1">
                  <c:v>0.7594998537133798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602560"/>
        <c:axId val="115604096"/>
      </c:barChart>
      <c:catAx>
        <c:axId val="115602560"/>
        <c:scaling>
          <c:orientation val="minMax"/>
        </c:scaling>
        <c:delete val="0"/>
        <c:axPos val="b"/>
        <c:majorTickMark val="out"/>
        <c:minorTickMark val="none"/>
        <c:tickLblPos val="nextTo"/>
        <c:crossAx val="115604096"/>
        <c:crosses val="autoZero"/>
        <c:auto val="1"/>
        <c:lblAlgn val="ctr"/>
        <c:lblOffset val="100"/>
        <c:noMultiLvlLbl val="0"/>
      </c:catAx>
      <c:valAx>
        <c:axId val="115604096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115602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Sheet1!$O$13:$O$14</c:f>
                <c:numCache>
                  <c:formatCode>General</c:formatCode>
                  <c:ptCount val="2"/>
                  <c:pt idx="0">
                    <c:v>1.0396325969734336E-2</c:v>
                  </c:pt>
                  <c:pt idx="1">
                    <c:v>3.5696878092294652E-2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Sheet1!$M$13:$M$14</c:f>
              <c:numCache>
                <c:formatCode>General</c:formatCode>
                <c:ptCount val="2"/>
              </c:numCache>
            </c:numRef>
          </c:cat>
          <c:val>
            <c:numRef>
              <c:f>Sheet1!$N$13:$N$14</c:f>
              <c:numCache>
                <c:formatCode>0.00</c:formatCode>
                <c:ptCount val="2"/>
                <c:pt idx="0">
                  <c:v>0.98634294145396006</c:v>
                </c:pt>
                <c:pt idx="1">
                  <c:v>0.78806640946004369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577792"/>
        <c:axId val="94579328"/>
      </c:barChart>
      <c:catAx>
        <c:axId val="94577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4579328"/>
        <c:crosses val="autoZero"/>
        <c:auto val="1"/>
        <c:lblAlgn val="ctr"/>
        <c:lblOffset val="100"/>
        <c:noMultiLvlLbl val="0"/>
      </c:catAx>
      <c:valAx>
        <c:axId val="94579328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945777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Sheet1!$N$149:$N$150</c:f>
                <c:numCache>
                  <c:formatCode>General</c:formatCode>
                  <c:ptCount val="2"/>
                  <c:pt idx="0">
                    <c:v>0.34030535993331767</c:v>
                  </c:pt>
                  <c:pt idx="1">
                    <c:v>5.5955376497074237E-2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Sheet1!$L$149:$L$150</c:f>
              <c:strCache>
                <c:ptCount val="2"/>
                <c:pt idx="0">
                  <c:v>WT</c:v>
                </c:pt>
                <c:pt idx="1">
                  <c:v>Csf1rFoxO1</c:v>
                </c:pt>
              </c:strCache>
            </c:strRef>
          </c:cat>
          <c:val>
            <c:numRef>
              <c:f>Sheet1!$M$149:$M$150</c:f>
              <c:numCache>
                <c:formatCode>0.00</c:formatCode>
                <c:ptCount val="2"/>
                <c:pt idx="0">
                  <c:v>1</c:v>
                </c:pt>
                <c:pt idx="1">
                  <c:v>0.25647891310325438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772032"/>
        <c:axId val="115773824"/>
      </c:barChart>
      <c:catAx>
        <c:axId val="115772032"/>
        <c:scaling>
          <c:orientation val="minMax"/>
        </c:scaling>
        <c:delete val="0"/>
        <c:axPos val="b"/>
        <c:majorTickMark val="out"/>
        <c:minorTickMark val="none"/>
        <c:tickLblPos val="nextTo"/>
        <c:crossAx val="115773824"/>
        <c:crosses val="autoZero"/>
        <c:auto val="1"/>
        <c:lblAlgn val="ctr"/>
        <c:lblOffset val="100"/>
        <c:noMultiLvlLbl val="0"/>
      </c:catAx>
      <c:valAx>
        <c:axId val="115773824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nextTo"/>
        <c:crossAx val="115772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015507436570428"/>
          <c:y val="5.1400554097404488E-2"/>
          <c:w val="0.87610579927509058"/>
          <c:h val="0.758105497229512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'target_data_trans (3)'!$V$1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(3)'!$Z$2:$Z$19</c:f>
                <c:numCache>
                  <c:formatCode>General</c:formatCode>
                  <c:ptCount val="18"/>
                  <c:pt idx="0">
                    <c:v>1.1141384999999999</c:v>
                  </c:pt>
                  <c:pt idx="1">
                    <c:v>3.0684499999999941</c:v>
                  </c:pt>
                  <c:pt idx="2">
                    <c:v>5.8800000000001518E-2</c:v>
                  </c:pt>
                  <c:pt idx="3">
                    <c:v>5.6230499999999983</c:v>
                  </c:pt>
                  <c:pt idx="4">
                    <c:v>4.5216499999999895</c:v>
                  </c:pt>
                  <c:pt idx="5">
                    <c:v>6.2662999999999993</c:v>
                  </c:pt>
                  <c:pt idx="6">
                    <c:v>8.3581000000000358</c:v>
                  </c:pt>
                  <c:pt idx="7">
                    <c:v>2.8419999999999983</c:v>
                  </c:pt>
                  <c:pt idx="8">
                    <c:v>3.7330000000000041</c:v>
                  </c:pt>
                  <c:pt idx="9">
                    <c:v>0.80840000000000045</c:v>
                  </c:pt>
                  <c:pt idx="10">
                    <c:v>10.955999999999989</c:v>
                  </c:pt>
                  <c:pt idx="11">
                    <c:v>2.3711900000000057</c:v>
                  </c:pt>
                  <c:pt idx="12">
                    <c:v>2.3040000000000016</c:v>
                  </c:pt>
                  <c:pt idx="13">
                    <c:v>3.2668999999999992</c:v>
                  </c:pt>
                  <c:pt idx="14">
                    <c:v>6.6994999999999996</c:v>
                  </c:pt>
                  <c:pt idx="15">
                    <c:v>5.7649999999999997</c:v>
                  </c:pt>
                  <c:pt idx="16">
                    <c:v>0.68949999999999534</c:v>
                  </c:pt>
                  <c:pt idx="17">
                    <c:v>10.955999999999989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(3)'!$L$2:$L$19</c:f>
              <c:strCache>
                <c:ptCount val="18"/>
                <c:pt idx="0">
                  <c:v>Ccl2</c:v>
                </c:pt>
                <c:pt idx="1">
                  <c:v>Ccl22</c:v>
                </c:pt>
                <c:pt idx="2">
                  <c:v>Ccr2</c:v>
                </c:pt>
                <c:pt idx="3">
                  <c:v>Il6ra</c:v>
                </c:pt>
                <c:pt idx="4">
                  <c:v>Il6st</c:v>
                </c:pt>
                <c:pt idx="5">
                  <c:v>Il10ra</c:v>
                </c:pt>
                <c:pt idx="6">
                  <c:v>Il10rb</c:v>
                </c:pt>
                <c:pt idx="7">
                  <c:v>Il13ra1</c:v>
                </c:pt>
                <c:pt idx="8">
                  <c:v>Il17ra</c:v>
                </c:pt>
                <c:pt idx="9">
                  <c:v>Irf4</c:v>
                </c:pt>
                <c:pt idx="10">
                  <c:v>Marco</c:v>
                </c:pt>
                <c:pt idx="11">
                  <c:v>Nos2</c:v>
                </c:pt>
                <c:pt idx="12">
                  <c:v>Stat3</c:v>
                </c:pt>
                <c:pt idx="13">
                  <c:v>Stat6</c:v>
                </c:pt>
                <c:pt idx="14">
                  <c:v>Fcgr2b</c:v>
                </c:pt>
                <c:pt idx="15">
                  <c:v>Fcgr3</c:v>
                </c:pt>
                <c:pt idx="16">
                  <c:v>Fcgrt</c:v>
                </c:pt>
                <c:pt idx="17">
                  <c:v>Marco</c:v>
                </c:pt>
              </c:strCache>
            </c:strRef>
          </c:cat>
          <c:val>
            <c:numRef>
              <c:f>'target_data_trans (3)'!$V$2:$V$19</c:f>
              <c:numCache>
                <c:formatCode>General</c:formatCode>
                <c:ptCount val="18"/>
                <c:pt idx="0">
                  <c:v>1.4159014999999999</c:v>
                </c:pt>
                <c:pt idx="1">
                  <c:v>24.995449999999998</c:v>
                </c:pt>
                <c:pt idx="2">
                  <c:v>30.4193</c:v>
                </c:pt>
                <c:pt idx="3">
                  <c:v>79.554949999999991</c:v>
                </c:pt>
                <c:pt idx="4">
                  <c:v>32.585549999999998</c:v>
                </c:pt>
                <c:pt idx="5">
                  <c:v>36.744399999999999</c:v>
                </c:pt>
                <c:pt idx="6">
                  <c:v>71.609099999999998</c:v>
                </c:pt>
                <c:pt idx="7">
                  <c:v>104.887</c:v>
                </c:pt>
                <c:pt idx="8">
                  <c:v>165.78</c:v>
                </c:pt>
                <c:pt idx="9">
                  <c:v>5.9383699999999999</c:v>
                </c:pt>
                <c:pt idx="10">
                  <c:v>306.98500000000001</c:v>
                </c:pt>
                <c:pt idx="11">
                  <c:v>11.122309999999999</c:v>
                </c:pt>
                <c:pt idx="12">
                  <c:v>210.21899999999999</c:v>
                </c:pt>
                <c:pt idx="13">
                  <c:v>84.441100000000006</c:v>
                </c:pt>
                <c:pt idx="14">
                  <c:v>423.3125</c:v>
                </c:pt>
                <c:pt idx="15">
                  <c:v>120.73699999999999</c:v>
                </c:pt>
                <c:pt idx="16">
                  <c:v>187.91250000000002</c:v>
                </c:pt>
                <c:pt idx="17">
                  <c:v>306.98500000000001</c:v>
                </c:pt>
              </c:numCache>
            </c:numRef>
          </c:val>
        </c:ser>
        <c:ser>
          <c:idx val="1"/>
          <c:order val="1"/>
          <c:tx>
            <c:strRef>
              <c:f>'target_data_trans (3)'!$W$1</c:f>
              <c:strCache>
                <c:ptCount val="1"/>
                <c:pt idx="0">
                  <c:v>DRA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(3)'!$AA$2:$AA$19</c:f>
                <c:numCache>
                  <c:formatCode>General</c:formatCode>
                  <c:ptCount val="18"/>
                  <c:pt idx="0">
                    <c:v>3.0995000000000061</c:v>
                  </c:pt>
                  <c:pt idx="1">
                    <c:v>7.4494999999999996</c:v>
                  </c:pt>
                  <c:pt idx="2">
                    <c:v>13.273999999999999</c:v>
                  </c:pt>
                  <c:pt idx="3">
                    <c:v>14.525000000000004</c:v>
                  </c:pt>
                  <c:pt idx="4">
                    <c:v>6.2559999999999993</c:v>
                  </c:pt>
                  <c:pt idx="5">
                    <c:v>12.4345</c:v>
                  </c:pt>
                  <c:pt idx="6">
                    <c:v>53.3245</c:v>
                  </c:pt>
                  <c:pt idx="7">
                    <c:v>7.6100000000000128</c:v>
                  </c:pt>
                  <c:pt idx="8">
                    <c:v>23.170500000000001</c:v>
                  </c:pt>
                  <c:pt idx="9">
                    <c:v>19.330500000000001</c:v>
                  </c:pt>
                  <c:pt idx="10">
                    <c:v>19.40200000000004</c:v>
                  </c:pt>
                  <c:pt idx="11">
                    <c:v>1.0251499999999998</c:v>
                  </c:pt>
                  <c:pt idx="12">
                    <c:v>16.725000000000023</c:v>
                  </c:pt>
                  <c:pt idx="13">
                    <c:v>33.663000000000011</c:v>
                  </c:pt>
                  <c:pt idx="14">
                    <c:v>101.1350000000002</c:v>
                  </c:pt>
                  <c:pt idx="15">
                    <c:v>10.600000000000023</c:v>
                  </c:pt>
                  <c:pt idx="16">
                    <c:v>29.392999999999969</c:v>
                  </c:pt>
                  <c:pt idx="17">
                    <c:v>19.40200000000004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(3)'!$L$2:$L$19</c:f>
              <c:strCache>
                <c:ptCount val="18"/>
                <c:pt idx="0">
                  <c:v>Ccl2</c:v>
                </c:pt>
                <c:pt idx="1">
                  <c:v>Ccl22</c:v>
                </c:pt>
                <c:pt idx="2">
                  <c:v>Ccr2</c:v>
                </c:pt>
                <c:pt idx="3">
                  <c:v>Il6ra</c:v>
                </c:pt>
                <c:pt idx="4">
                  <c:v>Il6st</c:v>
                </c:pt>
                <c:pt idx="5">
                  <c:v>Il10ra</c:v>
                </c:pt>
                <c:pt idx="6">
                  <c:v>Il10rb</c:v>
                </c:pt>
                <c:pt idx="7">
                  <c:v>Il13ra1</c:v>
                </c:pt>
                <c:pt idx="8">
                  <c:v>Il17ra</c:v>
                </c:pt>
                <c:pt idx="9">
                  <c:v>Irf4</c:v>
                </c:pt>
                <c:pt idx="10">
                  <c:v>Marco</c:v>
                </c:pt>
                <c:pt idx="11">
                  <c:v>Nos2</c:v>
                </c:pt>
                <c:pt idx="12">
                  <c:v>Stat3</c:v>
                </c:pt>
                <c:pt idx="13">
                  <c:v>Stat6</c:v>
                </c:pt>
                <c:pt idx="14">
                  <c:v>Fcgr2b</c:v>
                </c:pt>
                <c:pt idx="15">
                  <c:v>Fcgr3</c:v>
                </c:pt>
                <c:pt idx="16">
                  <c:v>Fcgrt</c:v>
                </c:pt>
                <c:pt idx="17">
                  <c:v>Marco</c:v>
                </c:pt>
              </c:strCache>
            </c:strRef>
          </c:cat>
          <c:val>
            <c:numRef>
              <c:f>'target_data_trans (3)'!$W$2:$W$19</c:f>
              <c:numCache>
                <c:formatCode>General</c:formatCode>
                <c:ptCount val="18"/>
                <c:pt idx="0">
                  <c:v>152.02549999999999</c:v>
                </c:pt>
                <c:pt idx="1">
                  <c:v>436.18849999999998</c:v>
                </c:pt>
                <c:pt idx="2">
                  <c:v>373.35399999999998</c:v>
                </c:pt>
                <c:pt idx="3">
                  <c:v>456.23</c:v>
                </c:pt>
                <c:pt idx="4">
                  <c:v>360.99699999999996</c:v>
                </c:pt>
                <c:pt idx="5">
                  <c:v>181.90649999999999</c:v>
                </c:pt>
                <c:pt idx="6">
                  <c:v>845.78549999999996</c:v>
                </c:pt>
                <c:pt idx="7">
                  <c:v>1107.58</c:v>
                </c:pt>
                <c:pt idx="8">
                  <c:v>865.91750000000002</c:v>
                </c:pt>
                <c:pt idx="9">
                  <c:v>201.09950000000001</c:v>
                </c:pt>
                <c:pt idx="10">
                  <c:v>672.56700000000001</c:v>
                </c:pt>
                <c:pt idx="11">
                  <c:v>11.65715</c:v>
                </c:pt>
                <c:pt idx="12">
                  <c:v>1271.4349999999999</c:v>
                </c:pt>
                <c:pt idx="13">
                  <c:v>836.75300000000004</c:v>
                </c:pt>
                <c:pt idx="14">
                  <c:v>6252.2049999999999</c:v>
                </c:pt>
                <c:pt idx="15">
                  <c:v>1541.29</c:v>
                </c:pt>
                <c:pt idx="16">
                  <c:v>908.00800000000004</c:v>
                </c:pt>
                <c:pt idx="17">
                  <c:v>672.56700000000001</c:v>
                </c:pt>
              </c:numCache>
            </c:numRef>
          </c:val>
        </c:ser>
        <c:ser>
          <c:idx val="2"/>
          <c:order val="2"/>
          <c:tx>
            <c:strRef>
              <c:f>'target_data_trans (3)'!$X$1</c:f>
              <c:strCache>
                <c:ptCount val="1"/>
                <c:pt idx="0">
                  <c:v>AS1842856+DRA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(3)'!$AB$2:$AB$19</c:f>
                <c:numCache>
                  <c:formatCode>General</c:formatCode>
                  <c:ptCount val="18"/>
                  <c:pt idx="0">
                    <c:v>0.55070000000000086</c:v>
                  </c:pt>
                  <c:pt idx="1">
                    <c:v>6.5850500000000025</c:v>
                  </c:pt>
                  <c:pt idx="2">
                    <c:v>5.5359000000000016</c:v>
                  </c:pt>
                  <c:pt idx="3">
                    <c:v>12.15100000000003</c:v>
                  </c:pt>
                  <c:pt idx="4">
                    <c:v>6.4430499999999995</c:v>
                  </c:pt>
                  <c:pt idx="5">
                    <c:v>4.4867499999999882</c:v>
                  </c:pt>
                  <c:pt idx="6">
                    <c:v>6.964500000000001</c:v>
                  </c:pt>
                  <c:pt idx="7">
                    <c:v>23.779000000000067</c:v>
                  </c:pt>
                  <c:pt idx="8">
                    <c:v>14.435500000000005</c:v>
                  </c:pt>
                  <c:pt idx="9">
                    <c:v>1.5413999999999992</c:v>
                  </c:pt>
                  <c:pt idx="10">
                    <c:v>13.72060000000001</c:v>
                  </c:pt>
                  <c:pt idx="11">
                    <c:v>2.5303799999999996</c:v>
                  </c:pt>
                  <c:pt idx="12">
                    <c:v>15.550000000000011</c:v>
                  </c:pt>
                  <c:pt idx="13">
                    <c:v>14.007499999999993</c:v>
                  </c:pt>
                  <c:pt idx="14">
                    <c:v>31.743999999999971</c:v>
                  </c:pt>
                  <c:pt idx="15">
                    <c:v>5.4959999999999951</c:v>
                  </c:pt>
                  <c:pt idx="16">
                    <c:v>11.377999999999998</c:v>
                  </c:pt>
                  <c:pt idx="17">
                    <c:v>13.72060000000001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(3)'!$L$2:$L$19</c:f>
              <c:strCache>
                <c:ptCount val="18"/>
                <c:pt idx="0">
                  <c:v>Ccl2</c:v>
                </c:pt>
                <c:pt idx="1">
                  <c:v>Ccl22</c:v>
                </c:pt>
                <c:pt idx="2">
                  <c:v>Ccr2</c:v>
                </c:pt>
                <c:pt idx="3">
                  <c:v>Il6ra</c:v>
                </c:pt>
                <c:pt idx="4">
                  <c:v>Il6st</c:v>
                </c:pt>
                <c:pt idx="5">
                  <c:v>Il10ra</c:v>
                </c:pt>
                <c:pt idx="6">
                  <c:v>Il10rb</c:v>
                </c:pt>
                <c:pt idx="7">
                  <c:v>Il13ra1</c:v>
                </c:pt>
                <c:pt idx="8">
                  <c:v>Il17ra</c:v>
                </c:pt>
                <c:pt idx="9">
                  <c:v>Irf4</c:v>
                </c:pt>
                <c:pt idx="10">
                  <c:v>Marco</c:v>
                </c:pt>
                <c:pt idx="11">
                  <c:v>Nos2</c:v>
                </c:pt>
                <c:pt idx="12">
                  <c:v>Stat3</c:v>
                </c:pt>
                <c:pt idx="13">
                  <c:v>Stat6</c:v>
                </c:pt>
                <c:pt idx="14">
                  <c:v>Fcgr2b</c:v>
                </c:pt>
                <c:pt idx="15">
                  <c:v>Fcgr3</c:v>
                </c:pt>
                <c:pt idx="16">
                  <c:v>Fcgrt</c:v>
                </c:pt>
                <c:pt idx="17">
                  <c:v>Marco</c:v>
                </c:pt>
              </c:strCache>
            </c:strRef>
          </c:cat>
          <c:val>
            <c:numRef>
              <c:f>'target_data_trans (3)'!$X$2:$X$19</c:f>
              <c:numCache>
                <c:formatCode>General</c:formatCode>
                <c:ptCount val="18"/>
                <c:pt idx="0">
                  <c:v>23.525199999999998</c:v>
                </c:pt>
                <c:pt idx="1">
                  <c:v>78.635850000000005</c:v>
                </c:pt>
                <c:pt idx="2">
                  <c:v>59.303300000000007</c:v>
                </c:pt>
                <c:pt idx="3">
                  <c:v>98.390999999999991</c:v>
                </c:pt>
                <c:pt idx="4">
                  <c:v>73.682450000000003</c:v>
                </c:pt>
                <c:pt idx="5">
                  <c:v>39.970849999999999</c:v>
                </c:pt>
                <c:pt idx="6">
                  <c:v>195.45150000000001</c:v>
                </c:pt>
                <c:pt idx="7">
                  <c:v>212.26599999999999</c:v>
                </c:pt>
                <c:pt idx="8">
                  <c:v>179.82749999999999</c:v>
                </c:pt>
                <c:pt idx="9">
                  <c:v>23.553599999999999</c:v>
                </c:pt>
                <c:pt idx="10">
                  <c:v>103.0924</c:v>
                </c:pt>
                <c:pt idx="11">
                  <c:v>6.25922</c:v>
                </c:pt>
                <c:pt idx="12">
                  <c:v>287.755</c:v>
                </c:pt>
                <c:pt idx="13">
                  <c:v>147.64449999999999</c:v>
                </c:pt>
                <c:pt idx="14">
                  <c:v>904.41200000000003</c:v>
                </c:pt>
                <c:pt idx="15">
                  <c:v>230.54899999999998</c:v>
                </c:pt>
                <c:pt idx="16">
                  <c:v>176.76999999999998</c:v>
                </c:pt>
                <c:pt idx="17">
                  <c:v>103.0924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761600"/>
        <c:axId val="82763136"/>
      </c:barChart>
      <c:catAx>
        <c:axId val="82761600"/>
        <c:scaling>
          <c:orientation val="minMax"/>
        </c:scaling>
        <c:delete val="0"/>
        <c:axPos val="b"/>
        <c:majorTickMark val="out"/>
        <c:minorTickMark val="none"/>
        <c:tickLblPos val="nextTo"/>
        <c:crossAx val="82763136"/>
        <c:crosses val="autoZero"/>
        <c:auto val="1"/>
        <c:lblAlgn val="ctr"/>
        <c:lblOffset val="100"/>
        <c:noMultiLvlLbl val="0"/>
      </c:catAx>
      <c:valAx>
        <c:axId val="827631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2761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9173709536307952"/>
          <c:y val="0.10025020342598194"/>
          <c:w val="0.23332317835270588"/>
          <c:h val="0.2058810281251205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423840769903762"/>
          <c:y val="5.1400554097404488E-2"/>
          <c:w val="0.84694313210848648"/>
          <c:h val="0.827999052201808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'target_data_trans (3)'!$V$36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(3)'!$Z$37:$Z$49</c:f>
                <c:numCache>
                  <c:formatCode>General</c:formatCode>
                  <c:ptCount val="13"/>
                  <c:pt idx="0">
                    <c:v>16.361999999999995</c:v>
                  </c:pt>
                  <c:pt idx="1">
                    <c:v>0.9942264999999999</c:v>
                  </c:pt>
                  <c:pt idx="2">
                    <c:v>1.4159014999999999</c:v>
                  </c:pt>
                  <c:pt idx="3">
                    <c:v>8.31899999999996</c:v>
                  </c:pt>
                  <c:pt idx="4">
                    <c:v>12.831499999999975</c:v>
                  </c:pt>
                  <c:pt idx="5">
                    <c:v>16.923500000000004</c:v>
                  </c:pt>
                  <c:pt idx="6">
                    <c:v>0.1508815</c:v>
                  </c:pt>
                  <c:pt idx="7">
                    <c:v>3.5480999999999914</c:v>
                  </c:pt>
                  <c:pt idx="8">
                    <c:v>0.20487499999999989</c:v>
                  </c:pt>
                  <c:pt idx="9">
                    <c:v>2.6189799999999992</c:v>
                  </c:pt>
                  <c:pt idx="10">
                    <c:v>0.75043000000000093</c:v>
                  </c:pt>
                  <c:pt idx="11">
                    <c:v>9.4510000000000218</c:v>
                  </c:pt>
                  <c:pt idx="12">
                    <c:v>1.7272999999999994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(3)'!$L$37:$L$49</c:f>
              <c:strCache>
                <c:ptCount val="13"/>
                <c:pt idx="0">
                  <c:v>Tgfb1</c:v>
                </c:pt>
                <c:pt idx="1">
                  <c:v>Tgfb2</c:v>
                </c:pt>
                <c:pt idx="2">
                  <c:v>Tgfb3</c:v>
                </c:pt>
                <c:pt idx="3">
                  <c:v>Tgfbi</c:v>
                </c:pt>
                <c:pt idx="4">
                  <c:v>Tgfbr1</c:v>
                </c:pt>
                <c:pt idx="5">
                  <c:v>Tgfbr2</c:v>
                </c:pt>
                <c:pt idx="6">
                  <c:v>Vcam1</c:v>
                </c:pt>
                <c:pt idx="7">
                  <c:v>Icam1</c:v>
                </c:pt>
                <c:pt idx="8">
                  <c:v>Icam2</c:v>
                </c:pt>
                <c:pt idx="9">
                  <c:v>Icam4</c:v>
                </c:pt>
                <c:pt idx="10">
                  <c:v>Icam5</c:v>
                </c:pt>
                <c:pt idx="11">
                  <c:v>Fn1</c:v>
                </c:pt>
                <c:pt idx="12">
                  <c:v>Cdkn1a</c:v>
                </c:pt>
              </c:strCache>
            </c:strRef>
          </c:cat>
          <c:val>
            <c:numRef>
              <c:f>'target_data_trans (3)'!$V$37:$V$49</c:f>
              <c:numCache>
                <c:formatCode>General</c:formatCode>
                <c:ptCount val="13"/>
                <c:pt idx="0">
                  <c:v>265.31600000000003</c:v>
                </c:pt>
                <c:pt idx="1">
                  <c:v>-0.69246350000000001</c:v>
                </c:pt>
                <c:pt idx="2">
                  <c:v>-1.1141385000000001</c:v>
                </c:pt>
                <c:pt idx="3">
                  <c:v>545.75900000000001</c:v>
                </c:pt>
                <c:pt idx="4">
                  <c:v>275.95550000000003</c:v>
                </c:pt>
                <c:pt idx="5">
                  <c:v>245.35750000000002</c:v>
                </c:pt>
                <c:pt idx="6">
                  <c:v>0.1508815</c:v>
                </c:pt>
                <c:pt idx="7">
                  <c:v>22.101700000000001</c:v>
                </c:pt>
                <c:pt idx="8">
                  <c:v>6.5418950000000002</c:v>
                </c:pt>
                <c:pt idx="9">
                  <c:v>4.1277900000000001</c:v>
                </c:pt>
                <c:pt idx="10">
                  <c:v>3.4662999999999999</c:v>
                </c:pt>
                <c:pt idx="11">
                  <c:v>911.83100000000002</c:v>
                </c:pt>
                <c:pt idx="12">
                  <c:v>73.411699999999996</c:v>
                </c:pt>
              </c:numCache>
            </c:numRef>
          </c:val>
        </c:ser>
        <c:ser>
          <c:idx val="1"/>
          <c:order val="1"/>
          <c:tx>
            <c:strRef>
              <c:f>'target_data_trans (3)'!$W$36</c:f>
              <c:strCache>
                <c:ptCount val="1"/>
                <c:pt idx="0">
                  <c:v>DRA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(3)'!$AA$37:$AA$49</c:f>
                <c:numCache>
                  <c:formatCode>General</c:formatCode>
                  <c:ptCount val="13"/>
                  <c:pt idx="0">
                    <c:v>118.20000000000003</c:v>
                  </c:pt>
                  <c:pt idx="1">
                    <c:v>1.2006399999999988</c:v>
                  </c:pt>
                  <c:pt idx="2">
                    <c:v>1.259145</c:v>
                  </c:pt>
                  <c:pt idx="3">
                    <c:v>182.12999999999968</c:v>
                  </c:pt>
                  <c:pt idx="4">
                    <c:v>41.850000000000136</c:v>
                  </c:pt>
                  <c:pt idx="5">
                    <c:v>12.235000000000012</c:v>
                  </c:pt>
                  <c:pt idx="6">
                    <c:v>1.8007850000000001</c:v>
                  </c:pt>
                  <c:pt idx="7">
                    <c:v>0.71199999999998898</c:v>
                  </c:pt>
                  <c:pt idx="8">
                    <c:v>4.9345500000000078</c:v>
                  </c:pt>
                  <c:pt idx="9">
                    <c:v>3.3230699999999986</c:v>
                  </c:pt>
                  <c:pt idx="10">
                    <c:v>2.2546650000000001</c:v>
                  </c:pt>
                  <c:pt idx="11">
                    <c:v>607.84999999999854</c:v>
                  </c:pt>
                  <c:pt idx="12">
                    <c:v>43.022999999999961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(3)'!$L$37:$L$49</c:f>
              <c:strCache>
                <c:ptCount val="13"/>
                <c:pt idx="0">
                  <c:v>Tgfb1</c:v>
                </c:pt>
                <c:pt idx="1">
                  <c:v>Tgfb2</c:v>
                </c:pt>
                <c:pt idx="2">
                  <c:v>Tgfb3</c:v>
                </c:pt>
                <c:pt idx="3">
                  <c:v>Tgfbi</c:v>
                </c:pt>
                <c:pt idx="4">
                  <c:v>Tgfbr1</c:v>
                </c:pt>
                <c:pt idx="5">
                  <c:v>Tgfbr2</c:v>
                </c:pt>
                <c:pt idx="6">
                  <c:v>Vcam1</c:v>
                </c:pt>
                <c:pt idx="7">
                  <c:v>Icam1</c:v>
                </c:pt>
                <c:pt idx="8">
                  <c:v>Icam2</c:v>
                </c:pt>
                <c:pt idx="9">
                  <c:v>Icam4</c:v>
                </c:pt>
                <c:pt idx="10">
                  <c:v>Icam5</c:v>
                </c:pt>
                <c:pt idx="11">
                  <c:v>Fn1</c:v>
                </c:pt>
                <c:pt idx="12">
                  <c:v>Cdkn1a</c:v>
                </c:pt>
              </c:strCache>
            </c:strRef>
          </c:cat>
          <c:val>
            <c:numRef>
              <c:f>'target_data_trans (3)'!$W$37:$W$49</c:f>
              <c:numCache>
                <c:formatCode>General</c:formatCode>
                <c:ptCount val="13"/>
                <c:pt idx="0">
                  <c:v>2573.9399999999996</c:v>
                </c:pt>
                <c:pt idx="1">
                  <c:v>5.6840200000000003</c:v>
                </c:pt>
                <c:pt idx="2">
                  <c:v>3.6929850000000002</c:v>
                </c:pt>
                <c:pt idx="3">
                  <c:v>4443.5200000000004</c:v>
                </c:pt>
                <c:pt idx="4">
                  <c:v>2938.24</c:v>
                </c:pt>
                <c:pt idx="5">
                  <c:v>1309.085</c:v>
                </c:pt>
                <c:pt idx="6">
                  <c:v>2.1850750000000003</c:v>
                </c:pt>
                <c:pt idx="7">
                  <c:v>326.97399999999999</c:v>
                </c:pt>
                <c:pt idx="8">
                  <c:v>30.93815</c:v>
                </c:pt>
                <c:pt idx="9">
                  <c:v>7.3089300000000001</c:v>
                </c:pt>
                <c:pt idx="10">
                  <c:v>3.6637249999999999</c:v>
                </c:pt>
                <c:pt idx="11">
                  <c:v>18169.75</c:v>
                </c:pt>
                <c:pt idx="12">
                  <c:v>901.14200000000005</c:v>
                </c:pt>
              </c:numCache>
            </c:numRef>
          </c:val>
        </c:ser>
        <c:ser>
          <c:idx val="2"/>
          <c:order val="2"/>
          <c:tx>
            <c:strRef>
              <c:f>'target_data_trans (3)'!$X$36</c:f>
              <c:strCache>
                <c:ptCount val="1"/>
                <c:pt idx="0">
                  <c:v>AS(L)+DRA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'target_data_trans (3)'!$AB$37:$AB$49</c:f>
                <c:numCache>
                  <c:formatCode>General</c:formatCode>
                  <c:ptCount val="13"/>
                  <c:pt idx="0">
                    <c:v>34.059500000000014</c:v>
                  </c:pt>
                  <c:pt idx="1">
                    <c:v>1.3124865000000001</c:v>
                  </c:pt>
                  <c:pt idx="2">
                    <c:v>4.8508800000000001</c:v>
                  </c:pt>
                  <c:pt idx="3">
                    <c:v>43.855999999999987</c:v>
                  </c:pt>
                  <c:pt idx="4">
                    <c:v>28.086499999999997</c:v>
                  </c:pt>
                  <c:pt idx="5">
                    <c:v>9.4390000000000214</c:v>
                  </c:pt>
                  <c:pt idx="6">
                    <c:v>1.3408889999999998</c:v>
                  </c:pt>
                  <c:pt idx="7">
                    <c:v>9.3282500000000184</c:v>
                  </c:pt>
                  <c:pt idx="8">
                    <c:v>0.41326499999999999</c:v>
                  </c:pt>
                  <c:pt idx="9">
                    <c:v>0.37860650000000001</c:v>
                  </c:pt>
                  <c:pt idx="10">
                    <c:v>1.3976924999999998</c:v>
                  </c:pt>
                  <c:pt idx="11">
                    <c:v>39.335000000000036</c:v>
                  </c:pt>
                  <c:pt idx="12">
                    <c:v>14.775000000000004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'target_data_trans (3)'!$L$37:$L$49</c:f>
              <c:strCache>
                <c:ptCount val="13"/>
                <c:pt idx="0">
                  <c:v>Tgfb1</c:v>
                </c:pt>
                <c:pt idx="1">
                  <c:v>Tgfb2</c:v>
                </c:pt>
                <c:pt idx="2">
                  <c:v>Tgfb3</c:v>
                </c:pt>
                <c:pt idx="3">
                  <c:v>Tgfbi</c:v>
                </c:pt>
                <c:pt idx="4">
                  <c:v>Tgfbr1</c:v>
                </c:pt>
                <c:pt idx="5">
                  <c:v>Tgfbr2</c:v>
                </c:pt>
                <c:pt idx="6">
                  <c:v>Vcam1</c:v>
                </c:pt>
                <c:pt idx="7">
                  <c:v>Icam1</c:v>
                </c:pt>
                <c:pt idx="8">
                  <c:v>Icam2</c:v>
                </c:pt>
                <c:pt idx="9">
                  <c:v>Icam4</c:v>
                </c:pt>
                <c:pt idx="10">
                  <c:v>Icam5</c:v>
                </c:pt>
                <c:pt idx="11">
                  <c:v>Fn1</c:v>
                </c:pt>
                <c:pt idx="12">
                  <c:v>Cdkn1a</c:v>
                </c:pt>
              </c:strCache>
            </c:strRef>
          </c:cat>
          <c:val>
            <c:numRef>
              <c:f>'target_data_trans (3)'!$X$37:$X$49</c:f>
              <c:numCache>
                <c:formatCode>General</c:formatCode>
                <c:ptCount val="13"/>
                <c:pt idx="0">
                  <c:v>553.57050000000004</c:v>
                </c:pt>
                <c:pt idx="1">
                  <c:v>-1.6946435</c:v>
                </c:pt>
                <c:pt idx="2">
                  <c:v>0.8814700000000002</c:v>
                </c:pt>
                <c:pt idx="3">
                  <c:v>878.03300000000002</c:v>
                </c:pt>
                <c:pt idx="4">
                  <c:v>552.40949999999998</c:v>
                </c:pt>
                <c:pt idx="5">
                  <c:v>316.286</c:v>
                </c:pt>
                <c:pt idx="6">
                  <c:v>-0.70396099999999984</c:v>
                </c:pt>
                <c:pt idx="7">
                  <c:v>53.472849999999994</c:v>
                </c:pt>
                <c:pt idx="8">
                  <c:v>7.164695</c:v>
                </c:pt>
                <c:pt idx="9">
                  <c:v>0.25832150000000004</c:v>
                </c:pt>
                <c:pt idx="10">
                  <c:v>1.2774075</c:v>
                </c:pt>
                <c:pt idx="11">
                  <c:v>4103.8850000000002</c:v>
                </c:pt>
                <c:pt idx="12">
                  <c:v>174.393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526976"/>
        <c:axId val="106541056"/>
      </c:barChart>
      <c:catAx>
        <c:axId val="106526976"/>
        <c:scaling>
          <c:orientation val="minMax"/>
        </c:scaling>
        <c:delete val="0"/>
        <c:axPos val="b"/>
        <c:majorTickMark val="out"/>
        <c:minorTickMark val="none"/>
        <c:tickLblPos val="nextTo"/>
        <c:crossAx val="106541056"/>
        <c:crosses val="autoZero"/>
        <c:auto val="1"/>
        <c:lblAlgn val="ctr"/>
        <c:lblOffset val="100"/>
        <c:noMultiLvlLbl val="0"/>
      </c:catAx>
      <c:valAx>
        <c:axId val="1065410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6526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451487314085727"/>
          <c:y val="6.423884514435696E-2"/>
          <c:w val="0.14781181927120476"/>
          <c:h val="0.2511515748031495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Sheet1!$U$71:$U$72</c:f>
                <c:numCache>
                  <c:formatCode>General</c:formatCode>
                  <c:ptCount val="2"/>
                  <c:pt idx="0">
                    <c:v>0.12511713938032759</c:v>
                  </c:pt>
                  <c:pt idx="1">
                    <c:v>0.1095102445032384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Sheet1!$S$71:$S$72</c:f>
              <c:numCache>
                <c:formatCode>General</c:formatCode>
                <c:ptCount val="2"/>
              </c:numCache>
            </c:numRef>
          </c:cat>
          <c:val>
            <c:numRef>
              <c:f>Sheet1!$T$71:$T$72</c:f>
              <c:numCache>
                <c:formatCode>0.00</c:formatCode>
                <c:ptCount val="2"/>
                <c:pt idx="0">
                  <c:v>1</c:v>
                </c:pt>
                <c:pt idx="1">
                  <c:v>0.33838734319399372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768512"/>
        <c:axId val="114782592"/>
      </c:barChart>
      <c:catAx>
        <c:axId val="114768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4782592"/>
        <c:crosses val="autoZero"/>
        <c:auto val="1"/>
        <c:lblAlgn val="ctr"/>
        <c:lblOffset val="100"/>
        <c:noMultiLvlLbl val="0"/>
      </c:catAx>
      <c:valAx>
        <c:axId val="1147825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4768512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Sheet1!$U$106:$U$107</c:f>
                <c:numCache>
                  <c:formatCode>General</c:formatCode>
                  <c:ptCount val="2"/>
                  <c:pt idx="0">
                    <c:v>0.18438901545004868</c:v>
                  </c:pt>
                  <c:pt idx="1">
                    <c:v>0.10211557113582853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Sheet1!$S$106:$S$107</c:f>
              <c:numCache>
                <c:formatCode>General</c:formatCode>
                <c:ptCount val="2"/>
              </c:numCache>
            </c:numRef>
          </c:cat>
          <c:val>
            <c:numRef>
              <c:f>Sheet1!$T$106:$T$107</c:f>
              <c:numCache>
                <c:formatCode>0.00</c:formatCode>
                <c:ptCount val="2"/>
                <c:pt idx="0">
                  <c:v>1</c:v>
                </c:pt>
                <c:pt idx="1">
                  <c:v>0.33794961082617364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803072"/>
        <c:axId val="114804608"/>
      </c:barChart>
      <c:catAx>
        <c:axId val="114803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4804608"/>
        <c:crosses val="autoZero"/>
        <c:auto val="1"/>
        <c:lblAlgn val="ctr"/>
        <c:lblOffset val="100"/>
        <c:noMultiLvlLbl val="0"/>
      </c:catAx>
      <c:valAx>
        <c:axId val="1148046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4803072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Sheet1!$U$139:$U$140</c:f>
                <c:numCache>
                  <c:formatCode>General</c:formatCode>
                  <c:ptCount val="2"/>
                  <c:pt idx="0">
                    <c:v>9.7963683359687817E-2</c:v>
                  </c:pt>
                  <c:pt idx="1">
                    <c:v>0.14274530620587811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Sheet1!$S$139:$S$140</c:f>
              <c:numCache>
                <c:formatCode>General</c:formatCode>
                <c:ptCount val="2"/>
              </c:numCache>
            </c:numRef>
          </c:cat>
          <c:val>
            <c:numRef>
              <c:f>Sheet1!$T$139:$T$140</c:f>
              <c:numCache>
                <c:formatCode>0.00</c:formatCode>
                <c:ptCount val="2"/>
                <c:pt idx="0">
                  <c:v>1</c:v>
                </c:pt>
                <c:pt idx="1">
                  <c:v>0.43582018747925461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161472"/>
        <c:axId val="107163008"/>
      </c:barChart>
      <c:catAx>
        <c:axId val="107161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163008"/>
        <c:crosses val="autoZero"/>
        <c:auto val="1"/>
        <c:lblAlgn val="ctr"/>
        <c:lblOffset val="100"/>
        <c:noMultiLvlLbl val="0"/>
      </c:catAx>
      <c:valAx>
        <c:axId val="10716300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07161472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Sheet1!$T$203:$T$204</c:f>
                <c:numCache>
                  <c:formatCode>General</c:formatCode>
                  <c:ptCount val="2"/>
                  <c:pt idx="0">
                    <c:v>0.13686348826119282</c:v>
                  </c:pt>
                  <c:pt idx="1">
                    <c:v>6.3273618528407224E-2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Sheet1!$R$203:$R$204</c:f>
              <c:numCache>
                <c:formatCode>General</c:formatCode>
                <c:ptCount val="2"/>
              </c:numCache>
            </c:numRef>
          </c:cat>
          <c:val>
            <c:numRef>
              <c:f>Sheet1!$S$203:$S$204</c:f>
              <c:numCache>
                <c:formatCode>0.00</c:formatCode>
                <c:ptCount val="2"/>
                <c:pt idx="0">
                  <c:v>1</c:v>
                </c:pt>
                <c:pt idx="1">
                  <c:v>0.50285863459345459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175296"/>
        <c:axId val="107197568"/>
      </c:barChart>
      <c:catAx>
        <c:axId val="107175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7197568"/>
        <c:crosses val="autoZero"/>
        <c:auto val="1"/>
        <c:lblAlgn val="ctr"/>
        <c:lblOffset val="100"/>
        <c:noMultiLvlLbl val="0"/>
      </c:catAx>
      <c:valAx>
        <c:axId val="1071975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07175296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800" b="1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6837D-B8BF-4B80-97FA-657BB5363DF1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DF646-73F4-4A05-89CC-AD9E303257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4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DF646-73F4-4A05-89CC-AD9E303257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33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5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007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9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2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817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8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26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2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53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99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72A75-07EB-4F37-AAD4-34800016BA3B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46DF0-6B53-4C93-933D-41B4258682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3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chart" Target="../charts/chart2.xm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chart" Target="../charts/chart1.xml"/><Relationship Id="rId10" Type="http://schemas.openxmlformats.org/officeDocument/2006/relationships/image" Target="../media/image8.pn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.xml"/><Relationship Id="rId13" Type="http://schemas.openxmlformats.org/officeDocument/2006/relationships/chart" Target="../charts/chart13.xml"/><Relationship Id="rId18" Type="http://schemas.openxmlformats.org/officeDocument/2006/relationships/chart" Target="../charts/chart15.xml"/><Relationship Id="rId3" Type="http://schemas.openxmlformats.org/officeDocument/2006/relationships/chart" Target="../charts/chart6.xml"/><Relationship Id="rId21" Type="http://schemas.openxmlformats.org/officeDocument/2006/relationships/chart" Target="../charts/chart18.xml"/><Relationship Id="rId7" Type="http://schemas.openxmlformats.org/officeDocument/2006/relationships/chart" Target="../charts/chart10.xml"/><Relationship Id="rId12" Type="http://schemas.openxmlformats.org/officeDocument/2006/relationships/image" Target="../media/image19.jpeg"/><Relationship Id="rId1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jpeg"/><Relationship Id="rId20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11" Type="http://schemas.openxmlformats.org/officeDocument/2006/relationships/image" Target="../media/image18.jpeg"/><Relationship Id="rId5" Type="http://schemas.openxmlformats.org/officeDocument/2006/relationships/chart" Target="../charts/chart8.xml"/><Relationship Id="rId15" Type="http://schemas.openxmlformats.org/officeDocument/2006/relationships/image" Target="../media/image20.jpeg"/><Relationship Id="rId10" Type="http://schemas.openxmlformats.org/officeDocument/2006/relationships/image" Target="../media/image17.jpeg"/><Relationship Id="rId19" Type="http://schemas.openxmlformats.org/officeDocument/2006/relationships/chart" Target="../charts/chart16.xml"/><Relationship Id="rId4" Type="http://schemas.openxmlformats.org/officeDocument/2006/relationships/chart" Target="../charts/chart7.xml"/><Relationship Id="rId9" Type="http://schemas.openxmlformats.org/officeDocument/2006/relationships/chart" Target="../charts/chart12.xml"/><Relationship Id="rId14" Type="http://schemas.openxmlformats.org/officeDocument/2006/relationships/chart" Target="../charts/char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chart" Target="../charts/chart27.xml"/><Relationship Id="rId3" Type="http://schemas.openxmlformats.org/officeDocument/2006/relationships/image" Target="../media/image25.jpeg"/><Relationship Id="rId7" Type="http://schemas.openxmlformats.org/officeDocument/2006/relationships/image" Target="../media/image27.png"/><Relationship Id="rId12" Type="http://schemas.openxmlformats.org/officeDocument/2006/relationships/chart" Target="../charts/chart26.xml"/><Relationship Id="rId2" Type="http://schemas.openxmlformats.org/officeDocument/2006/relationships/image" Target="../media/image24.jpeg"/><Relationship Id="rId16" Type="http://schemas.openxmlformats.org/officeDocument/2006/relationships/chart" Target="../charts/chart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chart" Target="../charts/chart25.xml"/><Relationship Id="rId5" Type="http://schemas.openxmlformats.org/officeDocument/2006/relationships/chart" Target="../charts/chart24.xml"/><Relationship Id="rId15" Type="http://schemas.openxmlformats.org/officeDocument/2006/relationships/chart" Target="../charts/chart29.xml"/><Relationship Id="rId10" Type="http://schemas.openxmlformats.org/officeDocument/2006/relationships/image" Target="../media/image30.jpeg"/><Relationship Id="rId4" Type="http://schemas.openxmlformats.org/officeDocument/2006/relationships/chart" Target="../charts/chart23.xml"/><Relationship Id="rId9" Type="http://schemas.openxmlformats.org/officeDocument/2006/relationships/image" Target="../media/image29.jpeg"/><Relationship Id="rId14" Type="http://schemas.openxmlformats.org/officeDocument/2006/relationships/chart" Target="../charts/char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30296" y="25908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8862901">
            <a:off x="797415" y="3111389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8862901">
            <a:off x="1117644" y="3111389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8862901">
            <a:off x="1747776" y="3111389"/>
            <a:ext cx="685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IFNr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8862901">
            <a:off x="1384156" y="3062029"/>
            <a:ext cx="811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AS1842856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2" descr="C:\Users\chun35\Desktop\John Lab\Western Data\2017\Jun\LM\Actin-LM.jpg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52" y="4083811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3" descr="C:\Users\chun35\Desktop\John Lab\Western Data\2017\Jun\LM\Arg1-LM.jpg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52" y="3768125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76200" y="409687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6200" y="348039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200" y="3791901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Picture 4" descr="C:\Users\chun35\Desktop\John Lab\Western Data\2017\Jun\LM\IRF4-LM.jpg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52" y="3452439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1260352" y="4377725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1227694" y="4410383"/>
            <a:ext cx="5486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0928937"/>
              </p:ext>
            </p:extLst>
          </p:nvPr>
        </p:nvGraphicFramePr>
        <p:xfrm>
          <a:off x="3161944" y="2712482"/>
          <a:ext cx="1474625" cy="2076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159391" y="3521654"/>
            <a:ext cx="3417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20678" y="3004695"/>
            <a:ext cx="3417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01574" y="2754303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Elbow Connector 38"/>
          <p:cNvCxnSpPr/>
          <p:nvPr/>
        </p:nvCxnSpPr>
        <p:spPr>
          <a:xfrm rot="16200000" flipH="1">
            <a:off x="3924510" y="3092684"/>
            <a:ext cx="457200" cy="338328"/>
          </a:xfrm>
          <a:prstGeom prst="bentConnector3">
            <a:avLst>
              <a:gd name="adj1" fmla="val -978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552344" y="2644051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331799" y="3405687"/>
            <a:ext cx="15510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 expression (AU)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35580" y="3579438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235580" y="3827580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35580" y="4070305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235580" y="4306551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Lamin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95925" y="3018056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985125" y="3018056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537496" y="3384697"/>
            <a:ext cx="228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IL-4        -      +      -      +      -       +      -      +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856870" y="3227330"/>
            <a:ext cx="6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208896" y="3227330"/>
            <a:ext cx="8160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FoxO1KO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597309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42309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88413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331136" y="3411741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756696" y="3232297"/>
            <a:ext cx="6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108722" y="3226341"/>
            <a:ext cx="8160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FoxO1KO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9" name="Picture 3" descr="C:\Users\chun35\Desktop\John Lab\Western Data\2018\Feb\F1KO BMDM\CENE\Tubulin-F1KO BMDM CENE-Crop.jpg"/>
          <p:cNvPicPr preferRelativeResize="0"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4086753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4" descr="C:\Users\chun35\Desktop\John Lab\Western Data\2018\Feb\F1KO BMDM\CENE\FoxO1-F1KO BMDM CENE-Crop.jpg"/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3838933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Box 81"/>
          <p:cNvSpPr txBox="1"/>
          <p:nvPr/>
        </p:nvSpPr>
        <p:spPr>
          <a:xfrm>
            <a:off x="5046908" y="2654854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Picture 2" descr="C:\Users\chun35\Desktop\John Lab\Western Data\2018\Mar\BMDM CENE\Irf4-FoxO1KO BMDM CENE.jpg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3598980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3" descr="C:\Users\chun35\Desktop\John Lab\Western Data\2018\Mar\BMDM CENE\LaminB-FoxO1KO BMDM CENE.jpg"/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70" y="4346466"/>
            <a:ext cx="1828800" cy="18288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TextBox 120"/>
          <p:cNvSpPr txBox="1"/>
          <p:nvPr/>
        </p:nvSpPr>
        <p:spPr>
          <a:xfrm>
            <a:off x="754743" y="2713911"/>
            <a:ext cx="1486408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Lung Macrophages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270171" y="2674829"/>
            <a:ext cx="1037865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BMDM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8600" y="6212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11" y="1061187"/>
            <a:ext cx="1057065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574" y="1061187"/>
            <a:ext cx="1057065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945" y="1061187"/>
            <a:ext cx="1057065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1268923" y="1607458"/>
            <a:ext cx="587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0.64%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13536" y="1603912"/>
            <a:ext cx="587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22.1%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374815" y="1603912"/>
            <a:ext cx="5875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44.1%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70347" y="702714"/>
            <a:ext cx="98616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Mouse AM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005024" y="955307"/>
            <a:ext cx="71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IL-4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998415" y="955307"/>
            <a:ext cx="71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Ctrl.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82831" y="955307"/>
            <a:ext cx="710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N.C.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767743" y="2101027"/>
            <a:ext cx="301752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51502" y="2108284"/>
            <a:ext cx="7749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Arrow Connector 88"/>
          <p:cNvCxnSpPr/>
          <p:nvPr/>
        </p:nvCxnSpPr>
        <p:spPr>
          <a:xfrm flipV="1">
            <a:off x="765910" y="1192265"/>
            <a:ext cx="0" cy="9144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 rot="16200000">
            <a:off x="310653" y="1597049"/>
            <a:ext cx="6818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SSC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7" name="Chart 9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0607969"/>
              </p:ext>
            </p:extLst>
          </p:nvPr>
        </p:nvGraphicFramePr>
        <p:xfrm>
          <a:off x="1036526" y="5105400"/>
          <a:ext cx="1114251" cy="1592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98" name="Chart 9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495368"/>
              </p:ext>
            </p:extLst>
          </p:nvPr>
        </p:nvGraphicFramePr>
        <p:xfrm>
          <a:off x="2542922" y="5105400"/>
          <a:ext cx="1106677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99" name="TextBox 98"/>
          <p:cNvSpPr txBox="1"/>
          <p:nvPr/>
        </p:nvSpPr>
        <p:spPr>
          <a:xfrm rot="16200000">
            <a:off x="303483" y="5789883"/>
            <a:ext cx="13226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 CCL17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 rot="16200000">
            <a:off x="1799181" y="5786307"/>
            <a:ext cx="13226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 CCL22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28600" y="47360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905000" y="4736068"/>
            <a:ext cx="98616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Mouse AM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347950" y="6632046"/>
            <a:ext cx="2057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8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191733" y="5514945"/>
            <a:ext cx="3417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960812" y="5103168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Elbow Connector 106"/>
          <p:cNvCxnSpPr/>
          <p:nvPr/>
        </p:nvCxnSpPr>
        <p:spPr>
          <a:xfrm rot="16200000" flipH="1">
            <a:off x="3130923" y="5313828"/>
            <a:ext cx="182880" cy="274320"/>
          </a:xfrm>
          <a:prstGeom prst="bentConnector3">
            <a:avLst>
              <a:gd name="adj1" fmla="val -978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1685445" y="5523905"/>
            <a:ext cx="34177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454524" y="5112128"/>
            <a:ext cx="523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mIL-4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Elbow Connector 109"/>
          <p:cNvCxnSpPr/>
          <p:nvPr/>
        </p:nvCxnSpPr>
        <p:spPr>
          <a:xfrm rot="16200000" flipH="1">
            <a:off x="1624635" y="5322788"/>
            <a:ext cx="182880" cy="274320"/>
          </a:xfrm>
          <a:prstGeom prst="bentConnector3">
            <a:avLst>
              <a:gd name="adj1" fmla="val -978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8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39942" y="833866"/>
            <a:ext cx="2465658" cy="4731657"/>
            <a:chOff x="3935142" y="833866"/>
            <a:chExt cx="2465658" cy="4731657"/>
          </a:xfrm>
        </p:grpSpPr>
        <p:sp>
          <p:nvSpPr>
            <p:cNvPr id="53" name="TextBox 52"/>
            <p:cNvSpPr txBox="1"/>
            <p:nvPr/>
          </p:nvSpPr>
          <p:spPr>
            <a:xfrm>
              <a:off x="4871142" y="972366"/>
              <a:ext cx="616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Saline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451600" y="972366"/>
              <a:ext cx="6168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DRA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163742" y="833866"/>
              <a:ext cx="822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AS1842856+DRA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013800" y="1172450"/>
              <a:ext cx="387000" cy="4385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50" b="1" dirty="0"/>
                <a:t>Ccl2</a:t>
              </a:r>
            </a:p>
            <a:p>
              <a:r>
                <a:rPr lang="en-US" sz="450" b="1" dirty="0"/>
                <a:t>Ccl22</a:t>
              </a:r>
            </a:p>
            <a:p>
              <a:r>
                <a:rPr lang="en-US" sz="450" b="1" dirty="0"/>
                <a:t>Ccr2</a:t>
              </a:r>
            </a:p>
            <a:p>
              <a:r>
                <a:rPr lang="en-US" sz="450" b="1" dirty="0"/>
                <a:t>Cd164</a:t>
              </a:r>
            </a:p>
            <a:p>
              <a:r>
                <a:rPr lang="en-US" sz="450" b="1" dirty="0"/>
                <a:t>Cdkn1a</a:t>
              </a:r>
            </a:p>
            <a:p>
              <a:r>
                <a:rPr lang="en-US" sz="450" b="1" dirty="0"/>
                <a:t>Csf1</a:t>
              </a:r>
            </a:p>
            <a:p>
              <a:r>
                <a:rPr lang="en-US" sz="450" b="1" dirty="0"/>
                <a:t>Csf1r</a:t>
              </a:r>
            </a:p>
            <a:p>
              <a:r>
                <a:rPr lang="en-US" sz="450" b="1" dirty="0"/>
                <a:t>Csf2</a:t>
              </a:r>
            </a:p>
            <a:p>
              <a:r>
                <a:rPr lang="en-US" sz="450" b="1" dirty="0"/>
                <a:t>Csf2rb</a:t>
              </a:r>
            </a:p>
            <a:p>
              <a:r>
                <a:rPr lang="en-US" sz="450" b="1" dirty="0"/>
                <a:t>Csf3r</a:t>
              </a:r>
            </a:p>
            <a:p>
              <a:r>
                <a:rPr lang="en-US" sz="450" b="1" dirty="0"/>
                <a:t>Cxcl1</a:t>
              </a:r>
            </a:p>
            <a:p>
              <a:r>
                <a:rPr lang="en-US" sz="450" b="1" dirty="0"/>
                <a:t>Fcgr2b</a:t>
              </a:r>
            </a:p>
            <a:p>
              <a:r>
                <a:rPr lang="en-US" sz="450" b="1" dirty="0"/>
                <a:t>Fcgr3</a:t>
              </a:r>
            </a:p>
            <a:p>
              <a:r>
                <a:rPr lang="en-US" sz="450" b="1" dirty="0" err="1"/>
                <a:t>Fcgrt</a:t>
              </a:r>
              <a:endParaRPr lang="en-US" sz="450" b="1" dirty="0"/>
            </a:p>
            <a:p>
              <a:r>
                <a:rPr lang="en-US" sz="450" b="1" dirty="0"/>
                <a:t>Fn1</a:t>
              </a:r>
            </a:p>
            <a:p>
              <a:r>
                <a:rPr lang="en-US" sz="450" b="1" dirty="0"/>
                <a:t>Icam1</a:t>
              </a:r>
            </a:p>
            <a:p>
              <a:r>
                <a:rPr lang="en-US" sz="450" b="1" dirty="0"/>
                <a:t>Icam2</a:t>
              </a:r>
            </a:p>
            <a:p>
              <a:r>
                <a:rPr lang="en-US" sz="450" b="1" dirty="0"/>
                <a:t>Icam4</a:t>
              </a:r>
            </a:p>
            <a:p>
              <a:r>
                <a:rPr lang="en-US" sz="450" b="1" dirty="0"/>
                <a:t>Icam5</a:t>
              </a:r>
            </a:p>
            <a:p>
              <a:r>
                <a:rPr lang="en-US" sz="450" b="1" dirty="0" err="1"/>
                <a:t>Icos</a:t>
              </a:r>
              <a:endParaRPr lang="en-US" sz="450" b="1" dirty="0"/>
            </a:p>
            <a:p>
              <a:r>
                <a:rPr lang="en-US" sz="450" b="1" dirty="0" err="1"/>
                <a:t>Ifng</a:t>
              </a:r>
              <a:endParaRPr lang="en-US" sz="450" b="1" dirty="0"/>
            </a:p>
            <a:p>
              <a:r>
                <a:rPr lang="en-US" sz="450" b="1" dirty="0"/>
                <a:t>Il10</a:t>
              </a:r>
            </a:p>
            <a:p>
              <a:r>
                <a:rPr lang="en-US" sz="450" b="1" dirty="0"/>
                <a:t>Il10ra</a:t>
              </a:r>
            </a:p>
            <a:p>
              <a:r>
                <a:rPr lang="en-US" sz="450" b="1" dirty="0"/>
                <a:t>Il10rb</a:t>
              </a:r>
            </a:p>
            <a:p>
              <a:r>
                <a:rPr lang="en-US" sz="450" b="1" dirty="0"/>
                <a:t>Il12a</a:t>
              </a:r>
            </a:p>
            <a:p>
              <a:r>
                <a:rPr lang="en-US" sz="450" b="1" dirty="0"/>
                <a:t>Il12b</a:t>
              </a:r>
            </a:p>
            <a:p>
              <a:r>
                <a:rPr lang="en-US" sz="450" b="1" dirty="0"/>
                <a:t>Il12rb1</a:t>
              </a:r>
            </a:p>
            <a:p>
              <a:r>
                <a:rPr lang="en-US" sz="450" b="1" dirty="0"/>
                <a:t>Il13</a:t>
              </a:r>
            </a:p>
            <a:p>
              <a:r>
                <a:rPr lang="en-US" sz="450" b="1" dirty="0"/>
                <a:t>Il13ra1</a:t>
              </a:r>
            </a:p>
            <a:p>
              <a:r>
                <a:rPr lang="en-US" sz="450" b="1" dirty="0"/>
                <a:t>Il16</a:t>
              </a:r>
            </a:p>
            <a:p>
              <a:r>
                <a:rPr lang="en-US" sz="450" b="1" dirty="0"/>
                <a:t>Il17b</a:t>
              </a:r>
            </a:p>
            <a:p>
              <a:r>
                <a:rPr lang="en-US" sz="450" b="1" dirty="0"/>
                <a:t>Il17ra</a:t>
              </a:r>
            </a:p>
            <a:p>
              <a:r>
                <a:rPr lang="en-US" sz="450" b="1" dirty="0"/>
                <a:t>Il2</a:t>
              </a:r>
            </a:p>
            <a:p>
              <a:r>
                <a:rPr lang="en-US" sz="450" b="1" dirty="0"/>
                <a:t>Il27ra</a:t>
              </a:r>
            </a:p>
            <a:p>
              <a:r>
                <a:rPr lang="en-US" sz="450" b="1" dirty="0"/>
                <a:t>Il5</a:t>
              </a:r>
            </a:p>
            <a:p>
              <a:r>
                <a:rPr lang="en-US" sz="450" b="1" dirty="0"/>
                <a:t>Il6</a:t>
              </a:r>
            </a:p>
            <a:p>
              <a:r>
                <a:rPr lang="en-US" sz="450" b="1" dirty="0"/>
                <a:t>Il6ra</a:t>
              </a:r>
            </a:p>
            <a:p>
              <a:r>
                <a:rPr lang="en-US" sz="450" b="1" dirty="0"/>
                <a:t>Il6st</a:t>
              </a:r>
            </a:p>
            <a:p>
              <a:r>
                <a:rPr lang="en-US" sz="450" b="1" dirty="0"/>
                <a:t>Irf1</a:t>
              </a:r>
            </a:p>
            <a:p>
              <a:r>
                <a:rPr lang="en-US" sz="450" b="1" dirty="0"/>
                <a:t>Irf3</a:t>
              </a:r>
            </a:p>
            <a:p>
              <a:r>
                <a:rPr lang="en-US" sz="450" b="1" dirty="0"/>
                <a:t>Irf4</a:t>
              </a:r>
            </a:p>
            <a:p>
              <a:r>
                <a:rPr lang="en-US" sz="450" b="1" dirty="0"/>
                <a:t>Irf5</a:t>
              </a:r>
            </a:p>
            <a:p>
              <a:r>
                <a:rPr lang="en-US" sz="450" b="1" dirty="0"/>
                <a:t>Irf7</a:t>
              </a:r>
            </a:p>
            <a:p>
              <a:r>
                <a:rPr lang="en-US" sz="450" b="1" dirty="0"/>
                <a:t>Irf8</a:t>
              </a:r>
            </a:p>
            <a:p>
              <a:r>
                <a:rPr lang="en-US" sz="450" b="1" dirty="0"/>
                <a:t>Marco</a:t>
              </a:r>
            </a:p>
            <a:p>
              <a:r>
                <a:rPr lang="en-US" sz="450" b="1" dirty="0"/>
                <a:t>Nos2</a:t>
              </a:r>
            </a:p>
            <a:p>
              <a:r>
                <a:rPr lang="en-US" sz="450" b="1" dirty="0"/>
                <a:t>Socs1</a:t>
              </a:r>
            </a:p>
            <a:p>
              <a:r>
                <a:rPr lang="en-US" sz="450" b="1" dirty="0"/>
                <a:t>Socs3</a:t>
              </a:r>
            </a:p>
            <a:p>
              <a:r>
                <a:rPr lang="en-US" sz="450" b="1" dirty="0"/>
                <a:t>Stat1</a:t>
              </a:r>
            </a:p>
            <a:p>
              <a:r>
                <a:rPr lang="en-US" sz="450" b="1" dirty="0"/>
                <a:t>Stat2</a:t>
              </a:r>
            </a:p>
            <a:p>
              <a:r>
                <a:rPr lang="en-US" sz="450" b="1" dirty="0"/>
                <a:t>Stat3</a:t>
              </a:r>
            </a:p>
            <a:p>
              <a:r>
                <a:rPr lang="en-US" sz="450" b="1" dirty="0"/>
                <a:t>Stat4</a:t>
              </a:r>
            </a:p>
            <a:p>
              <a:r>
                <a:rPr lang="en-US" sz="450" b="1" dirty="0"/>
                <a:t>Stat5a</a:t>
              </a:r>
            </a:p>
            <a:p>
              <a:r>
                <a:rPr lang="en-US" sz="450" b="1" dirty="0"/>
                <a:t>Stat5b</a:t>
              </a:r>
            </a:p>
            <a:p>
              <a:r>
                <a:rPr lang="en-US" sz="450" b="1" dirty="0"/>
                <a:t>Stat6</a:t>
              </a:r>
            </a:p>
            <a:p>
              <a:r>
                <a:rPr lang="en-US" sz="450" b="1" dirty="0"/>
                <a:t>Tgfb1</a:t>
              </a:r>
            </a:p>
            <a:p>
              <a:r>
                <a:rPr lang="en-US" sz="450" b="1" dirty="0"/>
                <a:t>Tgfb2</a:t>
              </a:r>
            </a:p>
            <a:p>
              <a:r>
                <a:rPr lang="en-US" sz="450" b="1" dirty="0"/>
                <a:t>Tgfb3</a:t>
              </a:r>
            </a:p>
            <a:p>
              <a:r>
                <a:rPr lang="en-US" sz="450" b="1" dirty="0" err="1"/>
                <a:t>Tgfbi</a:t>
              </a:r>
              <a:endParaRPr lang="en-US" sz="450" b="1" dirty="0"/>
            </a:p>
            <a:p>
              <a:r>
                <a:rPr lang="en-US" sz="450" b="1" dirty="0"/>
                <a:t>Tgfbr1</a:t>
              </a:r>
            </a:p>
            <a:p>
              <a:r>
                <a:rPr lang="en-US" sz="450" b="1" dirty="0"/>
                <a:t>Tgfbr2</a:t>
              </a:r>
            </a:p>
            <a:p>
              <a:r>
                <a:rPr lang="en-US" sz="450" b="1" dirty="0"/>
                <a:t>Vcam1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3935142" y="3729466"/>
              <a:ext cx="381000" cy="1724055"/>
              <a:chOff x="6290606" y="3100532"/>
              <a:chExt cx="381000" cy="1724055"/>
            </a:xfrm>
          </p:grpSpPr>
          <p:pic>
            <p:nvPicPr>
              <p:cNvPr id="61" name="Picture 60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0501" b="4750"/>
              <a:stretch/>
            </p:blipFill>
            <p:spPr bwMode="auto">
              <a:xfrm rot="16200000">
                <a:off x="5719106" y="3926146"/>
                <a:ext cx="1403969" cy="1085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2" name="TextBox 61"/>
              <p:cNvSpPr txBox="1"/>
              <p:nvPr/>
            </p:nvSpPr>
            <p:spPr>
              <a:xfrm>
                <a:off x="6290606" y="3100532"/>
                <a:ext cx="3810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high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290606" y="4624532"/>
                <a:ext cx="3810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low</a:t>
                </a:r>
                <a:endParaRPr 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4199742" y="1143000"/>
              <a:ext cx="1887258" cy="4422523"/>
              <a:chOff x="4199742" y="1143000"/>
              <a:chExt cx="1887258" cy="4422523"/>
            </a:xfrm>
          </p:grpSpPr>
          <p:pic>
            <p:nvPicPr>
              <p:cNvPr id="59" name="Picture 58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777" r="49511" b="10505"/>
              <a:stretch/>
            </p:blipFill>
            <p:spPr bwMode="auto">
              <a:xfrm>
                <a:off x="4199742" y="1143000"/>
                <a:ext cx="1269579" cy="441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59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454" t="20777" b="10505"/>
              <a:stretch/>
            </p:blipFill>
            <p:spPr bwMode="auto">
              <a:xfrm>
                <a:off x="5469780" y="1145923"/>
                <a:ext cx="617220" cy="4419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71" name="Picture 7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" t="7931" r="4845" b="10044"/>
          <a:stretch/>
        </p:blipFill>
        <p:spPr bwMode="auto">
          <a:xfrm>
            <a:off x="834672" y="983624"/>
            <a:ext cx="1183718" cy="112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7" t="7930" r="3305" b="13102"/>
          <a:stretch/>
        </p:blipFill>
        <p:spPr bwMode="auto">
          <a:xfrm>
            <a:off x="816931" y="2555544"/>
            <a:ext cx="1201459" cy="108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8" t="8736" r="3208" b="12684"/>
          <a:stretch/>
        </p:blipFill>
        <p:spPr bwMode="auto">
          <a:xfrm>
            <a:off x="2413727" y="1023311"/>
            <a:ext cx="1091473" cy="107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4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1" t="8333" r="4593" b="13889"/>
          <a:stretch/>
        </p:blipFill>
        <p:spPr bwMode="auto">
          <a:xfrm>
            <a:off x="2384349" y="2527722"/>
            <a:ext cx="107988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937482" y="782888"/>
            <a:ext cx="12114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smtClean="0"/>
              <a:t>Gate on FSC/SSC</a:t>
            </a:r>
            <a:endParaRPr lang="en-US" sz="1100" b="1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827049" y="2374795"/>
            <a:ext cx="1348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smtClean="0"/>
              <a:t>Gate on CD45</a:t>
            </a:r>
            <a:r>
              <a:rPr lang="en-US" sz="1100" b="1" i="1" baseline="30000" dirty="0" smtClean="0"/>
              <a:t>+</a:t>
            </a:r>
            <a:r>
              <a:rPr lang="en-US" sz="1100" b="1" i="1" dirty="0" smtClean="0"/>
              <a:t> cells</a:t>
            </a:r>
            <a:endParaRPr lang="en-US" sz="1100" b="1" i="1" dirty="0"/>
          </a:p>
        </p:txBody>
      </p:sp>
      <p:sp>
        <p:nvSpPr>
          <p:cNvPr id="80" name="TextBox 79"/>
          <p:cNvSpPr txBox="1"/>
          <p:nvPr/>
        </p:nvSpPr>
        <p:spPr>
          <a:xfrm>
            <a:off x="2286000" y="782888"/>
            <a:ext cx="15127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smtClean="0"/>
              <a:t>Gated on </a:t>
            </a:r>
            <a:r>
              <a:rPr lang="en-US" sz="1100" b="1" i="1" dirty="0" err="1" smtClean="0"/>
              <a:t>Siglec</a:t>
            </a:r>
            <a:r>
              <a:rPr lang="en-US" sz="1100" b="1" i="1" dirty="0" smtClean="0"/>
              <a:t> F</a:t>
            </a:r>
            <a:r>
              <a:rPr lang="en-US" sz="1100" b="1" i="1" baseline="30000" dirty="0" smtClean="0"/>
              <a:t>+ </a:t>
            </a:r>
            <a:r>
              <a:rPr lang="en-US" sz="1100" b="1" i="1" dirty="0" smtClean="0"/>
              <a:t>cells</a:t>
            </a:r>
            <a:endParaRPr lang="en-US" sz="1100" b="1" i="1" dirty="0"/>
          </a:p>
        </p:txBody>
      </p:sp>
      <p:sp>
        <p:nvSpPr>
          <p:cNvPr id="81" name="TextBox 80"/>
          <p:cNvSpPr txBox="1"/>
          <p:nvPr/>
        </p:nvSpPr>
        <p:spPr>
          <a:xfrm>
            <a:off x="990600" y="3542234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CD45</a:t>
            </a:r>
            <a:endParaRPr lang="en-US" sz="11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2438400" y="2007351"/>
            <a:ext cx="6486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CD11b</a:t>
            </a:r>
            <a:endParaRPr lang="en-US" sz="1100" b="1" dirty="0"/>
          </a:p>
        </p:txBody>
      </p:sp>
      <p:sp>
        <p:nvSpPr>
          <p:cNvPr id="83" name="TextBox 82"/>
          <p:cNvSpPr txBox="1"/>
          <p:nvPr/>
        </p:nvSpPr>
        <p:spPr>
          <a:xfrm rot="16200000">
            <a:off x="1993206" y="1380998"/>
            <a:ext cx="6694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/>
              <a:t>Siglec</a:t>
            </a:r>
            <a:r>
              <a:rPr lang="en-US" sz="1100" b="1" dirty="0" smtClean="0"/>
              <a:t> F</a:t>
            </a:r>
            <a:endParaRPr lang="en-US" sz="11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2362200" y="3556422"/>
            <a:ext cx="6694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CD11c</a:t>
            </a:r>
            <a:endParaRPr lang="en-US" sz="1100" b="1" dirty="0"/>
          </a:p>
        </p:txBody>
      </p:sp>
      <p:sp>
        <p:nvSpPr>
          <p:cNvPr id="85" name="TextBox 84"/>
          <p:cNvSpPr txBox="1"/>
          <p:nvPr/>
        </p:nvSpPr>
        <p:spPr>
          <a:xfrm rot="16200000">
            <a:off x="1929896" y="2849148"/>
            <a:ext cx="829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err="1" smtClean="0"/>
              <a:t>Siglec</a:t>
            </a:r>
            <a:r>
              <a:rPr lang="en-US" sz="1100" b="1" dirty="0" smtClean="0"/>
              <a:t> F</a:t>
            </a:r>
            <a:endParaRPr lang="en-US" sz="11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2971800" y="3014990"/>
            <a:ext cx="4112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00FF"/>
                </a:solidFill>
              </a:rPr>
              <a:t>AM</a:t>
            </a:r>
            <a:endParaRPr lang="en-US" sz="1100" b="1" dirty="0">
              <a:solidFill>
                <a:srgbClr val="0000FF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953392" y="1527992"/>
            <a:ext cx="637408" cy="143060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676400" y="1746983"/>
            <a:ext cx="0" cy="58693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3200400" y="1505332"/>
            <a:ext cx="0" cy="10599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590800" y="1048665"/>
            <a:ext cx="739974" cy="45666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492532" y="2597647"/>
            <a:ext cx="453486" cy="92983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035428" y="2612395"/>
            <a:ext cx="377183" cy="4501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81321" y="769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00921" y="769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Fig.2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5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76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593881" y="1640125"/>
            <a:ext cx="1539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Normalized counts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94909" y="4880859"/>
            <a:ext cx="15358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Normalized counts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1800" y="37338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Profibrotic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genes</a:t>
            </a:r>
            <a:endParaRPr lang="en-U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199219"/>
              </p:ext>
            </p:extLst>
          </p:nvPr>
        </p:nvGraphicFramePr>
        <p:xfrm>
          <a:off x="1295400" y="457200"/>
          <a:ext cx="6400800" cy="3085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8996501"/>
              </p:ext>
            </p:extLst>
          </p:nvPr>
        </p:nvGraphicFramePr>
        <p:xfrm>
          <a:off x="1363577" y="3962400"/>
          <a:ext cx="63246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162300" y="276255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Th2/M2-associated genes</a:t>
            </a:r>
            <a:endParaRPr lang="en-U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8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2424" y="162277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427222"/>
              </p:ext>
            </p:extLst>
          </p:nvPr>
        </p:nvGraphicFramePr>
        <p:xfrm>
          <a:off x="914400" y="819820"/>
          <a:ext cx="914400" cy="1430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183747" y="1364037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31923"/>
              </p:ext>
            </p:extLst>
          </p:nvPr>
        </p:nvGraphicFramePr>
        <p:xfrm>
          <a:off x="1939022" y="819821"/>
          <a:ext cx="909178" cy="1430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396222" y="162277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201183"/>
              </p:ext>
            </p:extLst>
          </p:nvPr>
        </p:nvGraphicFramePr>
        <p:xfrm>
          <a:off x="2971801" y="784076"/>
          <a:ext cx="914399" cy="1465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29000" y="150637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424" y="4572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24424" y="2343820"/>
            <a:ext cx="2057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9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930116"/>
              </p:ext>
            </p:extLst>
          </p:nvPr>
        </p:nvGraphicFramePr>
        <p:xfrm>
          <a:off x="4056222" y="770827"/>
          <a:ext cx="914400" cy="147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13422" y="1505620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691025"/>
              </p:ext>
            </p:extLst>
          </p:nvPr>
        </p:nvGraphicFramePr>
        <p:xfrm>
          <a:off x="5127001" y="733454"/>
          <a:ext cx="914400" cy="1512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605573"/>
              </p:ext>
            </p:extLst>
          </p:nvPr>
        </p:nvGraphicFramePr>
        <p:xfrm>
          <a:off x="7241727" y="733455"/>
          <a:ext cx="898474" cy="153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691727" y="1393420"/>
            <a:ext cx="4026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91400" y="1459199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950817"/>
              </p:ext>
            </p:extLst>
          </p:nvPr>
        </p:nvGraphicFramePr>
        <p:xfrm>
          <a:off x="6174431" y="722849"/>
          <a:ext cx="914401" cy="1534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59657" y="26670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2925" y="3375125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2925" y="3810667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418772" y="3321172"/>
            <a:ext cx="5486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079171" y="3321172"/>
            <a:ext cx="5486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52210" y="3321172"/>
            <a:ext cx="3657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22925" y="3593253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4382" y="3404572"/>
            <a:ext cx="1828800" cy="643870"/>
            <a:chOff x="1351582" y="3690262"/>
            <a:chExt cx="1828800" cy="643870"/>
          </a:xfrm>
        </p:grpSpPr>
        <p:pic>
          <p:nvPicPr>
            <p:cNvPr id="30" name="Picture 2" descr="C:\Users\chun35\Desktop\John Lab\Western Data\2017\Nov\Lung\2w DRA KO Lung-Actin.jpg"/>
            <p:cNvPicPr preferRelativeResize="0"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582" y="4151252"/>
              <a:ext cx="18288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" descr="C:\Users\chun35\Desktop\John Lab\Western Data\2017\Nov\Lung\2w DRA KO Lung-Irf4.jpg"/>
            <p:cNvPicPr preferRelativeResize="0"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582" y="3690262"/>
              <a:ext cx="18288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C:\Users\chun35\Desktop\John Lab\Western Data\2017\Nov\Lung\2w DRA KO Lung-Arg1-a.jpg"/>
            <p:cNvPicPr preferRelativeResize="0">
              <a:picLocks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582" y="3929842"/>
              <a:ext cx="18288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" name="TextBox 43"/>
          <p:cNvSpPr txBox="1"/>
          <p:nvPr/>
        </p:nvSpPr>
        <p:spPr>
          <a:xfrm>
            <a:off x="839454" y="3114327"/>
            <a:ext cx="2513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69143" y="2829029"/>
            <a:ext cx="716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386840" y="3072143"/>
            <a:ext cx="12801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8682689"/>
              </p:ext>
            </p:extLst>
          </p:nvPr>
        </p:nvGraphicFramePr>
        <p:xfrm>
          <a:off x="3443895" y="2890231"/>
          <a:ext cx="904747" cy="1296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0078552"/>
              </p:ext>
            </p:extLst>
          </p:nvPr>
        </p:nvGraphicFramePr>
        <p:xfrm>
          <a:off x="4708870" y="2867055"/>
          <a:ext cx="929930" cy="1343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3504701" y="4210110"/>
            <a:ext cx="2057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8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174343" y="3251294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93457" y="3282554"/>
            <a:ext cx="402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29958" y="683568"/>
            <a:ext cx="5226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Il4 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49586" y="683568"/>
            <a:ext cx="4936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Il5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73328" y="683568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Il13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54158" y="683568"/>
            <a:ext cx="5226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449986" y="683568"/>
            <a:ext cx="4936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73728" y="683568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Ccl17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40528" y="683568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Ccl22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1226151" y="1364037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2238522" y="1356780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3305322" y="1323639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4372122" y="1302351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5417151" y="1316382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6483950" y="1330896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rot="16200000">
            <a:off x="4100492" y="3427655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2844039" y="3420047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Fig.3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2399" y="5153266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200" y="5786980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6200" y="600165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1536239" y="5703580"/>
            <a:ext cx="64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296787" y="5703580"/>
            <a:ext cx="64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92380" y="5703580"/>
            <a:ext cx="6400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/>
        </p:nvGrpSpPr>
        <p:grpSpPr>
          <a:xfrm>
            <a:off x="722990" y="5786980"/>
            <a:ext cx="2286000" cy="665994"/>
            <a:chOff x="1305837" y="4400514"/>
            <a:chExt cx="2286000" cy="665994"/>
          </a:xfrm>
        </p:grpSpPr>
        <p:pic>
          <p:nvPicPr>
            <p:cNvPr id="75" name="Picture 4" descr="C:\Users\chun35\Desktop\John Lab\Western Data\2017\Nov\Lung\10w DRA KO Lung-Actin-a.jpg"/>
            <p:cNvPicPr preferRelativeResize="0"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837" y="4640638"/>
              <a:ext cx="22860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6" name="Picture 5" descr="C:\Users\chun35\Desktop\John Lab\Western Data\2017\Nov\Lung\10w DRA KO Lung-Irf4.jpg"/>
            <p:cNvPicPr preferRelativeResize="0"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837" y="4400514"/>
              <a:ext cx="22860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7" name="Picture 6" descr="C:\Users\chun35\Desktop\John Lab\Western Data\2017\Nov\Lung\10w DRA KO Lung-Arg1.jpg"/>
            <p:cNvPicPr preferRelativeResize="0"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5837" y="4883628"/>
              <a:ext cx="2286000" cy="1828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8" name="TextBox 77"/>
          <p:cNvSpPr txBox="1"/>
          <p:nvPr/>
        </p:nvSpPr>
        <p:spPr>
          <a:xfrm>
            <a:off x="76200" y="6230256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97264" y="5466898"/>
            <a:ext cx="2513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872300" y="5181600"/>
            <a:ext cx="716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DRA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1528256" y="5424714"/>
            <a:ext cx="1463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Chart 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8485240"/>
              </p:ext>
            </p:extLst>
          </p:nvPr>
        </p:nvGraphicFramePr>
        <p:xfrm>
          <a:off x="3436738" y="5188505"/>
          <a:ext cx="997469" cy="1387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83" name="Chart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9296373"/>
              </p:ext>
            </p:extLst>
          </p:nvPr>
        </p:nvGraphicFramePr>
        <p:xfrm>
          <a:off x="4867079" y="5188505"/>
          <a:ext cx="1036127" cy="1387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sp>
        <p:nvSpPr>
          <p:cNvPr id="84" name="TextBox 83"/>
          <p:cNvSpPr txBox="1"/>
          <p:nvPr/>
        </p:nvSpPr>
        <p:spPr>
          <a:xfrm>
            <a:off x="3701766" y="6575957"/>
            <a:ext cx="20578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8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8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8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/>
          <p:cNvSpPr>
            <a:spLocks noChangeArrowheads="1"/>
          </p:cNvSpPr>
          <p:nvPr/>
        </p:nvSpPr>
        <p:spPr bwMode="auto">
          <a:xfrm>
            <a:off x="3999808" y="6047822"/>
            <a:ext cx="304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800" b="1" i="1" dirty="0" smtClean="0"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**</a:t>
            </a:r>
            <a:endParaRPr lang="en-US" altLang="ko-KR" sz="800" b="1" i="1" dirty="0">
              <a:latin typeface="Arial" panose="020B0604020202020204" pitchFamily="34" charset="0"/>
              <a:ea typeface="굴림" charset="-127"/>
              <a:cs typeface="Arial" panose="020B0604020202020204" pitchFamily="34" charset="0"/>
            </a:endParaRPr>
          </a:p>
        </p:txBody>
      </p:sp>
      <p:sp>
        <p:nvSpPr>
          <p:cNvPr id="86" name="Rectangle 85"/>
          <p:cNvSpPr>
            <a:spLocks noChangeArrowheads="1"/>
          </p:cNvSpPr>
          <p:nvPr/>
        </p:nvSpPr>
        <p:spPr bwMode="auto">
          <a:xfrm>
            <a:off x="5462122" y="5722609"/>
            <a:ext cx="3048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800" b="1" i="1" dirty="0" smtClean="0">
                <a:latin typeface="Arial" panose="020B0604020202020204" pitchFamily="34" charset="0"/>
                <a:ea typeface="굴림" charset="-127"/>
                <a:cs typeface="Arial" panose="020B0604020202020204" pitchFamily="34" charset="0"/>
              </a:rPr>
              <a:t>*</a:t>
            </a:r>
            <a:endParaRPr lang="en-US" altLang="ko-KR" sz="800" b="1" i="1" dirty="0">
              <a:latin typeface="Arial" panose="020B0604020202020204" pitchFamily="34" charset="0"/>
              <a:ea typeface="굴림" charset="-127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>
            <a:off x="4255409" y="5774820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>
            <a:off x="2834120" y="5759955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IRF4/actin (AU)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172200" y="2590800"/>
            <a:ext cx="571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>
            <a:off x="6326201" y="3376173"/>
            <a:ext cx="1115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IgE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(ng/ml)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2" name="Chart 9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1983289"/>
              </p:ext>
            </p:extLst>
          </p:nvPr>
        </p:nvGraphicFramePr>
        <p:xfrm>
          <a:off x="6973741" y="2617067"/>
          <a:ext cx="1867692" cy="1802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93" name="TextBox 92"/>
          <p:cNvSpPr txBox="1"/>
          <p:nvPr/>
        </p:nvSpPr>
        <p:spPr>
          <a:xfrm>
            <a:off x="7522029" y="282079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Acute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8059057" y="3153227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Chronic</a:t>
            </a:r>
            <a:endParaRPr lang="en-US" sz="9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999514" y="4417368"/>
            <a:ext cx="2057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900" b="1" i="1" baseline="30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b="1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Symbol"/>
              </a:rPr>
              <a:t>█ 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sz="900" b="1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900" b="1" i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r>
              <a:rPr lang="en-US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LysMcre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 rot="16200000">
            <a:off x="6306718" y="5356470"/>
            <a:ext cx="1023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Cells (x10</a:t>
            </a:r>
            <a:r>
              <a:rPr lang="en-US" sz="9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0" name="Chart 8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502156"/>
              </p:ext>
            </p:extLst>
          </p:nvPr>
        </p:nvGraphicFramePr>
        <p:xfrm>
          <a:off x="6884097" y="4776526"/>
          <a:ext cx="2173316" cy="1981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</p:spTree>
    <p:extLst>
      <p:ext uri="{BB962C8B-B14F-4D97-AF65-F5344CB8AC3E}">
        <p14:creationId xmlns:p14="http://schemas.microsoft.com/office/powerpoint/2010/main" val="154756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7736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0" y="1538782"/>
            <a:ext cx="4758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 smtClean="0">
                <a:latin typeface="Arial" charset="0"/>
              </a:rPr>
              <a:t>145</a:t>
            </a:r>
            <a:endParaRPr lang="en-US" altLang="en-US" sz="900" b="1" dirty="0">
              <a:latin typeface="Arial" charset="0"/>
            </a:endParaRP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0" y="2013474"/>
            <a:ext cx="47586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 smtClean="0">
                <a:latin typeface="Arial" charset="0"/>
              </a:rPr>
              <a:t>236</a:t>
            </a:r>
            <a:endParaRPr lang="en-US" altLang="en-US" sz="900" b="1" dirty="0">
              <a:latin typeface="Arial" charset="0"/>
            </a:endParaRPr>
          </a:p>
        </p:txBody>
      </p:sp>
      <p:sp>
        <p:nvSpPr>
          <p:cNvPr id="9" name="TextBox 32"/>
          <p:cNvSpPr txBox="1">
            <a:spLocks noChangeArrowheads="1"/>
          </p:cNvSpPr>
          <p:nvPr/>
        </p:nvSpPr>
        <p:spPr bwMode="auto">
          <a:xfrm>
            <a:off x="1752600" y="1561213"/>
            <a:ext cx="825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>
                <a:latin typeface="Arial" charset="0"/>
                <a:sym typeface="Wingdings" pitchFamily="2" charset="2"/>
              </a:rPr>
              <a:t> </a:t>
            </a:r>
            <a:r>
              <a:rPr lang="en-US" altLang="en-US" sz="900" b="1" dirty="0" smtClean="0">
                <a:latin typeface="Arial" charset="0"/>
              </a:rPr>
              <a:t>FoxO1</a:t>
            </a:r>
            <a:r>
              <a:rPr lang="en-US" altLang="en-US" sz="900" b="1" baseline="30000" dirty="0" smtClean="0">
                <a:latin typeface="Arial" charset="0"/>
              </a:rPr>
              <a:t>flox</a:t>
            </a:r>
            <a:endParaRPr lang="en-US" altLang="en-US" sz="900" b="1" baseline="30000" dirty="0">
              <a:latin typeface="Arial" charset="0"/>
            </a:endParaRPr>
          </a:p>
        </p:txBody>
      </p:sp>
      <p:sp>
        <p:nvSpPr>
          <p:cNvPr id="10" name="TextBox 33"/>
          <p:cNvSpPr txBox="1">
            <a:spLocks noChangeArrowheads="1"/>
          </p:cNvSpPr>
          <p:nvPr/>
        </p:nvSpPr>
        <p:spPr bwMode="auto">
          <a:xfrm>
            <a:off x="1752600" y="2017090"/>
            <a:ext cx="10287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900" b="1" dirty="0">
                <a:latin typeface="Arial" charset="0"/>
                <a:sym typeface="Wingdings" pitchFamily="2" charset="2"/>
              </a:rPr>
              <a:t> </a:t>
            </a:r>
            <a:r>
              <a:rPr lang="en-US" altLang="en-US" sz="900" b="1" dirty="0" smtClean="0">
                <a:latin typeface="Arial" charset="0"/>
              </a:rPr>
              <a:t>Csf1r </a:t>
            </a:r>
            <a:r>
              <a:rPr lang="en-US" altLang="en-US" sz="900" b="1" dirty="0" err="1">
                <a:latin typeface="Arial" charset="0"/>
              </a:rPr>
              <a:t>cre</a:t>
            </a:r>
            <a:r>
              <a:rPr lang="en-US" altLang="en-US" sz="900" b="1" baseline="30000" dirty="0" err="1">
                <a:latin typeface="Arial" charset="0"/>
              </a:rPr>
              <a:t>Tg</a:t>
            </a:r>
            <a:endParaRPr lang="en-US" altLang="en-US" sz="900" b="1" baseline="30000" dirty="0"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8632579">
            <a:off x="740535" y="1060372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altLang="ko-KR" sz="800" b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8632579">
            <a:off x="435735" y="1060372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altLang="ko-KR" sz="800" b="1" baseline="30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8632579">
            <a:off x="1057263" y="1061215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fl/fl</a:t>
            </a:r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Csf1r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8632579">
            <a:off x="1390173" y="1061215"/>
            <a:ext cx="891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r>
              <a:rPr lang="en-US" altLang="ko-KR" sz="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fl/fl</a:t>
            </a:r>
            <a:r>
              <a:rPr lang="en-US" altLang="ko-KR" sz="800" b="1" dirty="0">
                <a:latin typeface="Arial" panose="020B0604020202020204" pitchFamily="34" charset="0"/>
                <a:cs typeface="Arial" panose="020B0604020202020204" pitchFamily="34" charset="0"/>
              </a:rPr>
              <a:t>Csf1r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590226" y="2252990"/>
            <a:ext cx="106521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100" b="1" dirty="0">
                <a:latin typeface="Arial" charset="0"/>
              </a:rPr>
              <a:t>Genotyping</a:t>
            </a:r>
          </a:p>
        </p:txBody>
      </p:sp>
      <p:pic>
        <p:nvPicPr>
          <p:cNvPr id="16" name="Picture 2" descr="C:\Users\chun35\Desktop\John Lab\Mice Inventory\Genotyping\Csf1rFoxO1\csf1rfoxo1.jpg"/>
          <p:cNvPicPr>
            <a:picLocks noChangeAspect="1" noChangeArrowheads="1"/>
          </p:cNvPicPr>
          <p:nvPr/>
        </p:nvPicPr>
        <p:blipFill>
          <a:blip r:embed="rId2"/>
          <a:srcRect l="31368" t="25231" r="43249" b="65696"/>
          <a:stretch>
            <a:fillRect/>
          </a:stretch>
        </p:blipFill>
        <p:spPr bwMode="auto">
          <a:xfrm>
            <a:off x="457200" y="1508760"/>
            <a:ext cx="1371600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chun35\Desktop\John Lab\Mice Inventory\Genotyping\Csf1rFoxO1\csf1rfoxo1.jpg"/>
          <p:cNvPicPr>
            <a:picLocks noChangeAspect="1" noChangeArrowheads="1"/>
          </p:cNvPicPr>
          <p:nvPr/>
        </p:nvPicPr>
        <p:blipFill>
          <a:blip r:embed="rId2"/>
          <a:srcRect l="31369" t="63337" r="43249" b="27590"/>
          <a:stretch>
            <a:fillRect/>
          </a:stretch>
        </p:blipFill>
        <p:spPr bwMode="auto">
          <a:xfrm>
            <a:off x="457200" y="1905000"/>
            <a:ext cx="1371600" cy="3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2514600" y="7736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2337811" y="1649937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57600" y="81909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■ w/o 4-OHT</a:t>
            </a:r>
          </a:p>
          <a:p>
            <a:r>
              <a:rPr lang="en-US" sz="10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■ 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w/ 4-OHT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7622640"/>
              </p:ext>
            </p:extLst>
          </p:nvPr>
        </p:nvGraphicFramePr>
        <p:xfrm>
          <a:off x="2389112" y="3200400"/>
          <a:ext cx="1801887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74452" y="3299827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64281" y="3911008"/>
            <a:ext cx="482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1422296" y="3904115"/>
            <a:ext cx="16471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Fizz1 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7" name="Char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829179"/>
              </p:ext>
            </p:extLst>
          </p:nvPr>
        </p:nvGraphicFramePr>
        <p:xfrm>
          <a:off x="529552" y="3211365"/>
          <a:ext cx="1635797" cy="1817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454481" y="3226769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640305" y="3757654"/>
            <a:ext cx="482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##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-417198" y="3916300"/>
            <a:ext cx="16471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IRF4 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6200" y="2907268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3" name="Char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857717"/>
              </p:ext>
            </p:extLst>
          </p:nvPr>
        </p:nvGraphicFramePr>
        <p:xfrm>
          <a:off x="4435784" y="3175851"/>
          <a:ext cx="1888816" cy="1853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581649" y="3276600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816958" y="3508974"/>
            <a:ext cx="4826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3498250" y="3883625"/>
            <a:ext cx="16471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itchFamily="34" charset="0"/>
                <a:cs typeface="Arial" pitchFamily="34" charset="0"/>
              </a:rPr>
              <a:t>Arg1 mRNA-BMDMs</a:t>
            </a:r>
            <a:endParaRPr 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52399" y="25488"/>
            <a:ext cx="2245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 Fig.4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6878757"/>
              </p:ext>
            </p:extLst>
          </p:nvPr>
        </p:nvGraphicFramePr>
        <p:xfrm>
          <a:off x="3089102" y="896420"/>
          <a:ext cx="1812567" cy="1922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625850" y="1851457"/>
            <a:ext cx="482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7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03073" y="671323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Picture 2" descr="C:\Users\chun35\Desktop\John Lab\Western Data\2016\May\20160524-TAM csf1rFoxO1 AMs\Actin-TAM-AMs.jpg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2" r="35756" b="19956"/>
          <a:stretch/>
        </p:blipFill>
        <p:spPr bwMode="auto">
          <a:xfrm>
            <a:off x="1232625" y="1611735"/>
            <a:ext cx="9144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" descr="C:\Users\chun35\Desktop\John Lab\Western Data\2016\May\20160524-TAM csf1rFoxO1 AMs\FoxO1-TAM-AMs.jpg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7" r="34345" b="22098"/>
          <a:stretch/>
        </p:blipFill>
        <p:spPr bwMode="auto">
          <a:xfrm>
            <a:off x="1232626" y="1283839"/>
            <a:ext cx="9144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536827" y="1623328"/>
            <a:ext cx="709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07873" y="1285420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FoxO1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60273" y="743055"/>
            <a:ext cx="15921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Tamoxifen    -            +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36696" y="1045785"/>
            <a:ext cx="12103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Cre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     +           +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261765" y="911006"/>
            <a:ext cx="885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1000" b="1" dirty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      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10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endParaRPr lang="en-US" sz="1000" b="1" dirty="0">
              <a:latin typeface="Arial" pitchFamily="34" charset="0"/>
              <a:cs typeface="Arial" pitchFamily="34" charset="0"/>
              <a:sym typeface="Symbo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880300" y="741599"/>
            <a:ext cx="3028110" cy="857277"/>
            <a:chOff x="6022986" y="845400"/>
            <a:chExt cx="3028110" cy="857277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6107084" y="1195668"/>
              <a:ext cx="27432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8659779" y="1244583"/>
              <a:ext cx="37559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D28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099368" y="1244583"/>
              <a:ext cx="6268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D25-D27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445433" y="1244583"/>
              <a:ext cx="6358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D18-D20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8850795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8557307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8410562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8263818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912172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765428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7618684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7696200" y="845400"/>
              <a:ext cx="783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DRA (I.N.)</a:t>
              </a:r>
              <a:endPara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610600" y="936695"/>
              <a:ext cx="4404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Sac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114311" y="1244583"/>
              <a:ext cx="3913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D11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845292" y="1244583"/>
              <a:ext cx="3424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D6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>
            <a:xfrm>
              <a:off x="7311330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7022463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/>
            <p:cNvSpPr txBox="1"/>
            <p:nvPr/>
          </p:nvSpPr>
          <p:spPr>
            <a:xfrm>
              <a:off x="6022986" y="1244583"/>
              <a:ext cx="5869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D0-D4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6115942" y="1456456"/>
              <a:ext cx="146304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6498267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6407371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6310932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6105313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6214494" y="1146754"/>
              <a:ext cx="0" cy="978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6212540" y="1456456"/>
              <a:ext cx="11048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Tamoxifen </a:t>
              </a:r>
              <a:endParaRPr lang="en-US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763060" y="936695"/>
              <a:ext cx="816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DRA (I.P.)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>
              <a:off x="7627200" y="1066800"/>
              <a:ext cx="9144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/>
          <p:cNvSpPr txBox="1"/>
          <p:nvPr/>
        </p:nvSpPr>
        <p:spPr>
          <a:xfrm>
            <a:off x="2327010" y="666855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4" name="Chart 10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017991"/>
              </p:ext>
            </p:extLst>
          </p:nvPr>
        </p:nvGraphicFramePr>
        <p:xfrm>
          <a:off x="7938189" y="1334170"/>
          <a:ext cx="997799" cy="1489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5" name="Chart 10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55828"/>
              </p:ext>
            </p:extLst>
          </p:nvPr>
        </p:nvGraphicFramePr>
        <p:xfrm>
          <a:off x="6452288" y="1334170"/>
          <a:ext cx="980211" cy="1489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6" name="TextBox 105"/>
          <p:cNvSpPr txBox="1"/>
          <p:nvPr/>
        </p:nvSpPr>
        <p:spPr>
          <a:xfrm rot="16200000">
            <a:off x="5707855" y="1744217"/>
            <a:ext cx="13496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IL-5 (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/ml/mg protein)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7187665" y="1725640"/>
            <a:ext cx="13970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IL-13 (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/ml/mg protein)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7" t="8359" r="4897" b="13895"/>
          <a:stretch/>
        </p:blipFill>
        <p:spPr bwMode="auto">
          <a:xfrm>
            <a:off x="4329844" y="1995969"/>
            <a:ext cx="1189483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6" t="8489" r="6135" b="13766"/>
          <a:stretch/>
        </p:blipFill>
        <p:spPr bwMode="auto">
          <a:xfrm>
            <a:off x="2828345" y="1994414"/>
            <a:ext cx="1184901" cy="118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9" name="TextBox 108"/>
          <p:cNvSpPr txBox="1"/>
          <p:nvPr/>
        </p:nvSpPr>
        <p:spPr>
          <a:xfrm>
            <a:off x="3635023" y="2837932"/>
            <a:ext cx="8012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 60.5%</a:t>
            </a:r>
            <a:endParaRPr lang="en-US" sz="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123163" y="2837932"/>
            <a:ext cx="7515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 48.9%</a:t>
            </a:r>
            <a:endParaRPr lang="en-US" sz="9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4953" y="1842014"/>
            <a:ext cx="1204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WT+Tamoxifen</a:t>
            </a:r>
            <a:endParaRPr lang="en-US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486594" y="1715869"/>
            <a:ext cx="10228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Csf1rFoxO1+Tamoxifen</a:t>
            </a:r>
            <a:endParaRPr lang="en-US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6200000">
            <a:off x="2286925" y="2756159"/>
            <a:ext cx="855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2794137" y="3223952"/>
            <a:ext cx="713267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2794137" y="2500766"/>
            <a:ext cx="0" cy="7231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690193" y="3182779"/>
            <a:ext cx="8553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Siglec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59473" y="1625506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7039953" y="1585455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477000" y="385403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(H)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22276" y="5124212"/>
            <a:ext cx="709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693322" y="4813792"/>
            <a:ext cx="83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822276" y="5429012"/>
            <a:ext cx="709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chun35\Desktop\John Lab\Western Data\2017\May\20170519-Csf1rFoxO1 DRA\for figure\Actin-csf1rFoxO1 DRA Apr.jpg"/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85" y="5429012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un35\Desktop\John Lab\Western Data\2017\May\20170519-Csf1rFoxO1 DRA\for figure\Arg1-csf1rFoxO1 DRA Apr.jpg"/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85" y="5113326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hun35\Desktop\John Lab\Western Data\2017\May\20170519-Csf1rFoxO1 DRA\for figure\Irf4-csf1rFoxO1 DRA Apr.jpg"/>
          <p:cNvPicPr preferRelativeResize="0"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785" y="4797047"/>
            <a:ext cx="1371600" cy="274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TextBox 119"/>
          <p:cNvSpPr txBox="1"/>
          <p:nvPr/>
        </p:nvSpPr>
        <p:spPr>
          <a:xfrm>
            <a:off x="6854697" y="4287172"/>
            <a:ext cx="2091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Tamoxifen           +                   +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7223171" y="4586594"/>
            <a:ext cx="1715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Cre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            -                   +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729133" y="4437140"/>
            <a:ext cx="11613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900" b="1" dirty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              </a:t>
            </a:r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/</a:t>
            </a:r>
            <a:r>
              <a:rPr lang="en-US" sz="900" b="1" dirty="0" err="1" smtClean="0">
                <a:latin typeface="Arial" pitchFamily="34" charset="0"/>
                <a:cs typeface="Arial" pitchFamily="34" charset="0"/>
                <a:sym typeface="Symbol"/>
              </a:rPr>
              <a:t>fl</a:t>
            </a:r>
            <a:endParaRPr lang="en-US" sz="900" b="1" dirty="0">
              <a:latin typeface="Arial" pitchFamily="34" charset="0"/>
              <a:cs typeface="Arial" pitchFamily="34" charset="0"/>
              <a:sym typeface="Symbol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863662" y="4177100"/>
            <a:ext cx="2091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  <a:sym typeface="Symbol"/>
              </a:rPr>
              <a:t>DRA                     +                   +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210585" y="864709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1899" y="3505200"/>
            <a:ext cx="53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7" name="Chart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9417670"/>
              </p:ext>
            </p:extLst>
          </p:nvPr>
        </p:nvGraphicFramePr>
        <p:xfrm>
          <a:off x="305167" y="3889651"/>
          <a:ext cx="1008705" cy="176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28" name="Chart 1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98417"/>
              </p:ext>
            </p:extLst>
          </p:nvPr>
        </p:nvGraphicFramePr>
        <p:xfrm>
          <a:off x="1219200" y="3888588"/>
          <a:ext cx="1026219" cy="176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29" name="Chart 1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552941"/>
              </p:ext>
            </p:extLst>
          </p:nvPr>
        </p:nvGraphicFramePr>
        <p:xfrm>
          <a:off x="2121320" y="3889651"/>
          <a:ext cx="1103043" cy="176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131" name="TextBox 130"/>
          <p:cNvSpPr txBox="1"/>
          <p:nvPr/>
        </p:nvSpPr>
        <p:spPr>
          <a:xfrm>
            <a:off x="740449" y="3868763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Il5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 rot="16200000">
            <a:off x="-460795" y="4366660"/>
            <a:ext cx="1323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</a:p>
          <a:p>
            <a:pPr algn="ctr"/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(relative expression)</a:t>
            </a: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604153" y="387099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Il13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536002" y="387099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Ccl17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5" name="Chart 1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523238"/>
              </p:ext>
            </p:extLst>
          </p:nvPr>
        </p:nvGraphicFramePr>
        <p:xfrm>
          <a:off x="3108791" y="3888588"/>
          <a:ext cx="1026125" cy="176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136" name="TextBox 135"/>
          <p:cNvSpPr txBox="1"/>
          <p:nvPr/>
        </p:nvSpPr>
        <p:spPr>
          <a:xfrm>
            <a:off x="3477675" y="3868712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Ccl22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7" name="Chart 1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529945"/>
              </p:ext>
            </p:extLst>
          </p:nvPr>
        </p:nvGraphicFramePr>
        <p:xfrm>
          <a:off x="4049233" y="3849976"/>
          <a:ext cx="1113664" cy="1809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38" name="TextBox 137"/>
          <p:cNvSpPr txBox="1"/>
          <p:nvPr/>
        </p:nvSpPr>
        <p:spPr>
          <a:xfrm>
            <a:off x="4459387" y="387934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Irf4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9" name="Chart 1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965922"/>
              </p:ext>
            </p:extLst>
          </p:nvPr>
        </p:nvGraphicFramePr>
        <p:xfrm>
          <a:off x="5105400" y="3854030"/>
          <a:ext cx="1104772" cy="1849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140" name="TextBox 139"/>
          <p:cNvSpPr txBox="1"/>
          <p:nvPr/>
        </p:nvSpPr>
        <p:spPr>
          <a:xfrm>
            <a:off x="5527429" y="3885165"/>
            <a:ext cx="5366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Arg1</a:t>
            </a:r>
            <a:endParaRPr lang="en-US" sz="9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793984" y="4706070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937435" y="4670200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860447" y="4604633"/>
            <a:ext cx="2288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6768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11422</TotalTime>
  <Words>459</Words>
  <Application>Microsoft Office PowerPoint</Application>
  <PresentationFormat>On-screen Show (4:3)</PresentationFormat>
  <Paragraphs>265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OSUMC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Chung, Sangwoon</dc:creator>
  <cp:lastModifiedBy>Chung, Sangwoon</cp:lastModifiedBy>
  <cp:revision>280</cp:revision>
  <dcterms:created xsi:type="dcterms:W3CDTF">2017-04-26T15:49:40Z</dcterms:created>
  <dcterms:modified xsi:type="dcterms:W3CDTF">2018-07-27T19:40:55Z</dcterms:modified>
</cp:coreProperties>
</file>