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3" r:id="rId2"/>
    <p:sldId id="284" r:id="rId3"/>
    <p:sldId id="278" r:id="rId4"/>
    <p:sldId id="275" r:id="rId5"/>
    <p:sldId id="285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97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71" autoAdjust="0"/>
  </p:normalViewPr>
  <p:slideViewPr>
    <p:cSldViewPr snapToGrid="0">
      <p:cViewPr varScale="1">
        <p:scale>
          <a:sx n="63" d="100"/>
          <a:sy n="63" d="100"/>
        </p:scale>
        <p:origin x="99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49921701030708"/>
          <c:y val="0.17038021289005542"/>
          <c:w val="0.60150977873190237"/>
          <c:h val="0.70499015748031491"/>
        </c:manualLayout>
      </c:layout>
      <c:barChart>
        <c:barDir val="col"/>
        <c:grouping val="clustered"/>
        <c:varyColors val="0"/>
        <c:ser>
          <c:idx val="0"/>
          <c:order val="0"/>
          <c:tx>
            <c:v>CK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Sheet1!$A$9:$A$10</c:f>
                <c:numCache>
                  <c:formatCode>General</c:formatCode>
                  <c:ptCount val="2"/>
                  <c:pt idx="0">
                    <c:v>2.2274E-3</c:v>
                  </c:pt>
                  <c:pt idx="1">
                    <c:v>1.9445E-3</c:v>
                  </c:pt>
                </c:numCache>
              </c:numRef>
            </c:plus>
            <c:minus>
              <c:numRef>
                <c:f>Sheet1!$A$9:$A$10</c:f>
                <c:numCache>
                  <c:formatCode>General</c:formatCode>
                  <c:ptCount val="2"/>
                  <c:pt idx="0">
                    <c:v>2.2274E-3</c:v>
                  </c:pt>
                  <c:pt idx="1">
                    <c:v>1.9445E-3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Sheet1!$A$5:$B$5</c:f>
              <c:strCache>
                <c:ptCount val="2"/>
                <c:pt idx="0">
                  <c:v>WT</c:v>
                </c:pt>
                <c:pt idx="1">
                  <c:v>NtCHS1-OE</c:v>
                </c:pt>
              </c:strCache>
            </c:strRef>
          </c:cat>
          <c:val>
            <c:numRef>
              <c:f>Sheet1!$A$6:$B$6</c:f>
              <c:numCache>
                <c:formatCode>General</c:formatCode>
                <c:ptCount val="2"/>
                <c:pt idx="0">
                  <c:v>2.01E-2</c:v>
                </c:pt>
                <c:pt idx="1">
                  <c:v>2.92E-2</c:v>
                </c:pt>
              </c:numCache>
            </c:numRef>
          </c:val>
        </c:ser>
        <c:ser>
          <c:idx val="1"/>
          <c:order val="1"/>
          <c:tx>
            <c:v>NaCl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Sheet1!$B$9:$B$10</c:f>
                <c:numCache>
                  <c:formatCode>General</c:formatCode>
                  <c:ptCount val="2"/>
                  <c:pt idx="0">
                    <c:v>4.2425999999999998E-4</c:v>
                  </c:pt>
                  <c:pt idx="1">
                    <c:v>5.4800999999999999E-3</c:v>
                  </c:pt>
                </c:numCache>
              </c:numRef>
            </c:plus>
            <c:minus>
              <c:numRef>
                <c:f>Sheet1!$B$9:$B$10</c:f>
                <c:numCache>
                  <c:formatCode>General</c:formatCode>
                  <c:ptCount val="2"/>
                  <c:pt idx="0">
                    <c:v>4.2425999999999998E-4</c:v>
                  </c:pt>
                  <c:pt idx="1">
                    <c:v>5.4800999999999999E-3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Sheet1!$A$5:$B$5</c:f>
              <c:strCache>
                <c:ptCount val="2"/>
                <c:pt idx="0">
                  <c:v>WT</c:v>
                </c:pt>
                <c:pt idx="1">
                  <c:v>NtCHS1-OE</c:v>
                </c:pt>
              </c:strCache>
            </c:strRef>
          </c:cat>
          <c:val>
            <c:numRef>
              <c:f>Sheet1!$A$7:$B$7</c:f>
              <c:numCache>
                <c:formatCode>General</c:formatCode>
                <c:ptCount val="2"/>
                <c:pt idx="0">
                  <c:v>0.34439999999999998</c:v>
                </c:pt>
                <c:pt idx="1">
                  <c:v>0.56210000000000004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655321088"/>
        <c:axId val="655320000"/>
      </c:barChart>
      <c:catAx>
        <c:axId val="655321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none" spc="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20000"/>
        <c:crosses val="autoZero"/>
        <c:auto val="1"/>
        <c:lblAlgn val="ctr"/>
        <c:lblOffset val="100"/>
        <c:noMultiLvlLbl val="0"/>
      </c:catAx>
      <c:valAx>
        <c:axId val="6553200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 baseline="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sz="1200" b="1" cap="none" baseline="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utin</a:t>
                </a:r>
                <a:r>
                  <a:rPr lang="en-US" altLang="zh-CN" sz="1200" b="1" cap="none" baseline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content, mg/g</a:t>
                </a:r>
                <a:endParaRPr lang="zh-CN" altLang="en-US" sz="1200" b="1" cap="none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6072071427575425E-2"/>
              <c:y val="0.246358996792067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#,##0.00_);[Red]\(#,##0.0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21088"/>
        <c:crosses val="autoZero"/>
        <c:crossBetween val="between"/>
        <c:majorUnit val="0.12000000000000001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1847400977418494"/>
          <c:y val="0.12962962962962962"/>
          <c:w val="0.3168543760423948"/>
          <c:h val="8.86902158063575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CK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Sheet1!$A$35:$A$42</c:f>
                <c:numCache>
                  <c:formatCode>General</c:formatCode>
                  <c:ptCount val="8"/>
                  <c:pt idx="0">
                    <c:v>8.5900000000000004E-2</c:v>
                  </c:pt>
                  <c:pt idx="1">
                    <c:v>9.4014000000000007E-3</c:v>
                  </c:pt>
                  <c:pt idx="2">
                    <c:v>0.16159999999999999</c:v>
                  </c:pt>
                  <c:pt idx="3">
                    <c:v>2.5600000000000001E-2</c:v>
                  </c:pt>
                  <c:pt idx="4">
                    <c:v>0.17349999999999999</c:v>
                  </c:pt>
                  <c:pt idx="5">
                    <c:v>6.0199999999999997E-2</c:v>
                  </c:pt>
                  <c:pt idx="6">
                    <c:v>0.40479999999999999</c:v>
                  </c:pt>
                  <c:pt idx="7">
                    <c:v>0.64949999999999997</c:v>
                  </c:pt>
                </c:numCache>
              </c:numRef>
            </c:plus>
            <c:minus>
              <c:numRef>
                <c:f>Sheet1!$A$35:$A$42</c:f>
                <c:numCache>
                  <c:formatCode>General</c:formatCode>
                  <c:ptCount val="8"/>
                  <c:pt idx="0">
                    <c:v>8.5900000000000004E-2</c:v>
                  </c:pt>
                  <c:pt idx="1">
                    <c:v>9.4014000000000007E-3</c:v>
                  </c:pt>
                  <c:pt idx="2">
                    <c:v>0.16159999999999999</c:v>
                  </c:pt>
                  <c:pt idx="3">
                    <c:v>2.5600000000000001E-2</c:v>
                  </c:pt>
                  <c:pt idx="4">
                    <c:v>0.17349999999999999</c:v>
                  </c:pt>
                  <c:pt idx="5">
                    <c:v>6.0199999999999997E-2</c:v>
                  </c:pt>
                  <c:pt idx="6">
                    <c:v>0.40479999999999999</c:v>
                  </c:pt>
                  <c:pt idx="7">
                    <c:v>0.64949999999999997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Sheet1!$A$30:$H$30</c:f>
              <c:strCache>
                <c:ptCount val="8"/>
                <c:pt idx="0">
                  <c:v>PAL</c:v>
                </c:pt>
                <c:pt idx="1">
                  <c:v>4CL</c:v>
                </c:pt>
                <c:pt idx="2">
                  <c:v>CHS</c:v>
                </c:pt>
                <c:pt idx="3">
                  <c:v>CHI</c:v>
                </c:pt>
                <c:pt idx="4">
                  <c:v>DFR</c:v>
                </c:pt>
                <c:pt idx="5">
                  <c:v>FLS</c:v>
                </c:pt>
                <c:pt idx="6">
                  <c:v>ANS</c:v>
                </c:pt>
                <c:pt idx="7">
                  <c:v>ANR</c:v>
                </c:pt>
              </c:strCache>
            </c:strRef>
          </c:cat>
          <c:val>
            <c:numRef>
              <c:f>Sheet1!$A$31:$H$31</c:f>
              <c:numCache>
                <c:formatCode>General</c:formatCode>
                <c:ptCount val="8"/>
                <c:pt idx="0">
                  <c:v>1.0018</c:v>
                </c:pt>
                <c:pt idx="1">
                  <c:v>1</c:v>
                </c:pt>
                <c:pt idx="2">
                  <c:v>1.0087999999999999</c:v>
                </c:pt>
                <c:pt idx="3">
                  <c:v>1.0002</c:v>
                </c:pt>
                <c:pt idx="4">
                  <c:v>1.0103</c:v>
                </c:pt>
                <c:pt idx="5">
                  <c:v>1.0012000000000001</c:v>
                </c:pt>
                <c:pt idx="6">
                  <c:v>1.0402</c:v>
                </c:pt>
                <c:pt idx="7">
                  <c:v>1.1004</c:v>
                </c:pt>
              </c:numCache>
            </c:numRef>
          </c:val>
        </c:ser>
        <c:ser>
          <c:idx val="1"/>
          <c:order val="1"/>
          <c:tx>
            <c:v>NaCl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Sheet1!$B$35:$B$42</c:f>
                <c:numCache>
                  <c:formatCode>General</c:formatCode>
                  <c:ptCount val="8"/>
                  <c:pt idx="0">
                    <c:v>0.31219999999999998</c:v>
                  </c:pt>
                  <c:pt idx="1">
                    <c:v>6.5199999999999994E-2</c:v>
                  </c:pt>
                  <c:pt idx="2">
                    <c:v>0.16689999999999999</c:v>
                  </c:pt>
                  <c:pt idx="3">
                    <c:v>0.16450000000000001</c:v>
                  </c:pt>
                  <c:pt idx="4">
                    <c:v>0.62929999999999997</c:v>
                  </c:pt>
                  <c:pt idx="5">
                    <c:v>0.26040000000000002</c:v>
                  </c:pt>
                  <c:pt idx="6">
                    <c:v>1.4387000000000001</c:v>
                  </c:pt>
                  <c:pt idx="7">
                    <c:v>0.2863</c:v>
                  </c:pt>
                </c:numCache>
              </c:numRef>
            </c:plus>
            <c:minus>
              <c:numRef>
                <c:f>Sheet1!$B$35:$B$42</c:f>
                <c:numCache>
                  <c:formatCode>General</c:formatCode>
                  <c:ptCount val="8"/>
                  <c:pt idx="0">
                    <c:v>0.31219999999999998</c:v>
                  </c:pt>
                  <c:pt idx="1">
                    <c:v>6.5199999999999994E-2</c:v>
                  </c:pt>
                  <c:pt idx="2">
                    <c:v>0.16689999999999999</c:v>
                  </c:pt>
                  <c:pt idx="3">
                    <c:v>0.16450000000000001</c:v>
                  </c:pt>
                  <c:pt idx="4">
                    <c:v>0.62929999999999997</c:v>
                  </c:pt>
                  <c:pt idx="5">
                    <c:v>0.26040000000000002</c:v>
                  </c:pt>
                  <c:pt idx="6">
                    <c:v>1.4387000000000001</c:v>
                  </c:pt>
                  <c:pt idx="7">
                    <c:v>0.2863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Sheet1!$A$30:$H$30</c:f>
              <c:strCache>
                <c:ptCount val="8"/>
                <c:pt idx="0">
                  <c:v>PAL</c:v>
                </c:pt>
                <c:pt idx="1">
                  <c:v>4CL</c:v>
                </c:pt>
                <c:pt idx="2">
                  <c:v>CHS</c:v>
                </c:pt>
                <c:pt idx="3">
                  <c:v>CHI</c:v>
                </c:pt>
                <c:pt idx="4">
                  <c:v>DFR</c:v>
                </c:pt>
                <c:pt idx="5">
                  <c:v>FLS</c:v>
                </c:pt>
                <c:pt idx="6">
                  <c:v>ANS</c:v>
                </c:pt>
                <c:pt idx="7">
                  <c:v>ANR</c:v>
                </c:pt>
              </c:strCache>
            </c:strRef>
          </c:cat>
          <c:val>
            <c:numRef>
              <c:f>Sheet1!$A$32:$H$32</c:f>
              <c:numCache>
                <c:formatCode>General</c:formatCode>
                <c:ptCount val="8"/>
                <c:pt idx="0">
                  <c:v>15.2371</c:v>
                </c:pt>
                <c:pt idx="1">
                  <c:v>0.13689999999999999</c:v>
                </c:pt>
                <c:pt idx="2">
                  <c:v>1.9129</c:v>
                </c:pt>
                <c:pt idx="3">
                  <c:v>1.8337000000000001</c:v>
                </c:pt>
                <c:pt idx="4">
                  <c:v>2.2856000000000001</c:v>
                </c:pt>
                <c:pt idx="5">
                  <c:v>2.7823000000000002</c:v>
                </c:pt>
                <c:pt idx="6">
                  <c:v>6.5069999999999997</c:v>
                </c:pt>
                <c:pt idx="7">
                  <c:v>3.3845999999999998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655312384"/>
        <c:axId val="655322176"/>
      </c:barChart>
      <c:catAx>
        <c:axId val="65531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none" spc="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22176"/>
        <c:crosses val="autoZero"/>
        <c:auto val="1"/>
        <c:lblAlgn val="ctr"/>
        <c:lblOffset val="100"/>
        <c:noMultiLvlLbl val="0"/>
      </c:catAx>
      <c:valAx>
        <c:axId val="655322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sz="1200" b="1" cap="none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elative</a:t>
                </a:r>
                <a:r>
                  <a:rPr lang="en-US" altLang="zh-CN" sz="1200" b="1" cap="none" baseline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expression level</a:t>
                </a:r>
                <a:endParaRPr lang="zh-CN" altLang="en-US" sz="1200" b="1" cap="none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#,##0.00_);[Red]\(#,##0.0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12384"/>
        <c:crosses val="autoZero"/>
        <c:crossBetween val="between"/>
        <c:majorUnit val="3.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2457677165354331"/>
          <c:y val="0.125"/>
          <c:w val="0.22862401574803148"/>
          <c:h val="8.86902158063575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WT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Sheet1!$C$51:$C$58</c:f>
                <c:numCache>
                  <c:formatCode>General</c:formatCode>
                  <c:ptCount val="8"/>
                  <c:pt idx="0">
                    <c:v>5.2600000000000001E-2</c:v>
                  </c:pt>
                  <c:pt idx="1">
                    <c:v>6.7299999999999999E-2</c:v>
                  </c:pt>
                  <c:pt idx="2">
                    <c:v>8.3500000000000005E-2</c:v>
                  </c:pt>
                  <c:pt idx="3">
                    <c:v>2.1999999999999999E-2</c:v>
                  </c:pt>
                  <c:pt idx="4">
                    <c:v>0.1605</c:v>
                  </c:pt>
                  <c:pt idx="5">
                    <c:v>0.3034</c:v>
                  </c:pt>
                  <c:pt idx="6">
                    <c:v>2.63E-2</c:v>
                  </c:pt>
                  <c:pt idx="7">
                    <c:v>0.2094</c:v>
                  </c:pt>
                </c:numCache>
              </c:numRef>
            </c:plus>
            <c:minus>
              <c:numRef>
                <c:f>Sheet1!$C$51:$C$58</c:f>
                <c:numCache>
                  <c:formatCode>General</c:formatCode>
                  <c:ptCount val="8"/>
                  <c:pt idx="0">
                    <c:v>5.2600000000000001E-2</c:v>
                  </c:pt>
                  <c:pt idx="1">
                    <c:v>6.7299999999999999E-2</c:v>
                  </c:pt>
                  <c:pt idx="2">
                    <c:v>8.3500000000000005E-2</c:v>
                  </c:pt>
                  <c:pt idx="3">
                    <c:v>2.1999999999999999E-2</c:v>
                  </c:pt>
                  <c:pt idx="4">
                    <c:v>0.1605</c:v>
                  </c:pt>
                  <c:pt idx="5">
                    <c:v>0.3034</c:v>
                  </c:pt>
                  <c:pt idx="6">
                    <c:v>2.63E-2</c:v>
                  </c:pt>
                  <c:pt idx="7">
                    <c:v>0.2094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Sheet1!$A$60:$H$60</c:f>
              <c:strCache>
                <c:ptCount val="8"/>
                <c:pt idx="0">
                  <c:v>PAL</c:v>
                </c:pt>
                <c:pt idx="1">
                  <c:v>4CL</c:v>
                </c:pt>
                <c:pt idx="2">
                  <c:v>CHS</c:v>
                </c:pt>
                <c:pt idx="3">
                  <c:v>CHI</c:v>
                </c:pt>
                <c:pt idx="4">
                  <c:v>F3H</c:v>
                </c:pt>
                <c:pt idx="5">
                  <c:v>DFR</c:v>
                </c:pt>
                <c:pt idx="6">
                  <c:v>FLS</c:v>
                </c:pt>
                <c:pt idx="7">
                  <c:v>ANS</c:v>
                </c:pt>
              </c:strCache>
            </c:strRef>
          </c:cat>
          <c:val>
            <c:numRef>
              <c:f>Sheet1!$A$61:$H$61</c:f>
              <c:numCache>
                <c:formatCode>General</c:formatCode>
                <c:ptCount val="8"/>
                <c:pt idx="0">
                  <c:v>1.0008999999999999</c:v>
                </c:pt>
                <c:pt idx="1">
                  <c:v>1.0008999999999999</c:v>
                </c:pt>
                <c:pt idx="2">
                  <c:v>1.0023</c:v>
                </c:pt>
                <c:pt idx="3">
                  <c:v>1.0002</c:v>
                </c:pt>
                <c:pt idx="4">
                  <c:v>1.0082</c:v>
                </c:pt>
                <c:pt idx="5">
                  <c:v>1.0287999999999999</c:v>
                </c:pt>
                <c:pt idx="6">
                  <c:v>1.0002</c:v>
                </c:pt>
                <c:pt idx="7">
                  <c:v>1.0149999999999999</c:v>
                </c:pt>
              </c:numCache>
            </c:numRef>
          </c:val>
        </c:ser>
        <c:ser>
          <c:idx val="1"/>
          <c:order val="1"/>
          <c:tx>
            <c:v>NtCHS1-OE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Sheet1!$E$51:$E$58</c:f>
                <c:numCache>
                  <c:formatCode>General</c:formatCode>
                  <c:ptCount val="8"/>
                  <c:pt idx="0">
                    <c:v>7.0900000000000005E-2</c:v>
                  </c:pt>
                  <c:pt idx="1">
                    <c:v>0.34129999999999999</c:v>
                  </c:pt>
                  <c:pt idx="2">
                    <c:v>4.9321999999999999</c:v>
                  </c:pt>
                  <c:pt idx="3">
                    <c:v>0.24410000000000001</c:v>
                  </c:pt>
                  <c:pt idx="4">
                    <c:v>0.52510000000000001</c:v>
                  </c:pt>
                  <c:pt idx="5">
                    <c:v>1.3315999999999999</c:v>
                  </c:pt>
                  <c:pt idx="6">
                    <c:v>5.2600000000000001E-2</c:v>
                  </c:pt>
                  <c:pt idx="7">
                    <c:v>0.3422</c:v>
                  </c:pt>
                </c:numCache>
              </c:numRef>
            </c:plus>
            <c:minus>
              <c:numRef>
                <c:f>Sheet1!$E$51:$E$58</c:f>
                <c:numCache>
                  <c:formatCode>General</c:formatCode>
                  <c:ptCount val="8"/>
                  <c:pt idx="0">
                    <c:v>7.0900000000000005E-2</c:v>
                  </c:pt>
                  <c:pt idx="1">
                    <c:v>0.34129999999999999</c:v>
                  </c:pt>
                  <c:pt idx="2">
                    <c:v>4.9321999999999999</c:v>
                  </c:pt>
                  <c:pt idx="3">
                    <c:v>0.24410000000000001</c:v>
                  </c:pt>
                  <c:pt idx="4">
                    <c:v>0.52510000000000001</c:v>
                  </c:pt>
                  <c:pt idx="5">
                    <c:v>1.3315999999999999</c:v>
                  </c:pt>
                  <c:pt idx="6">
                    <c:v>5.2600000000000001E-2</c:v>
                  </c:pt>
                  <c:pt idx="7">
                    <c:v>0.3422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Sheet1!$A$60:$H$60</c:f>
              <c:strCache>
                <c:ptCount val="8"/>
                <c:pt idx="0">
                  <c:v>PAL</c:v>
                </c:pt>
                <c:pt idx="1">
                  <c:v>4CL</c:v>
                </c:pt>
                <c:pt idx="2">
                  <c:v>CHS</c:v>
                </c:pt>
                <c:pt idx="3">
                  <c:v>CHI</c:v>
                </c:pt>
                <c:pt idx="4">
                  <c:v>F3H</c:v>
                </c:pt>
                <c:pt idx="5">
                  <c:v>DFR</c:v>
                </c:pt>
                <c:pt idx="6">
                  <c:v>FLS</c:v>
                </c:pt>
                <c:pt idx="7">
                  <c:v>ANS</c:v>
                </c:pt>
              </c:strCache>
            </c:strRef>
          </c:cat>
          <c:val>
            <c:numRef>
              <c:f>Sheet1!$A$62:$H$62</c:f>
              <c:numCache>
                <c:formatCode>General</c:formatCode>
                <c:ptCount val="8"/>
                <c:pt idx="0">
                  <c:v>0.8629</c:v>
                </c:pt>
                <c:pt idx="1">
                  <c:v>1.7095</c:v>
                </c:pt>
                <c:pt idx="2">
                  <c:v>53.2333</c:v>
                </c:pt>
                <c:pt idx="3">
                  <c:v>1.6591</c:v>
                </c:pt>
                <c:pt idx="4">
                  <c:v>2.6265000000000001</c:v>
                </c:pt>
                <c:pt idx="5">
                  <c:v>4.202</c:v>
                </c:pt>
                <c:pt idx="6">
                  <c:v>6.3978000000000002</c:v>
                </c:pt>
                <c:pt idx="7">
                  <c:v>4.1999000000000004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655318368"/>
        <c:axId val="655322720"/>
      </c:barChart>
      <c:catAx>
        <c:axId val="655318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none" spc="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22720"/>
        <c:crosses val="autoZero"/>
        <c:auto val="1"/>
        <c:lblAlgn val="ctr"/>
        <c:lblOffset val="100"/>
        <c:noMultiLvlLbl val="0"/>
      </c:catAx>
      <c:valAx>
        <c:axId val="6553227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cap="all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 cap="none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</a:t>
                </a:r>
                <a:r>
                  <a:rPr lang="en-US" altLang="zh-CN" sz="1200" b="1" cap="none" baseline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expression level</a:t>
                </a:r>
                <a:endParaRPr lang="zh-CN" altLang="en-US" sz="1200" b="1" cap="none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2810403340017799E-2"/>
              <c:y val="0.1763521287736952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cap="all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#,##0.00_);[Red]\(#,##0.0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18368"/>
        <c:crosses val="autoZero"/>
        <c:crossBetween val="between"/>
        <c:majorUnit val="1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6227689135512648"/>
          <c:y val="0.10690836988459329"/>
          <c:w val="0.37157248993513403"/>
          <c:h val="9.30933137117828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475"/>
          <c:y val="0.19280110819480897"/>
          <c:w val="0.84525000000000006"/>
          <c:h val="0.70499015748031491"/>
        </c:manualLayout>
      </c:layout>
      <c:barChart>
        <c:barDir val="col"/>
        <c:grouping val="clustered"/>
        <c:varyColors val="0"/>
        <c:ser>
          <c:idx val="0"/>
          <c:order val="0"/>
          <c:tx>
            <c:v>WT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Sheet1!$C$66:$C$73</c:f>
                <c:numCache>
                  <c:formatCode>General</c:formatCode>
                  <c:ptCount val="8"/>
                  <c:pt idx="0">
                    <c:v>7.3599999999999999E-2</c:v>
                  </c:pt>
                  <c:pt idx="1">
                    <c:v>6.1499999999999999E-2</c:v>
                  </c:pt>
                  <c:pt idx="2">
                    <c:v>5.4399999999999997E-2</c:v>
                  </c:pt>
                  <c:pt idx="3">
                    <c:v>4.1300000000000003E-2</c:v>
                  </c:pt>
                  <c:pt idx="4">
                    <c:v>9.3299999999999994E-2</c:v>
                  </c:pt>
                  <c:pt idx="5">
                    <c:v>3.4000000000000002E-2</c:v>
                  </c:pt>
                  <c:pt idx="6">
                    <c:v>7.5800000000000006E-2</c:v>
                  </c:pt>
                  <c:pt idx="7">
                    <c:v>4.4699999999999997E-2</c:v>
                  </c:pt>
                </c:numCache>
              </c:numRef>
            </c:plus>
            <c:minus>
              <c:numRef>
                <c:f>Sheet1!$C$66:$C$73</c:f>
                <c:numCache>
                  <c:formatCode>General</c:formatCode>
                  <c:ptCount val="8"/>
                  <c:pt idx="0">
                    <c:v>7.3599999999999999E-2</c:v>
                  </c:pt>
                  <c:pt idx="1">
                    <c:v>6.1499999999999999E-2</c:v>
                  </c:pt>
                  <c:pt idx="2">
                    <c:v>5.4399999999999997E-2</c:v>
                  </c:pt>
                  <c:pt idx="3">
                    <c:v>4.1300000000000003E-2</c:v>
                  </c:pt>
                  <c:pt idx="4">
                    <c:v>9.3299999999999994E-2</c:v>
                  </c:pt>
                  <c:pt idx="5">
                    <c:v>3.4000000000000002E-2</c:v>
                  </c:pt>
                  <c:pt idx="6">
                    <c:v>7.5800000000000006E-2</c:v>
                  </c:pt>
                  <c:pt idx="7">
                    <c:v>4.4699999999999997E-2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Sheet1!$A$75:$H$75</c:f>
              <c:strCache>
                <c:ptCount val="8"/>
                <c:pt idx="0">
                  <c:v>PAL</c:v>
                </c:pt>
                <c:pt idx="1">
                  <c:v>4CL</c:v>
                </c:pt>
                <c:pt idx="2">
                  <c:v>CHS</c:v>
                </c:pt>
                <c:pt idx="3">
                  <c:v>CHI</c:v>
                </c:pt>
                <c:pt idx="4">
                  <c:v>F3H</c:v>
                </c:pt>
                <c:pt idx="5">
                  <c:v>DFR</c:v>
                </c:pt>
                <c:pt idx="6">
                  <c:v>FLS</c:v>
                </c:pt>
                <c:pt idx="7">
                  <c:v>ANS</c:v>
                </c:pt>
              </c:strCache>
            </c:strRef>
          </c:cat>
          <c:val>
            <c:numRef>
              <c:f>Sheet1!$A$76:$H$76</c:f>
              <c:numCache>
                <c:formatCode>General</c:formatCode>
                <c:ptCount val="8"/>
                <c:pt idx="0">
                  <c:v>1.0018</c:v>
                </c:pt>
                <c:pt idx="1">
                  <c:v>1.0012000000000001</c:v>
                </c:pt>
                <c:pt idx="2">
                  <c:v>1.0009999999999999</c:v>
                </c:pt>
                <c:pt idx="3">
                  <c:v>1.0005999999999999</c:v>
                </c:pt>
                <c:pt idx="4">
                  <c:v>1.0027999999999999</c:v>
                </c:pt>
                <c:pt idx="5">
                  <c:v>1.0003</c:v>
                </c:pt>
                <c:pt idx="6">
                  <c:v>1.0021</c:v>
                </c:pt>
                <c:pt idx="7">
                  <c:v>1.0006999999999999</c:v>
                </c:pt>
              </c:numCache>
            </c:numRef>
          </c:val>
        </c:ser>
        <c:ser>
          <c:idx val="1"/>
          <c:order val="1"/>
          <c:tx>
            <c:v>NtCHS1-RNAi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Sheet1!$E$66:$E$73</c:f>
                <c:numCache>
                  <c:formatCode>General</c:formatCode>
                  <c:ptCount val="8"/>
                  <c:pt idx="0">
                    <c:v>4.9399999999999999E-2</c:v>
                  </c:pt>
                  <c:pt idx="1">
                    <c:v>3.7499999999999999E-2</c:v>
                  </c:pt>
                  <c:pt idx="2">
                    <c:v>1.8100000000000002E-2</c:v>
                  </c:pt>
                  <c:pt idx="3">
                    <c:v>3.5400000000000001E-2</c:v>
                  </c:pt>
                  <c:pt idx="4">
                    <c:v>9.3399999999999997E-2</c:v>
                  </c:pt>
                  <c:pt idx="5">
                    <c:v>5.7099999999999998E-2</c:v>
                  </c:pt>
                  <c:pt idx="6">
                    <c:v>7.1800000000000003E-2</c:v>
                  </c:pt>
                  <c:pt idx="7">
                    <c:v>2.2499999999999999E-2</c:v>
                  </c:pt>
                </c:numCache>
              </c:numRef>
            </c:plus>
            <c:minus>
              <c:numRef>
                <c:f>Sheet1!$E$66:$E$73</c:f>
                <c:numCache>
                  <c:formatCode>General</c:formatCode>
                  <c:ptCount val="8"/>
                  <c:pt idx="0">
                    <c:v>4.9399999999999999E-2</c:v>
                  </c:pt>
                  <c:pt idx="1">
                    <c:v>3.7499999999999999E-2</c:v>
                  </c:pt>
                  <c:pt idx="2">
                    <c:v>1.8100000000000002E-2</c:v>
                  </c:pt>
                  <c:pt idx="3">
                    <c:v>3.5400000000000001E-2</c:v>
                  </c:pt>
                  <c:pt idx="4">
                    <c:v>9.3399999999999997E-2</c:v>
                  </c:pt>
                  <c:pt idx="5">
                    <c:v>5.7099999999999998E-2</c:v>
                  </c:pt>
                  <c:pt idx="6">
                    <c:v>7.1800000000000003E-2</c:v>
                  </c:pt>
                  <c:pt idx="7">
                    <c:v>2.2499999999999999E-2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Sheet1!$A$75:$H$75</c:f>
              <c:strCache>
                <c:ptCount val="8"/>
                <c:pt idx="0">
                  <c:v>PAL</c:v>
                </c:pt>
                <c:pt idx="1">
                  <c:v>4CL</c:v>
                </c:pt>
                <c:pt idx="2">
                  <c:v>CHS</c:v>
                </c:pt>
                <c:pt idx="3">
                  <c:v>CHI</c:v>
                </c:pt>
                <c:pt idx="4">
                  <c:v>F3H</c:v>
                </c:pt>
                <c:pt idx="5">
                  <c:v>DFR</c:v>
                </c:pt>
                <c:pt idx="6">
                  <c:v>FLS</c:v>
                </c:pt>
                <c:pt idx="7">
                  <c:v>ANS</c:v>
                </c:pt>
              </c:strCache>
            </c:strRef>
          </c:cat>
          <c:val>
            <c:numRef>
              <c:f>Sheet1!$A$77:$H$77</c:f>
              <c:numCache>
                <c:formatCode>General</c:formatCode>
                <c:ptCount val="8"/>
                <c:pt idx="0">
                  <c:v>1.0689</c:v>
                </c:pt>
                <c:pt idx="1">
                  <c:v>0.70420000000000005</c:v>
                </c:pt>
                <c:pt idx="2">
                  <c:v>0.36919999999999997</c:v>
                </c:pt>
                <c:pt idx="3">
                  <c:v>0.52739999999999998</c:v>
                </c:pt>
                <c:pt idx="4">
                  <c:v>0.75719999999999998</c:v>
                </c:pt>
                <c:pt idx="5">
                  <c:v>0.98280000000000001</c:v>
                </c:pt>
                <c:pt idx="6">
                  <c:v>0.43840000000000001</c:v>
                </c:pt>
                <c:pt idx="7">
                  <c:v>0.58240000000000003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7"/>
        <c:axId val="655314016"/>
        <c:axId val="655310208"/>
      </c:barChart>
      <c:catAx>
        <c:axId val="655314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10208"/>
        <c:crosses val="autoZero"/>
        <c:auto val="1"/>
        <c:lblAlgn val="ctr"/>
        <c:lblOffset val="100"/>
        <c:noMultiLvlLbl val="0"/>
      </c:catAx>
      <c:valAx>
        <c:axId val="6553102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</a:t>
                </a:r>
                <a:r>
                  <a:rPr lang="en-US" altLang="zh-CN" sz="1200" b="1" baseline="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expression level</a:t>
                </a:r>
                <a:endParaRPr lang="zh-CN" altLang="en-US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2418587780694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#,##0.00_);[Red]\(#,##0.0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14016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6130111366902757"/>
          <c:y val="0.10985649653745756"/>
          <c:w val="0.40195822397200343"/>
          <c:h val="8.86902158063575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52777777777777"/>
          <c:y val="0.14187518226888307"/>
          <c:w val="0.79302777777777778"/>
          <c:h val="0.59943460192475939"/>
        </c:manualLayout>
      </c:layout>
      <c:lineChart>
        <c:grouping val="standard"/>
        <c:varyColors val="0"/>
        <c:ser>
          <c:idx val="0"/>
          <c:order val="0"/>
          <c:tx>
            <c:v>WT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Sheet1!$N$1:$N$11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1.32E-2</c:v>
                  </c:pt>
                  <c:pt idx="5">
                    <c:v>1.2800000000000001E-2</c:v>
                  </c:pt>
                  <c:pt idx="6">
                    <c:v>1.9800000000000002E-2</c:v>
                  </c:pt>
                  <c:pt idx="7">
                    <c:v>1.9800000000000002E-2</c:v>
                  </c:pt>
                  <c:pt idx="8">
                    <c:v>2.46E-2</c:v>
                  </c:pt>
                  <c:pt idx="9">
                    <c:v>2.9600000000000001E-2</c:v>
                  </c:pt>
                  <c:pt idx="10">
                    <c:v>4.1399999999999999E-2</c:v>
                  </c:pt>
                </c:numCache>
              </c:numRef>
            </c:plus>
            <c:minus>
              <c:numRef>
                <c:f>Sheet1!$N$1:$N$11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1.32E-2</c:v>
                  </c:pt>
                  <c:pt idx="5">
                    <c:v>1.2800000000000001E-2</c:v>
                  </c:pt>
                  <c:pt idx="6">
                    <c:v>1.9800000000000002E-2</c:v>
                  </c:pt>
                  <c:pt idx="7">
                    <c:v>1.9800000000000002E-2</c:v>
                  </c:pt>
                  <c:pt idx="8">
                    <c:v>2.46E-2</c:v>
                  </c:pt>
                  <c:pt idx="9">
                    <c:v>2.9600000000000001E-2</c:v>
                  </c:pt>
                  <c:pt idx="10">
                    <c:v>4.1399999999999999E-2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Sheet1!$A$13:$K$13</c:f>
              <c:strCache>
                <c:ptCount val="11"/>
                <c:pt idx="0">
                  <c:v>1d</c:v>
                </c:pt>
                <c:pt idx="1">
                  <c:v>2d</c:v>
                </c:pt>
                <c:pt idx="2">
                  <c:v>3d</c:v>
                </c:pt>
                <c:pt idx="3">
                  <c:v>4d</c:v>
                </c:pt>
                <c:pt idx="4">
                  <c:v>5d</c:v>
                </c:pt>
                <c:pt idx="5">
                  <c:v>6d</c:v>
                </c:pt>
                <c:pt idx="6">
                  <c:v>7d</c:v>
                </c:pt>
                <c:pt idx="7">
                  <c:v>8d</c:v>
                </c:pt>
                <c:pt idx="8">
                  <c:v>9d</c:v>
                </c:pt>
                <c:pt idx="9">
                  <c:v>10d</c:v>
                </c:pt>
                <c:pt idx="10">
                  <c:v>11d</c:v>
                </c:pt>
              </c:strCache>
            </c:strRef>
          </c:cat>
          <c:val>
            <c:numRef>
              <c:f>Sheet1!$A$14:$K$14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1.67E-2</c:v>
                </c:pt>
                <c:pt idx="5">
                  <c:v>0.1333</c:v>
                </c:pt>
                <c:pt idx="6">
                  <c:v>0.26669999999999999</c:v>
                </c:pt>
                <c:pt idx="7">
                  <c:v>0.33329999999999999</c:v>
                </c:pt>
                <c:pt idx="8">
                  <c:v>0.36670000000000003</c:v>
                </c:pt>
                <c:pt idx="9">
                  <c:v>0.41670000000000001</c:v>
                </c:pt>
                <c:pt idx="10">
                  <c:v>0.42670000000000002</c:v>
                </c:pt>
              </c:numCache>
            </c:numRef>
          </c:val>
          <c:smooth val="0"/>
        </c:ser>
        <c:ser>
          <c:idx val="1"/>
          <c:order val="1"/>
          <c:tx>
            <c:v>NtCHS1-OE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Sheet1!$M$1:$M$11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5.0000000000000001E-3</c:v>
                  </c:pt>
                  <c:pt idx="5">
                    <c:v>1.5100000000000001E-2</c:v>
                  </c:pt>
                  <c:pt idx="6">
                    <c:v>1.6500000000000001E-2</c:v>
                  </c:pt>
                  <c:pt idx="7">
                    <c:v>1.78E-2</c:v>
                  </c:pt>
                  <c:pt idx="8">
                    <c:v>1.67E-2</c:v>
                  </c:pt>
                  <c:pt idx="9">
                    <c:v>2.1700000000000001E-2</c:v>
                  </c:pt>
                  <c:pt idx="10">
                    <c:v>2.6499999999999999E-2</c:v>
                  </c:pt>
                </c:numCache>
              </c:numRef>
            </c:plus>
            <c:minus>
              <c:numRef>
                <c:f>Sheet1!$M$1:$M$11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5.0000000000000001E-3</c:v>
                  </c:pt>
                  <c:pt idx="5">
                    <c:v>1.5100000000000001E-2</c:v>
                  </c:pt>
                  <c:pt idx="6">
                    <c:v>1.6500000000000001E-2</c:v>
                  </c:pt>
                  <c:pt idx="7">
                    <c:v>1.78E-2</c:v>
                  </c:pt>
                  <c:pt idx="8">
                    <c:v>1.67E-2</c:v>
                  </c:pt>
                  <c:pt idx="9">
                    <c:v>2.1700000000000001E-2</c:v>
                  </c:pt>
                  <c:pt idx="10">
                    <c:v>2.6499999999999999E-2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Sheet1!$A$13:$K$13</c:f>
              <c:strCache>
                <c:ptCount val="11"/>
                <c:pt idx="0">
                  <c:v>1d</c:v>
                </c:pt>
                <c:pt idx="1">
                  <c:v>2d</c:v>
                </c:pt>
                <c:pt idx="2">
                  <c:v>3d</c:v>
                </c:pt>
                <c:pt idx="3">
                  <c:v>4d</c:v>
                </c:pt>
                <c:pt idx="4">
                  <c:v>5d</c:v>
                </c:pt>
                <c:pt idx="5">
                  <c:v>6d</c:v>
                </c:pt>
                <c:pt idx="6">
                  <c:v>7d</c:v>
                </c:pt>
                <c:pt idx="7">
                  <c:v>8d</c:v>
                </c:pt>
                <c:pt idx="8">
                  <c:v>9d</c:v>
                </c:pt>
                <c:pt idx="9">
                  <c:v>10d</c:v>
                </c:pt>
                <c:pt idx="10">
                  <c:v>11d</c:v>
                </c:pt>
              </c:strCache>
            </c:strRef>
          </c:cat>
          <c:val>
            <c:numRef>
              <c:f>Sheet1!$A$15:$K$15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0.1167</c:v>
                </c:pt>
                <c:pt idx="5">
                  <c:v>0.2833</c:v>
                </c:pt>
                <c:pt idx="6">
                  <c:v>0.38329999999999997</c:v>
                </c:pt>
                <c:pt idx="7">
                  <c:v>0.38329999999999997</c:v>
                </c:pt>
                <c:pt idx="8">
                  <c:v>0.43330000000000002</c:v>
                </c:pt>
                <c:pt idx="9">
                  <c:v>0.5333</c:v>
                </c:pt>
                <c:pt idx="10">
                  <c:v>0.55000000000000004</c:v>
                </c:pt>
              </c:numCache>
            </c:numRef>
          </c:val>
          <c:smooth val="0"/>
        </c:ser>
        <c:ser>
          <c:idx val="2"/>
          <c:order val="2"/>
          <c:tx>
            <c:v>NtCHS1-RNAi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Sheet1!$O$1:$O$11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  <c:pt idx="8">
                    <c:v>0</c:v>
                  </c:pt>
                  <c:pt idx="9">
                    <c:v>0</c:v>
                  </c:pt>
                  <c:pt idx="10">
                    <c:v>0</c:v>
                  </c:pt>
                </c:numCache>
              </c:numRef>
            </c:plus>
            <c:minus>
              <c:numRef>
                <c:f>Sheet1!$O$1:$O$11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  <c:pt idx="8">
                    <c:v>0</c:v>
                  </c:pt>
                  <c:pt idx="9">
                    <c:v>0</c:v>
                  </c:pt>
                  <c:pt idx="10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Sheet1!$A$13:$K$13</c:f>
              <c:strCache>
                <c:ptCount val="11"/>
                <c:pt idx="0">
                  <c:v>1d</c:v>
                </c:pt>
                <c:pt idx="1">
                  <c:v>2d</c:v>
                </c:pt>
                <c:pt idx="2">
                  <c:v>3d</c:v>
                </c:pt>
                <c:pt idx="3">
                  <c:v>4d</c:v>
                </c:pt>
                <c:pt idx="4">
                  <c:v>5d</c:v>
                </c:pt>
                <c:pt idx="5">
                  <c:v>6d</c:v>
                </c:pt>
                <c:pt idx="6">
                  <c:v>7d</c:v>
                </c:pt>
                <c:pt idx="7">
                  <c:v>8d</c:v>
                </c:pt>
                <c:pt idx="8">
                  <c:v>9d</c:v>
                </c:pt>
                <c:pt idx="9">
                  <c:v>10d</c:v>
                </c:pt>
                <c:pt idx="10">
                  <c:v>11d</c:v>
                </c:pt>
              </c:strCache>
            </c:strRef>
          </c:cat>
          <c:val>
            <c:numRef>
              <c:f>Sheet1!$A$16:$K$16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1.67E-2</c:v>
                </c:pt>
                <c:pt idx="5">
                  <c:v>1.67E-2</c:v>
                </c:pt>
                <c:pt idx="6">
                  <c:v>1.67E-2</c:v>
                </c:pt>
                <c:pt idx="7">
                  <c:v>1.67E-2</c:v>
                </c:pt>
                <c:pt idx="8">
                  <c:v>1.67E-2</c:v>
                </c:pt>
                <c:pt idx="9">
                  <c:v>1.67E-2</c:v>
                </c:pt>
                <c:pt idx="10">
                  <c:v>3.3300000000000003E-2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5314560"/>
        <c:axId val="655323808"/>
        <c:extLst>
          <c:ext xmlns:c15="http://schemas.microsoft.com/office/drawing/2012/chart" uri="{02D57815-91ED-43cb-92C2-25804820EDAC}">
            <c15:filteredLineSeries>
              <c15:ser>
                <c:idx val="3"/>
                <c:order val="3"/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Sheet1!$A$13:$K$13</c15:sqref>
                        </c15:formulaRef>
                      </c:ext>
                    </c:extLst>
                    <c:strCache>
                      <c:ptCount val="11"/>
                      <c:pt idx="0">
                        <c:v>1d</c:v>
                      </c:pt>
                      <c:pt idx="1">
                        <c:v>2d</c:v>
                      </c:pt>
                      <c:pt idx="2">
                        <c:v>3d</c:v>
                      </c:pt>
                      <c:pt idx="3">
                        <c:v>4d</c:v>
                      </c:pt>
                      <c:pt idx="4">
                        <c:v>5d</c:v>
                      </c:pt>
                      <c:pt idx="5">
                        <c:v>6d</c:v>
                      </c:pt>
                      <c:pt idx="6">
                        <c:v>7d</c:v>
                      </c:pt>
                      <c:pt idx="7">
                        <c:v>8d</c:v>
                      </c:pt>
                      <c:pt idx="8">
                        <c:v>9d</c:v>
                      </c:pt>
                      <c:pt idx="9">
                        <c:v>10d</c:v>
                      </c:pt>
                      <c:pt idx="10">
                        <c:v>11d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Sheet1!$A$17:$K$17</c15:sqref>
                        </c15:formulaRef>
                      </c:ext>
                    </c:extLst>
                    <c:numCache>
                      <c:formatCode>General</c:formatCode>
                      <c:ptCount val="11"/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6553145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Days</a:t>
                </a:r>
                <a:r>
                  <a:rPr lang="en-US" altLang="zh-CN" sz="12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sowing</a:t>
                </a:r>
                <a:endParaRPr lang="zh-CN" altLang="en-US" sz="12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23808"/>
        <c:crosses val="autoZero"/>
        <c:auto val="1"/>
        <c:lblAlgn val="ctr"/>
        <c:lblOffset val="100"/>
        <c:noMultiLvlLbl val="0"/>
      </c:catAx>
      <c:valAx>
        <c:axId val="6553238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Germination</a:t>
                </a:r>
                <a:r>
                  <a:rPr lang="en-US" altLang="zh-CN" sz="12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rate</a:t>
                </a:r>
                <a:endParaRPr lang="zh-CN" altLang="en-US" sz="12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#,##0.00_);[Red]\(#,##0.0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14560"/>
        <c:crosses val="autoZero"/>
        <c:crossBetween val="between"/>
        <c:majorUnit val="0.1500000000000000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348884514435692"/>
          <c:y val="2.8355934674832307E-2"/>
          <c:w val="0.77778565179352577"/>
          <c:h val="8.86902158063575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52777777777777"/>
          <c:y val="0.14187518226888307"/>
          <c:w val="0.79302777777777778"/>
          <c:h val="0.59943460192475939"/>
        </c:manualLayout>
      </c:layout>
      <c:lineChart>
        <c:grouping val="standard"/>
        <c:varyColors val="0"/>
        <c:ser>
          <c:idx val="0"/>
          <c:order val="0"/>
          <c:tx>
            <c:v>WT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Sheet1!$C$1:$C$11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6.2E-2</c:v>
                  </c:pt>
                  <c:pt idx="4">
                    <c:v>8.4400000000000003E-2</c:v>
                  </c:pt>
                  <c:pt idx="5">
                    <c:v>5.4600000000000003E-2</c:v>
                  </c:pt>
                  <c:pt idx="6">
                    <c:v>6.88E-2</c:v>
                  </c:pt>
                  <c:pt idx="7">
                    <c:v>6.88E-2</c:v>
                  </c:pt>
                  <c:pt idx="8">
                    <c:v>6.88E-2</c:v>
                  </c:pt>
                  <c:pt idx="9">
                    <c:v>6.88E-2</c:v>
                  </c:pt>
                  <c:pt idx="10">
                    <c:v>6.88E-2</c:v>
                  </c:pt>
                </c:numCache>
              </c:numRef>
            </c:plus>
            <c:minus>
              <c:numRef>
                <c:f>Sheet1!$C$1:$C$11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6.2E-2</c:v>
                  </c:pt>
                  <c:pt idx="4">
                    <c:v>8.4400000000000003E-2</c:v>
                  </c:pt>
                  <c:pt idx="5">
                    <c:v>5.4600000000000003E-2</c:v>
                  </c:pt>
                  <c:pt idx="6">
                    <c:v>6.88E-2</c:v>
                  </c:pt>
                  <c:pt idx="7">
                    <c:v>6.88E-2</c:v>
                  </c:pt>
                  <c:pt idx="8">
                    <c:v>6.88E-2</c:v>
                  </c:pt>
                  <c:pt idx="9">
                    <c:v>6.88E-2</c:v>
                  </c:pt>
                  <c:pt idx="10">
                    <c:v>6.88E-2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Sheet1!$A$13:$K$13</c:f>
              <c:strCache>
                <c:ptCount val="11"/>
                <c:pt idx="0">
                  <c:v>1d</c:v>
                </c:pt>
                <c:pt idx="1">
                  <c:v>2d</c:v>
                </c:pt>
                <c:pt idx="2">
                  <c:v>3d</c:v>
                </c:pt>
                <c:pt idx="3">
                  <c:v>4d</c:v>
                </c:pt>
                <c:pt idx="4">
                  <c:v>5d</c:v>
                </c:pt>
                <c:pt idx="5">
                  <c:v>6d</c:v>
                </c:pt>
                <c:pt idx="6">
                  <c:v>7d</c:v>
                </c:pt>
                <c:pt idx="7">
                  <c:v>8d</c:v>
                </c:pt>
                <c:pt idx="8">
                  <c:v>9d</c:v>
                </c:pt>
                <c:pt idx="9">
                  <c:v>10d</c:v>
                </c:pt>
                <c:pt idx="10">
                  <c:v>11d</c:v>
                </c:pt>
              </c:strCache>
            </c:strRef>
          </c:cat>
          <c:val>
            <c:numRef>
              <c:f>Sheet1!$A$14:$K$14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0.39129999999999998</c:v>
                </c:pt>
                <c:pt idx="4">
                  <c:v>0.6522</c:v>
                </c:pt>
                <c:pt idx="5">
                  <c:v>0.86960000000000004</c:v>
                </c:pt>
                <c:pt idx="6">
                  <c:v>0.93479999999999996</c:v>
                </c:pt>
                <c:pt idx="7">
                  <c:v>0.93479999999999996</c:v>
                </c:pt>
                <c:pt idx="8">
                  <c:v>0.93479999999999996</c:v>
                </c:pt>
                <c:pt idx="9">
                  <c:v>0.93479999999999996</c:v>
                </c:pt>
                <c:pt idx="10">
                  <c:v>0.93479999999999996</c:v>
                </c:pt>
              </c:numCache>
            </c:numRef>
          </c:val>
          <c:smooth val="0"/>
        </c:ser>
        <c:ser>
          <c:idx val="1"/>
          <c:order val="1"/>
          <c:tx>
            <c:v>NtCHS1-OE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Sheet1!$E$1:$E$11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4.4999999999999998E-2</c:v>
                  </c:pt>
                  <c:pt idx="4">
                    <c:v>5.74E-2</c:v>
                  </c:pt>
                  <c:pt idx="5">
                    <c:v>6.4100000000000004E-2</c:v>
                  </c:pt>
                  <c:pt idx="6">
                    <c:v>5.0700000000000002E-2</c:v>
                  </c:pt>
                  <c:pt idx="7">
                    <c:v>5.0700000000000002E-2</c:v>
                  </c:pt>
                  <c:pt idx="8">
                    <c:v>5.0700000000000002E-2</c:v>
                  </c:pt>
                  <c:pt idx="9">
                    <c:v>5.0700000000000002E-2</c:v>
                  </c:pt>
                  <c:pt idx="10">
                    <c:v>5.0700000000000002E-2</c:v>
                  </c:pt>
                </c:numCache>
              </c:numRef>
            </c:plus>
            <c:minus>
              <c:numRef>
                <c:f>Sheet1!$E$1:$E$11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4.4999999999999998E-2</c:v>
                  </c:pt>
                  <c:pt idx="4">
                    <c:v>5.74E-2</c:v>
                  </c:pt>
                  <c:pt idx="5">
                    <c:v>6.4100000000000004E-2</c:v>
                  </c:pt>
                  <c:pt idx="6">
                    <c:v>5.0700000000000002E-2</c:v>
                  </c:pt>
                  <c:pt idx="7">
                    <c:v>5.0700000000000002E-2</c:v>
                  </c:pt>
                  <c:pt idx="8">
                    <c:v>5.0700000000000002E-2</c:v>
                  </c:pt>
                  <c:pt idx="9">
                    <c:v>5.0700000000000002E-2</c:v>
                  </c:pt>
                  <c:pt idx="10">
                    <c:v>5.0700000000000002E-2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Sheet1!$A$13:$K$13</c:f>
              <c:strCache>
                <c:ptCount val="11"/>
                <c:pt idx="0">
                  <c:v>1d</c:v>
                </c:pt>
                <c:pt idx="1">
                  <c:v>2d</c:v>
                </c:pt>
                <c:pt idx="2">
                  <c:v>3d</c:v>
                </c:pt>
                <c:pt idx="3">
                  <c:v>4d</c:v>
                </c:pt>
                <c:pt idx="4">
                  <c:v>5d</c:v>
                </c:pt>
                <c:pt idx="5">
                  <c:v>6d</c:v>
                </c:pt>
                <c:pt idx="6">
                  <c:v>7d</c:v>
                </c:pt>
                <c:pt idx="7">
                  <c:v>8d</c:v>
                </c:pt>
                <c:pt idx="8">
                  <c:v>9d</c:v>
                </c:pt>
                <c:pt idx="9">
                  <c:v>10d</c:v>
                </c:pt>
                <c:pt idx="10">
                  <c:v>11d</c:v>
                </c:pt>
              </c:strCache>
            </c:strRef>
          </c:cat>
          <c:val>
            <c:numRef>
              <c:f>Sheet1!$A$15:$K$15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0.33639999999999998</c:v>
                </c:pt>
                <c:pt idx="4">
                  <c:v>0.72899999999999998</c:v>
                </c:pt>
                <c:pt idx="5">
                  <c:v>0.81669999999999998</c:v>
                </c:pt>
                <c:pt idx="6">
                  <c:v>0.98129999999999995</c:v>
                </c:pt>
                <c:pt idx="7">
                  <c:v>0.98129999999999995</c:v>
                </c:pt>
                <c:pt idx="8">
                  <c:v>0.98129999999999995</c:v>
                </c:pt>
                <c:pt idx="9">
                  <c:v>0.98129999999999995</c:v>
                </c:pt>
                <c:pt idx="10">
                  <c:v>0.98129999999999995</c:v>
                </c:pt>
              </c:numCache>
            </c:numRef>
          </c:val>
          <c:smooth val="0"/>
        </c:ser>
        <c:ser>
          <c:idx val="2"/>
          <c:order val="2"/>
          <c:tx>
            <c:v>NtCHS1-RNAi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Sheet1!$G$1:$G$11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3.1699999999999999E-2</c:v>
                  </c:pt>
                  <c:pt idx="6">
                    <c:v>4.4999999999999998E-2</c:v>
                  </c:pt>
                  <c:pt idx="7">
                    <c:v>4.4999999999999998E-2</c:v>
                  </c:pt>
                  <c:pt idx="8">
                    <c:v>4.4999999999999998E-2</c:v>
                  </c:pt>
                  <c:pt idx="9">
                    <c:v>4.6699999999999998E-2</c:v>
                  </c:pt>
                  <c:pt idx="10">
                    <c:v>5.8299999999999998E-2</c:v>
                  </c:pt>
                </c:numCache>
              </c:numRef>
            </c:plus>
            <c:minus>
              <c:numRef>
                <c:f>Sheet1!$G$1:$G$11</c:f>
                <c:numCache>
                  <c:formatCode>General</c:formatCode>
                  <c:ptCount val="11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3.1699999999999999E-2</c:v>
                  </c:pt>
                  <c:pt idx="6">
                    <c:v>4.4999999999999998E-2</c:v>
                  </c:pt>
                  <c:pt idx="7">
                    <c:v>4.4999999999999998E-2</c:v>
                  </c:pt>
                  <c:pt idx="8">
                    <c:v>4.4999999999999998E-2</c:v>
                  </c:pt>
                  <c:pt idx="9">
                    <c:v>4.6699999999999998E-2</c:v>
                  </c:pt>
                  <c:pt idx="10">
                    <c:v>5.8299999999999998E-2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Sheet1!$A$13:$K$13</c:f>
              <c:strCache>
                <c:ptCount val="11"/>
                <c:pt idx="0">
                  <c:v>1d</c:v>
                </c:pt>
                <c:pt idx="1">
                  <c:v>2d</c:v>
                </c:pt>
                <c:pt idx="2">
                  <c:v>3d</c:v>
                </c:pt>
                <c:pt idx="3">
                  <c:v>4d</c:v>
                </c:pt>
                <c:pt idx="4">
                  <c:v>5d</c:v>
                </c:pt>
                <c:pt idx="5">
                  <c:v>6d</c:v>
                </c:pt>
                <c:pt idx="6">
                  <c:v>7d</c:v>
                </c:pt>
                <c:pt idx="7">
                  <c:v>8d</c:v>
                </c:pt>
                <c:pt idx="8">
                  <c:v>9d</c:v>
                </c:pt>
                <c:pt idx="9">
                  <c:v>10d</c:v>
                </c:pt>
                <c:pt idx="10">
                  <c:v>11d</c:v>
                </c:pt>
              </c:strCache>
            </c:strRef>
          </c:cat>
          <c:val>
            <c:numRef>
              <c:f>Sheet1!$A$16:$K$16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0.26700000000000002</c:v>
                </c:pt>
                <c:pt idx="4">
                  <c:v>0.5</c:v>
                </c:pt>
                <c:pt idx="5">
                  <c:v>0.6</c:v>
                </c:pt>
                <c:pt idx="6">
                  <c:v>0.76100000000000001</c:v>
                </c:pt>
                <c:pt idx="7">
                  <c:v>0.81200000000000006</c:v>
                </c:pt>
                <c:pt idx="8">
                  <c:v>0.83499999999999996</c:v>
                </c:pt>
                <c:pt idx="9">
                  <c:v>0.86399999999999999</c:v>
                </c:pt>
                <c:pt idx="10">
                  <c:v>0.90049999999999997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5317280"/>
        <c:axId val="655310752"/>
        <c:extLst>
          <c:ext xmlns:c15="http://schemas.microsoft.com/office/drawing/2012/chart" uri="{02D57815-91ED-43cb-92C2-25804820EDAC}">
            <c15:filteredLineSeries>
              <c15:ser>
                <c:idx val="3"/>
                <c:order val="3"/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Sheet1!$A$13:$K$13</c15:sqref>
                        </c15:formulaRef>
                      </c:ext>
                    </c:extLst>
                    <c:strCache>
                      <c:ptCount val="11"/>
                      <c:pt idx="0">
                        <c:v>1d</c:v>
                      </c:pt>
                      <c:pt idx="1">
                        <c:v>2d</c:v>
                      </c:pt>
                      <c:pt idx="2">
                        <c:v>3d</c:v>
                      </c:pt>
                      <c:pt idx="3">
                        <c:v>4d</c:v>
                      </c:pt>
                      <c:pt idx="4">
                        <c:v>5d</c:v>
                      </c:pt>
                      <c:pt idx="5">
                        <c:v>6d</c:v>
                      </c:pt>
                      <c:pt idx="6">
                        <c:v>7d</c:v>
                      </c:pt>
                      <c:pt idx="7">
                        <c:v>8d</c:v>
                      </c:pt>
                      <c:pt idx="8">
                        <c:v>9d</c:v>
                      </c:pt>
                      <c:pt idx="9">
                        <c:v>10d</c:v>
                      </c:pt>
                      <c:pt idx="10">
                        <c:v>11d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Sheet1!$A$17:$K$17</c15:sqref>
                        </c15:formulaRef>
                      </c:ext>
                    </c:extLst>
                    <c:numCache>
                      <c:formatCode>General</c:formatCode>
                      <c:ptCount val="11"/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6553172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Days</a:t>
                </a:r>
                <a:r>
                  <a:rPr lang="en-US" altLang="zh-CN" sz="12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sowing</a:t>
                </a:r>
                <a:endParaRPr lang="zh-CN" altLang="en-US" sz="12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10752"/>
        <c:crosses val="autoZero"/>
        <c:auto val="1"/>
        <c:lblAlgn val="ctr"/>
        <c:lblOffset val="100"/>
        <c:noMultiLvlLbl val="0"/>
      </c:catAx>
      <c:valAx>
        <c:axId val="6553107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Germination</a:t>
                </a:r>
                <a:r>
                  <a:rPr lang="en-US" altLang="zh-CN" sz="12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rate</a:t>
                </a:r>
                <a:endParaRPr lang="zh-CN" altLang="en-US" sz="12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#,##0.00_);[Red]\(#,##0.0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655317280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348884514435692"/>
          <c:y val="2.8355934674832307E-2"/>
          <c:w val="0.77778565179352577"/>
          <c:h val="8.86902158063575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'[花青素测定2016-04-15.xlsx]Sheet2'!$D$4:$D$7</c:f>
                <c:numCache>
                  <c:formatCode>General</c:formatCode>
                  <c:ptCount val="4"/>
                  <c:pt idx="0">
                    <c:v>14.684458307858421</c:v>
                  </c:pt>
                  <c:pt idx="1">
                    <c:v>12.038825661316785</c:v>
                  </c:pt>
                  <c:pt idx="2">
                    <c:v>9.2455975204190999</c:v>
                  </c:pt>
                  <c:pt idx="3">
                    <c:v>2.9820574741298205</c:v>
                  </c:pt>
                </c:numCache>
              </c:numRef>
            </c:plus>
            <c:minus>
              <c:numRef>
                <c:f>'[花青素测定2016-04-15.xlsx]Sheet2'!$D$4:$D$7</c:f>
                <c:numCache>
                  <c:formatCode>General</c:formatCode>
                  <c:ptCount val="4"/>
                  <c:pt idx="0">
                    <c:v>14.684458307858421</c:v>
                  </c:pt>
                  <c:pt idx="1">
                    <c:v>12.038825661316785</c:v>
                  </c:pt>
                  <c:pt idx="2">
                    <c:v>9.2455975204190999</c:v>
                  </c:pt>
                  <c:pt idx="3">
                    <c:v>2.9820574741298205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'[花青素测定2016-04-15.xlsx]Sheet2'!$B$4:$B$7</c:f>
              <c:strCache>
                <c:ptCount val="4"/>
                <c:pt idx="0">
                  <c:v>WT</c:v>
                </c:pt>
                <c:pt idx="1">
                  <c:v>CO-2</c:v>
                </c:pt>
                <c:pt idx="2">
                  <c:v>CO-3</c:v>
                </c:pt>
                <c:pt idx="3">
                  <c:v>CO-5</c:v>
                </c:pt>
              </c:strCache>
            </c:strRef>
          </c:cat>
          <c:val>
            <c:numRef>
              <c:f>'[花青素测定2016-04-15.xlsx]Sheet2'!$C$4:$C$7</c:f>
              <c:numCache>
                <c:formatCode>0.00</c:formatCode>
                <c:ptCount val="4"/>
                <c:pt idx="0" formatCode="General">
                  <c:v>61.9621281795934</c:v>
                </c:pt>
                <c:pt idx="1">
                  <c:v>57.558834137991198</c:v>
                </c:pt>
                <c:pt idx="2" formatCode="General">
                  <c:v>64.53142047172777</c:v>
                </c:pt>
                <c:pt idx="3" formatCode="General">
                  <c:v>50.342366331631951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503371920"/>
        <c:axId val="806101408"/>
      </c:barChart>
      <c:catAx>
        <c:axId val="503371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806101408"/>
        <c:crosses val="autoZero"/>
        <c:auto val="1"/>
        <c:lblAlgn val="ctr"/>
        <c:lblOffset val="100"/>
        <c:noMultiLvlLbl val="0"/>
      </c:catAx>
      <c:valAx>
        <c:axId val="8061014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 i="0" u="none" strike="noStrike" baseline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Anthocyanin content, </a:t>
                </a:r>
                <a:r>
                  <a:rPr lang="en-US" altLang="zh-CN" sz="1200" b="1" i="0" u="none" strike="noStrike" baseline="0" dirty="0" err="1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mmol</a:t>
                </a:r>
                <a:r>
                  <a:rPr lang="en-US" altLang="zh-CN" sz="1200" b="1" i="0" u="none" strike="noStrike" baseline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/g FW </a:t>
                </a:r>
                <a:endParaRPr lang="zh-CN" altLang="en-US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#,##0.00_);[Red]\(#,##0.00\)" sourceLinked="0"/>
        <c:majorTickMark val="out"/>
        <c:minorTickMark val="none"/>
        <c:tickLblPos val="nextTo"/>
        <c:spPr>
          <a:noFill/>
          <a:ln w="63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503371920"/>
        <c:crosses val="autoZero"/>
        <c:crossBetween val="between"/>
        <c:majorUnit val="1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'[花青素测定2016-04-15.xlsx]Sheet2'!$D$9:$D$12</c:f>
                <c:numCache>
                  <c:formatCode>General</c:formatCode>
                  <c:ptCount val="4"/>
                  <c:pt idx="0">
                    <c:v>14.684458307858421</c:v>
                  </c:pt>
                  <c:pt idx="1">
                    <c:v>2.0441804277858577</c:v>
                  </c:pt>
                  <c:pt idx="2">
                    <c:v>4.4659776213783902</c:v>
                  </c:pt>
                  <c:pt idx="3">
                    <c:v>4.7295826372673098</c:v>
                  </c:pt>
                </c:numCache>
              </c:numRef>
            </c:plus>
            <c:minus>
              <c:numRef>
                <c:f>'[花青素测定2016-04-15.xlsx]Sheet2'!$D$9:$D$12</c:f>
                <c:numCache>
                  <c:formatCode>General</c:formatCode>
                  <c:ptCount val="4"/>
                  <c:pt idx="0">
                    <c:v>14.684458307858421</c:v>
                  </c:pt>
                  <c:pt idx="1">
                    <c:v>2.0441804277858577</c:v>
                  </c:pt>
                  <c:pt idx="2">
                    <c:v>4.4659776213783902</c:v>
                  </c:pt>
                  <c:pt idx="3">
                    <c:v>4.7295826372673098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'[花青素测定2016-04-15.xlsx]Sheet2'!$B$9:$B$12</c:f>
              <c:strCache>
                <c:ptCount val="4"/>
                <c:pt idx="0">
                  <c:v>WT</c:v>
                </c:pt>
                <c:pt idx="1">
                  <c:v>CR-1</c:v>
                </c:pt>
                <c:pt idx="2">
                  <c:v>CR-2</c:v>
                </c:pt>
                <c:pt idx="3">
                  <c:v>CR-6</c:v>
                </c:pt>
              </c:strCache>
            </c:strRef>
          </c:cat>
          <c:val>
            <c:numRef>
              <c:f>'[花青素测定2016-04-15.xlsx]Sheet2'!$C$9:$C$12</c:f>
              <c:numCache>
                <c:formatCode>General</c:formatCode>
                <c:ptCount val="4"/>
                <c:pt idx="0">
                  <c:v>61.9621281795934</c:v>
                </c:pt>
                <c:pt idx="1">
                  <c:v>21.543609222704532</c:v>
                </c:pt>
                <c:pt idx="2">
                  <c:v>8.0129372316196008</c:v>
                </c:pt>
                <c:pt idx="3">
                  <c:v>6.2160458611826996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806099232"/>
        <c:axId val="806098688"/>
      </c:barChart>
      <c:catAx>
        <c:axId val="806099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806098688"/>
        <c:crosses val="autoZero"/>
        <c:auto val="1"/>
        <c:lblAlgn val="ctr"/>
        <c:lblOffset val="100"/>
        <c:noMultiLvlLbl val="0"/>
      </c:catAx>
      <c:valAx>
        <c:axId val="8060986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zh-CN" sz="1200" b="1" i="0" u="none" strike="noStrike" baseline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Anthocyanin content, </a:t>
                </a:r>
                <a:r>
                  <a:rPr lang="en-US" altLang="zh-CN" sz="1200" b="1" i="0" u="none" strike="noStrike" baseline="0" dirty="0" err="1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mmol</a:t>
                </a:r>
                <a:r>
                  <a:rPr lang="en-US" altLang="zh-CN" sz="1200" b="1" i="0" u="none" strike="noStrike" baseline="0" dirty="0" smtClean="0"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/g FW</a:t>
                </a:r>
                <a:endParaRPr lang="zh-CN" altLang="en-US" sz="1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zh-CN"/>
            </a:p>
          </c:txPr>
        </c:title>
        <c:numFmt formatCode="#,##0.00_);[Red]\(#,##0.00\)" sourceLinked="0"/>
        <c:majorTickMark val="out"/>
        <c:minorTickMark val="none"/>
        <c:tickLblPos val="nextTo"/>
        <c:spPr>
          <a:noFill/>
          <a:ln w="63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806099232"/>
        <c:crosses val="autoZero"/>
        <c:crossBetween val="between"/>
        <c:majorUnit val="1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A5B00-1730-452E-93C6-1F8E7EDE362A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999E6-CC43-4FB4-8A83-4DDF22BDD4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370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999E6-CC43-4FB4-8A83-4DDF22BDD43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833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lang="zh-CN" alt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999E6-CC43-4FB4-8A83-4DDF22BDD43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498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999E6-CC43-4FB4-8A83-4DDF22BDD43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906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999E6-CC43-4FB4-8A83-4DDF22BDD43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422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451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77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65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743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908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54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866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59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528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323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132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D9860-37EC-44A0-B977-E66351A55058}" type="datetimeFigureOut">
              <a:rPr lang="zh-CN" altLang="en-US" smtClean="0"/>
              <a:t>2019/2/2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FE79D-CBF1-4FA9-B385-3A61317F55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1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11"/>
          <p:cNvSpPr>
            <a:spLocks noChangeArrowheads="1"/>
          </p:cNvSpPr>
          <p:nvPr/>
        </p:nvSpPr>
        <p:spPr bwMode="auto">
          <a:xfrm>
            <a:off x="8336016" y="3239924"/>
            <a:ext cx="740324" cy="917704"/>
          </a:xfrm>
          <a:prstGeom prst="rect">
            <a:avLst/>
          </a:prstGeom>
          <a:noFill/>
          <a:ln w="25400" algn="ctr">
            <a:solidFill>
              <a:srgbClr val="FF00FF"/>
            </a:solidFill>
            <a:round/>
          </a:ln>
        </p:spPr>
        <p:txBody>
          <a:bodyPr/>
          <a:lstStyle/>
          <a:p>
            <a:endParaRPr lang="zh-CN" altLang="en-US">
              <a:sym typeface="Candara" panose="020E0502030303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913844" y="588637"/>
            <a:ext cx="7918373" cy="4487135"/>
            <a:chOff x="1802635" y="1013228"/>
            <a:chExt cx="7918373" cy="4487135"/>
          </a:xfrm>
        </p:grpSpPr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5267512" y="5130405"/>
              <a:ext cx="1420906" cy="338554"/>
            </a:xfrm>
            <a:prstGeom prst="rect">
              <a:avLst/>
            </a:prstGeom>
            <a:solidFill>
              <a:srgbClr val="7030A0"/>
            </a:solidFill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Times New Roman" pitchFamily="18" charset="0"/>
                  <a:cs typeface="Times New Roman" pitchFamily="18" charset="0"/>
                </a:rPr>
                <a:t>GY/FDFLGL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802635" y="1013228"/>
              <a:ext cx="7918373" cy="4487135"/>
              <a:chOff x="1802635" y="1013228"/>
              <a:chExt cx="7918373" cy="4487135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02635" y="1392394"/>
                <a:ext cx="7918373" cy="3800819"/>
              </a:xfrm>
              <a:prstGeom prst="rect">
                <a:avLst/>
              </a:prstGeom>
            </p:spPr>
          </p:pic>
          <p:grpSp>
            <p:nvGrpSpPr>
              <p:cNvPr id="4" name="组合 3"/>
              <p:cNvGrpSpPr/>
              <p:nvPr/>
            </p:nvGrpSpPr>
            <p:grpSpPr>
              <a:xfrm>
                <a:off x="2649557" y="1013228"/>
                <a:ext cx="6589245" cy="4487135"/>
                <a:chOff x="2649557" y="1013228"/>
                <a:chExt cx="6589245" cy="4487135"/>
              </a:xfrm>
            </p:grpSpPr>
            <p:sp>
              <p:nvSpPr>
                <p:cNvPr id="7" name="TextBox 26"/>
                <p:cNvSpPr txBox="1"/>
                <p:nvPr/>
              </p:nvSpPr>
              <p:spPr>
                <a:xfrm>
                  <a:off x="4604133" y="1013228"/>
                  <a:ext cx="115768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dirty="0">
                      <a:latin typeface="Times New Roman" pitchFamily="18" charset="0"/>
                      <a:cs typeface="Times New Roman" pitchFamily="18" charset="0"/>
                    </a:rPr>
                    <a:t>R2  domain</a:t>
                  </a:r>
                  <a:endPara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" name="矩形 7"/>
                <p:cNvSpPr/>
                <p:nvPr/>
              </p:nvSpPr>
              <p:spPr bwMode="auto">
                <a:xfrm>
                  <a:off x="5575012" y="3239924"/>
                  <a:ext cx="805905" cy="917704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0">
                  <a:scrgbClr r="0" g="0" b="0"/>
                </a:lnRef>
                <a:fillRef idx="1002">
                  <a:schemeClr val="lt1"/>
                </a:fillRef>
                <a:effectRef idx="0">
                  <a:scrgbClr r="0" g="0" b="0"/>
                </a:effectRef>
                <a:fontRef idx="major"/>
              </p:style>
              <p:txBody>
                <a:bodyPr/>
                <a:lstStyle/>
                <a:p>
                  <a:pPr>
                    <a:buFont typeface="Arial" panose="020B0604020202020204" pitchFamily="34" charset="0"/>
                    <a:buNone/>
                    <a:defRPr/>
                  </a:pPr>
                  <a:endParaRPr lang="zh-CN" altLang="en-US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矩形 11"/>
                <p:cNvSpPr>
                  <a:spLocks noChangeArrowheads="1"/>
                </p:cNvSpPr>
                <p:nvPr/>
              </p:nvSpPr>
              <p:spPr bwMode="auto">
                <a:xfrm>
                  <a:off x="4957130" y="4215599"/>
                  <a:ext cx="578845" cy="860164"/>
                </a:xfrm>
                <a:prstGeom prst="rect">
                  <a:avLst/>
                </a:prstGeom>
                <a:noFill/>
                <a:ln w="25400" algn="ctr">
                  <a:solidFill>
                    <a:srgbClr val="7030A0"/>
                  </a:solidFill>
                  <a:round/>
                </a:ln>
              </p:spPr>
              <p:txBody>
                <a:bodyPr/>
                <a:lstStyle/>
                <a:p>
                  <a:endParaRPr lang="zh-CN" altLang="en-US">
                    <a:latin typeface="Times New Roman" panose="02020603050405020304" pitchFamily="18" charset="0"/>
                    <a:cs typeface="Times New Roman" panose="02020603050405020304" pitchFamily="18" charset="0"/>
                    <a:sym typeface="Candara" panose="020E0502030303020204" pitchFamily="34" charset="0"/>
                  </a:endParaRPr>
                </a:p>
              </p:txBody>
            </p:sp>
            <p:sp>
              <p:nvSpPr>
                <p:cNvPr id="12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6380917" y="4018502"/>
                  <a:ext cx="870114" cy="276999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Candara" panose="020E0502030303020204" pitchFamily="34" charset="0"/>
                    </a:rPr>
                    <a:t>EAR </a:t>
                  </a:r>
                  <a:r>
                    <a:rPr lang="en-US" altLang="zh-C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Candara" panose="020E0502030303020204" pitchFamily="34" charset="0"/>
                    </a:rPr>
                    <a:t>motif</a:t>
                  </a:r>
                </a:p>
              </p:txBody>
            </p:sp>
            <p:cxnSp>
              <p:nvCxnSpPr>
                <p:cNvPr id="14" name="直接连接符 13"/>
                <p:cNvCxnSpPr/>
                <p:nvPr/>
              </p:nvCxnSpPr>
              <p:spPr>
                <a:xfrm>
                  <a:off x="2660114" y="1337751"/>
                  <a:ext cx="5129729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/>
                <p:cNvCxnSpPr/>
                <p:nvPr/>
              </p:nvCxnSpPr>
              <p:spPr>
                <a:xfrm>
                  <a:off x="7884731" y="1337751"/>
                  <a:ext cx="1112704" cy="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>
                  <a:off x="2649557" y="2295104"/>
                  <a:ext cx="2886419" cy="11017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6"/>
                <p:cNvSpPr txBox="1"/>
                <p:nvPr/>
              </p:nvSpPr>
              <p:spPr>
                <a:xfrm>
                  <a:off x="8081113" y="1013228"/>
                  <a:ext cx="115768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dirty="0" smtClean="0">
                      <a:latin typeface="Times New Roman" pitchFamily="18" charset="0"/>
                      <a:cs typeface="Times New Roman" pitchFamily="18" charset="0"/>
                    </a:rPr>
                    <a:t>R3  </a:t>
                  </a:r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domain</a:t>
                  </a:r>
                  <a:endParaRPr lang="zh-CN" alt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" name="矩形 11"/>
                <p:cNvSpPr>
                  <a:spLocks noChangeArrowheads="1"/>
                </p:cNvSpPr>
                <p:nvPr/>
              </p:nvSpPr>
              <p:spPr bwMode="auto">
                <a:xfrm>
                  <a:off x="2660114" y="4186829"/>
                  <a:ext cx="740324" cy="888934"/>
                </a:xfrm>
                <a:prstGeom prst="rect">
                  <a:avLst/>
                </a:prstGeom>
                <a:noFill/>
                <a:ln w="25400" algn="ctr">
                  <a:solidFill>
                    <a:srgbClr val="FF00FF"/>
                  </a:solidFill>
                  <a:round/>
                </a:ln>
              </p:spPr>
              <p:txBody>
                <a:bodyPr/>
                <a:lstStyle/>
                <a:p>
                  <a:endParaRPr lang="zh-CN" altLang="en-US">
                    <a:latin typeface="Times New Roman" panose="02020603050405020304" pitchFamily="18" charset="0"/>
                    <a:cs typeface="Times New Roman" panose="02020603050405020304" pitchFamily="18" charset="0"/>
                    <a:sym typeface="Candara" panose="020E0502030303020204" pitchFamily="34" charset="0"/>
                  </a:endParaRPr>
                </a:p>
              </p:txBody>
            </p:sp>
            <p:sp>
              <p:nvSpPr>
                <p:cNvPr id="27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2649557" y="5161809"/>
                  <a:ext cx="1354071" cy="338554"/>
                </a:xfrm>
                <a:prstGeom prst="rect">
                  <a:avLst/>
                </a:prstGeom>
                <a:solidFill>
                  <a:srgbClr val="F797F0"/>
                </a:solidFill>
                <a:ln w="9525">
                  <a:noFill/>
                  <a:miter lim="800000"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600" dirty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Candara" panose="020E0502030303020204" pitchFamily="34" charset="0"/>
                    </a:rPr>
                    <a:t>ZINC F </a:t>
                  </a:r>
                  <a:r>
                    <a:rPr lang="en-US" altLang="zh-CN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Candara" panose="020E0502030303020204" pitchFamily="34" charset="0"/>
                    </a:rPr>
                    <a:t>motif</a:t>
                  </a:r>
                  <a:endPara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Candara" panose="020E0502030303020204" pitchFamily="34" charset="0"/>
                  </a:endParaRPr>
                </a:p>
              </p:txBody>
            </p:sp>
          </p:grpSp>
        </p:grpSp>
      </p:grp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67265" y="5325306"/>
            <a:ext cx="1061827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Fig. S1 Predicted sequence alignment of R2R3-MYB transcription factor proteins.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Comparison of amino acid sequences between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AtMYB4 (AT4G38620) from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Arabidopsis thaliana. EgMYB1 (CAE09058) from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Eucalyptus </a:t>
            </a:r>
            <a:r>
              <a:rPr lang="en-US" altLang="zh-CN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gunnii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AmMYB308 (P81393</a:t>
            </a:r>
            <a:r>
              <a:rPr lang="en-US" altLang="zh-CN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Antirrhinum </a:t>
            </a:r>
            <a:r>
              <a:rPr lang="en-US" altLang="zh-CN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majus,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altLang="zh-CN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NtMY4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Nicotiana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tabacum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specific R2R3 domains [D/E]Lx2[R/K]x3Lx6LX3R and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LlsrGIDPxT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SHRxI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/L were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marked with a black line,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specific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repressor ERF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motif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pdLNLD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ElxiG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marked with a green box, the zinc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finger domain CX1-2CX7-12CX2C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marked with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pink box, and GY/FDFLGL domain was marked with a purple box.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矩形 11"/>
          <p:cNvSpPr>
            <a:spLocks noChangeArrowheads="1"/>
          </p:cNvSpPr>
          <p:nvPr/>
        </p:nvSpPr>
        <p:spPr bwMode="auto">
          <a:xfrm>
            <a:off x="8465806" y="2832205"/>
            <a:ext cx="740324" cy="888934"/>
          </a:xfrm>
          <a:prstGeom prst="rect">
            <a:avLst/>
          </a:prstGeom>
          <a:noFill/>
          <a:ln w="25400" algn="ctr">
            <a:solidFill>
              <a:srgbClr val="FF00FF"/>
            </a:solidFill>
            <a:round/>
          </a:ln>
        </p:spPr>
        <p:txBody>
          <a:bodyPr/>
          <a:lstStyle/>
          <a:p>
            <a:endParaRPr lang="zh-CN" altLang="en-US">
              <a:sym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585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8FEAD6-D448-4C7F-B63B-36CF5B0BD72F}" type="datetime1">
              <a:rPr lang="zh-CN" altLang="en-US" smtClean="0"/>
              <a:t>2019/2/2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005822" y="1721976"/>
            <a:ext cx="8017556" cy="3077897"/>
            <a:chOff x="1088344" y="2268877"/>
            <a:chExt cx="8017556" cy="3077897"/>
          </a:xfrm>
        </p:grpSpPr>
        <p:grpSp>
          <p:nvGrpSpPr>
            <p:cNvPr id="6" name="组合 5"/>
            <p:cNvGrpSpPr/>
            <p:nvPr/>
          </p:nvGrpSpPr>
          <p:grpSpPr>
            <a:xfrm>
              <a:off x="5660344" y="2268877"/>
              <a:ext cx="3445556" cy="3077897"/>
              <a:chOff x="5660344" y="2268877"/>
              <a:chExt cx="3445556" cy="3077897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660344" y="2268877"/>
                <a:ext cx="383065" cy="466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endParaRPr lang="zh-CN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aphicFrame>
            <p:nvGraphicFramePr>
              <p:cNvPr id="10" name="图表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05855423"/>
                  </p:ext>
                </p:extLst>
              </p:nvPr>
            </p:nvGraphicFramePr>
            <p:xfrm>
              <a:off x="5807006" y="2603574"/>
              <a:ext cx="3298894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grpSp>
          <p:nvGrpSpPr>
            <p:cNvPr id="3" name="组合 2"/>
            <p:cNvGrpSpPr/>
            <p:nvPr/>
          </p:nvGrpSpPr>
          <p:grpSpPr>
            <a:xfrm>
              <a:off x="1088344" y="2268877"/>
              <a:ext cx="4572000" cy="3077897"/>
              <a:chOff x="1088344" y="2268877"/>
              <a:chExt cx="4572000" cy="3077897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1088344" y="2268877"/>
                <a:ext cx="397575" cy="466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endParaRPr lang="zh-CN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aphicFrame>
            <p:nvGraphicFramePr>
              <p:cNvPr id="11" name="图表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48543479"/>
                  </p:ext>
                </p:extLst>
              </p:nvPr>
            </p:nvGraphicFramePr>
            <p:xfrm>
              <a:off x="1088344" y="2603574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24745" y="5277027"/>
            <a:ext cx="1025816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</a:t>
            </a:r>
            <a:r>
              <a:rPr lang="en-US" altLang="zh-CN" sz="1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S2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6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</a:t>
            </a:r>
            <a:r>
              <a:rPr lang="en-US" altLang="zh-CN" sz="1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increases the expression of several genes of the flavonoid pathway and the levels of </a:t>
            </a:r>
            <a:r>
              <a:rPr lang="en-US" altLang="zh-CN" sz="1600" b="1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rutin</a:t>
            </a:r>
            <a:r>
              <a:rPr lang="en-US" altLang="zh-CN" sz="16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tobacco leaves. 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Expression 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levels of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structural genes in flavonoid biosynthesis, such as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4CL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CHS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DFR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FLS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ANR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B.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Rutin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level</a:t>
            </a:r>
            <a:r>
              <a:rPr kumimoji="0" lang="en-US" altLang="zh-CN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WT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 and in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NtCHS1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overexpression transgenic tobacco lines under salt stress.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Asterisks indicate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differences between control and NaCl  treatment (*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0.05, **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0.001). 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16784" y="2447156"/>
            <a:ext cx="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</a:t>
            </a:r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8046174" y="3058941"/>
            <a:ext cx="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</a:t>
            </a:r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9003985" y="2349616"/>
            <a:ext cx="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</a:t>
            </a:r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5234000" y="3907942"/>
            <a:ext cx="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</a:t>
            </a:r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3937189" y="3949930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4364998" y="3949930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4793609" y="3907942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153486" y="3778852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732700" y="3355507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*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078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34800" y="1728338"/>
            <a:ext cx="9536057" cy="3059271"/>
            <a:chOff x="1322443" y="2527899"/>
            <a:chExt cx="9536057" cy="3059271"/>
          </a:xfrm>
        </p:grpSpPr>
        <p:sp>
          <p:nvSpPr>
            <p:cNvPr id="6" name="文本框 5"/>
            <p:cNvSpPr txBox="1"/>
            <p:nvPr/>
          </p:nvSpPr>
          <p:spPr>
            <a:xfrm>
              <a:off x="1322443" y="2527899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338639" y="252789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图表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88279330"/>
                </p:ext>
              </p:extLst>
            </p:nvPr>
          </p:nvGraphicFramePr>
          <p:xfrm>
            <a:off x="1521662" y="2973717"/>
            <a:ext cx="4454108" cy="26134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9" name="图表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90525320"/>
                </p:ext>
              </p:extLst>
            </p:nvPr>
          </p:nvGraphicFramePr>
          <p:xfrm>
            <a:off x="6677193" y="2806699"/>
            <a:ext cx="4181307" cy="26490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62681" y="4980028"/>
            <a:ext cx="1009547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Fig.S3 The expression level of each flavonoid structure genes in the leaves of </a:t>
            </a:r>
            <a:r>
              <a:rPr kumimoji="0" lang="en-US" altLang="zh-CN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NtCHS1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transgenic tobacco lines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A. The expression level of each flavonoid structure genes in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NtCHS1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overexpressing</a:t>
            </a:r>
            <a:r>
              <a:rPr kumimoji="0" lang="en-US" altLang="zh-CN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transgenic tobacco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(CO-3)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expression level of each flavonoid structure genes in </a:t>
            </a:r>
            <a:r>
              <a:rPr kumimoji="0" lang="en-US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NtCHS1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RNAi silenced</a:t>
            </a:r>
            <a:r>
              <a:rPr kumimoji="0" lang="en-US" altLang="zh-CN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transgenic tobacco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kumimoji="0" lang="en-US" altLang="zh-CN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(CR-1)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transgenic 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NtCHS1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lines both for overexpression and silencing  behave similarly to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CO-3 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CR-1 lines 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shown in this figure, respectively.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Asterisks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 differences between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NtCHS1 transgenic plants and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(*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0.05, **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0.001). 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96260" y="4030657"/>
            <a:ext cx="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</a:t>
            </a:r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4274610" y="4143437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2" name="文本框 4"/>
          <p:cNvSpPr txBox="1"/>
          <p:nvPr/>
        </p:nvSpPr>
        <p:spPr>
          <a:xfrm>
            <a:off x="7922196" y="3028294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4" name="文本框 4"/>
          <p:cNvSpPr txBox="1"/>
          <p:nvPr/>
        </p:nvSpPr>
        <p:spPr>
          <a:xfrm>
            <a:off x="9320731" y="2843628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6" name="文本框 4"/>
          <p:cNvSpPr txBox="1"/>
          <p:nvPr/>
        </p:nvSpPr>
        <p:spPr>
          <a:xfrm>
            <a:off x="10602130" y="3212960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7" name="文本框 4"/>
          <p:cNvSpPr txBox="1"/>
          <p:nvPr/>
        </p:nvSpPr>
        <p:spPr>
          <a:xfrm>
            <a:off x="5565024" y="4123088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3337971" y="2839608"/>
            <a:ext cx="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</a:t>
            </a:r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336283" y="3489170"/>
            <a:ext cx="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</a:t>
            </a:r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8743846" y="3307056"/>
            <a:ext cx="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</a:t>
            </a:r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0096719" y="3366879"/>
            <a:ext cx="42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</a:t>
            </a:r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3006193" y="4201546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3856086" y="4143437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*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4720504" y="4120099"/>
            <a:ext cx="331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*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9221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4629888"/>
              </p:ext>
            </p:extLst>
          </p:nvPr>
        </p:nvGraphicFramePr>
        <p:xfrm>
          <a:off x="6046573" y="250807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290195"/>
              </p:ext>
            </p:extLst>
          </p:nvPr>
        </p:nvGraphicFramePr>
        <p:xfrm>
          <a:off x="1332854" y="250807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332854" y="1945914"/>
            <a:ext cx="397575" cy="466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04389" y="194591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287" y="5580030"/>
            <a:ext cx="10282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Fig.S4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germination rate of wild type and </a:t>
            </a:r>
            <a:r>
              <a:rPr lang="en-US" altLang="zh-CN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NtCHS1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transgenic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plants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A,B. represents the germination rate of WT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transgenic tobacco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(CO-3, CR-1) seed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were directly placed on MS medium supplemented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without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mM NaCl in Petri dishes, respectively.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other transgenic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NtCHS1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lines both for overexpression and silencing  behave similarly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CO-3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CR-1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lines shown in this figure, respectively. 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776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93800" y="1611868"/>
            <a:ext cx="4572000" cy="3252232"/>
            <a:chOff x="1193800" y="1611868"/>
            <a:chExt cx="4572000" cy="3252232"/>
          </a:xfrm>
        </p:grpSpPr>
        <p:graphicFrame>
          <p:nvGraphicFramePr>
            <p:cNvPr id="5" name="图表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60764929"/>
                </p:ext>
              </p:extLst>
            </p:nvPr>
          </p:nvGraphicFramePr>
          <p:xfrm>
            <a:off x="1193800" y="21209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文本框 5"/>
            <p:cNvSpPr txBox="1"/>
            <p:nvPr/>
          </p:nvSpPr>
          <p:spPr>
            <a:xfrm>
              <a:off x="1193800" y="161186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73800" y="1611868"/>
            <a:ext cx="4741277" cy="3252232"/>
            <a:chOff x="6273800" y="1611868"/>
            <a:chExt cx="4741277" cy="3252232"/>
          </a:xfrm>
        </p:grpSpPr>
        <p:sp>
          <p:nvSpPr>
            <p:cNvPr id="7" name="文本框 6"/>
            <p:cNvSpPr txBox="1"/>
            <p:nvPr/>
          </p:nvSpPr>
          <p:spPr>
            <a:xfrm>
              <a:off x="6273800" y="161186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6443077" y="2120900"/>
              <a:ext cx="4572000" cy="2743200"/>
              <a:chOff x="6443077" y="2120900"/>
              <a:chExt cx="4572000" cy="2743200"/>
            </a:xfrm>
          </p:grpSpPr>
          <p:graphicFrame>
            <p:nvGraphicFramePr>
              <p:cNvPr id="8" name="图表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69039531"/>
                  </p:ext>
                </p:extLst>
              </p:nvPr>
            </p:nvGraphicFramePr>
            <p:xfrm>
              <a:off x="6443077" y="2120900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" name="文本框 4"/>
              <p:cNvSpPr txBox="1"/>
              <p:nvPr/>
            </p:nvSpPr>
            <p:spPr>
              <a:xfrm>
                <a:off x="8588588" y="3683000"/>
                <a:ext cx="466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dirty="0" smtClean="0"/>
                  <a:t>*</a:t>
                </a:r>
                <a:r>
                  <a:rPr lang="en-US" altLang="zh-CN" dirty="0" smtClean="0"/>
                  <a:t>*</a:t>
                </a:r>
                <a:endParaRPr lang="zh-CN" altLang="en-US" dirty="0"/>
              </a:p>
            </p:txBody>
          </p:sp>
          <p:sp>
            <p:nvSpPr>
              <p:cNvPr id="10" name="文本框 4"/>
              <p:cNvSpPr txBox="1"/>
              <p:nvPr/>
            </p:nvSpPr>
            <p:spPr>
              <a:xfrm>
                <a:off x="9414088" y="3938032"/>
                <a:ext cx="466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dirty="0" smtClean="0"/>
                  <a:t>*</a:t>
                </a:r>
                <a:r>
                  <a:rPr lang="en-US" altLang="zh-CN" dirty="0" smtClean="0"/>
                  <a:t>*</a:t>
                </a:r>
                <a:endParaRPr lang="zh-CN" altLang="en-US" dirty="0"/>
              </a:p>
            </p:txBody>
          </p:sp>
          <p:sp>
            <p:nvSpPr>
              <p:cNvPr id="11" name="文本框 4"/>
              <p:cNvSpPr txBox="1"/>
              <p:nvPr/>
            </p:nvSpPr>
            <p:spPr>
              <a:xfrm>
                <a:off x="10239588" y="3977164"/>
                <a:ext cx="466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dirty="0" smtClean="0"/>
                  <a:t>*</a:t>
                </a:r>
                <a:r>
                  <a:rPr lang="en-US" altLang="zh-CN" dirty="0" smtClean="0"/>
                  <a:t>*</a:t>
                </a:r>
                <a:endParaRPr lang="zh-CN" altLang="en-US" dirty="0"/>
              </a:p>
            </p:txBody>
          </p:sp>
        </p:grpSp>
      </p:grpSp>
      <p:sp>
        <p:nvSpPr>
          <p:cNvPr id="15" name="矩形 14"/>
          <p:cNvSpPr/>
          <p:nvPr/>
        </p:nvSpPr>
        <p:spPr>
          <a:xfrm>
            <a:off x="1655261" y="5330855"/>
            <a:ext cx="92370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Fig.S5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anthocyanin content in </a:t>
            </a:r>
            <a:r>
              <a:rPr lang="en-US" altLang="zh-CN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flowers of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wild type and</a:t>
            </a:r>
            <a:r>
              <a:rPr lang="en-US" altLang="zh-CN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NtCHS1 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transgenic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plants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represents the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anthocyanin content of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and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NtCHS1 overexpression transgenic tobacco flowers;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represents the anthocyanin content of WT and NtCHS1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RNAi silenced transgenic tobacco flowers.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Asterisks indicate differences between NtCHS1 transgenic plants and WT 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(**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0.001). 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328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7892</TotalTime>
  <Words>404</Words>
  <Application>Microsoft Office PowerPoint</Application>
  <PresentationFormat>宽屏</PresentationFormat>
  <Paragraphs>59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宋体</vt:lpstr>
      <vt:lpstr>Arial</vt:lpstr>
      <vt:lpstr>Calibri</vt:lpstr>
      <vt:lpstr>Calibri Light</vt:lpstr>
      <vt:lpstr>Candara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MYB4</dc:title>
  <dc:creator>LENOVO</dc:creator>
  <cp:lastModifiedBy>Windows 用户</cp:lastModifiedBy>
  <cp:revision>402</cp:revision>
  <dcterms:created xsi:type="dcterms:W3CDTF">2018-03-29T00:59:00Z</dcterms:created>
  <dcterms:modified xsi:type="dcterms:W3CDTF">2019-02-02T09:16:37Z</dcterms:modified>
</cp:coreProperties>
</file>