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91" r:id="rId3"/>
    <p:sldId id="261" r:id="rId4"/>
    <p:sldId id="262" r:id="rId5"/>
    <p:sldId id="284" r:id="rId6"/>
    <p:sldId id="292" r:id="rId7"/>
    <p:sldId id="290" r:id="rId8"/>
    <p:sldId id="289" r:id="rId9"/>
    <p:sldId id="285" r:id="rId10"/>
    <p:sldId id="274" r:id="rId11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73" autoAdjust="0"/>
  </p:normalViewPr>
  <p:slideViewPr>
    <p:cSldViewPr>
      <p:cViewPr varScale="1">
        <p:scale>
          <a:sx n="85" d="100"/>
          <a:sy n="85" d="100"/>
        </p:scale>
        <p:origin x="-1200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5EDAD-94F1-4C60-BD00-90959082ED90}" type="datetimeFigureOut">
              <a:rPr lang="fr-FR" smtClean="0"/>
              <a:t>13/12/2018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07C91-8BED-47E4-8BC7-829D4C6942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5765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07C91-8BED-47E4-8BC7-829D4C6942E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5494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9517B-B1DB-4539-9A6A-15F7175A7A28}" type="datetimeFigureOut">
              <a:rPr lang="fr-FR" smtClean="0"/>
              <a:t>13/12/2018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B4669-B495-439F-8DAD-6F987B81EC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404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9517B-B1DB-4539-9A6A-15F7175A7A28}" type="datetimeFigureOut">
              <a:rPr lang="fr-FR" smtClean="0"/>
              <a:t>13/12/2018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B4669-B495-439F-8DAD-6F987B81EC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64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9517B-B1DB-4539-9A6A-15F7175A7A28}" type="datetimeFigureOut">
              <a:rPr lang="fr-FR" smtClean="0"/>
              <a:t>13/12/2018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B4669-B495-439F-8DAD-6F987B81EC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4000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9517B-B1DB-4539-9A6A-15F7175A7A28}" type="datetimeFigureOut">
              <a:rPr lang="fr-FR" smtClean="0"/>
              <a:t>13/12/2018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B4669-B495-439F-8DAD-6F987B81EC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124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9517B-B1DB-4539-9A6A-15F7175A7A28}" type="datetimeFigureOut">
              <a:rPr lang="fr-FR" smtClean="0"/>
              <a:t>13/12/2018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B4669-B495-439F-8DAD-6F987B81EC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063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9517B-B1DB-4539-9A6A-15F7175A7A28}" type="datetimeFigureOut">
              <a:rPr lang="fr-FR" smtClean="0"/>
              <a:t>13/12/2018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B4669-B495-439F-8DAD-6F987B81EC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746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9517B-B1DB-4539-9A6A-15F7175A7A28}" type="datetimeFigureOut">
              <a:rPr lang="fr-FR" smtClean="0"/>
              <a:t>13/12/2018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B4669-B495-439F-8DAD-6F987B81EC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6533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9517B-B1DB-4539-9A6A-15F7175A7A28}" type="datetimeFigureOut">
              <a:rPr lang="fr-FR" smtClean="0"/>
              <a:t>13/12/2018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B4669-B495-439F-8DAD-6F987B81EC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0396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9517B-B1DB-4539-9A6A-15F7175A7A28}" type="datetimeFigureOut">
              <a:rPr lang="fr-FR" smtClean="0"/>
              <a:t>13/12/2018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B4669-B495-439F-8DAD-6F987B81EC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8641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9517B-B1DB-4539-9A6A-15F7175A7A28}" type="datetimeFigureOut">
              <a:rPr lang="fr-FR" smtClean="0"/>
              <a:t>13/12/2018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B4669-B495-439F-8DAD-6F987B81EC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212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9517B-B1DB-4539-9A6A-15F7175A7A28}" type="datetimeFigureOut">
              <a:rPr lang="fr-FR" smtClean="0"/>
              <a:t>13/12/2018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B4669-B495-439F-8DAD-6F987B81EC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84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9517B-B1DB-4539-9A6A-15F7175A7A28}" type="datetimeFigureOut">
              <a:rPr lang="fr-FR" smtClean="0"/>
              <a:t>13/12/2018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B4669-B495-439F-8DAD-6F987B81EC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9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18" Type="http://schemas.openxmlformats.org/officeDocument/2006/relationships/image" Target="../media/image33.jpeg"/><Relationship Id="rId3" Type="http://schemas.openxmlformats.org/officeDocument/2006/relationships/image" Target="../media/image18.jpeg"/><Relationship Id="rId21" Type="http://schemas.openxmlformats.org/officeDocument/2006/relationships/image" Target="../media/image35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17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1.jpeg"/><Relationship Id="rId20" Type="http://schemas.microsoft.com/office/2007/relationships/hdphoto" Target="../media/hdphoto1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5" Type="http://schemas.openxmlformats.org/officeDocument/2006/relationships/image" Target="../media/image30.jpeg"/><Relationship Id="rId23" Type="http://schemas.openxmlformats.org/officeDocument/2006/relationships/image" Target="../media/image37.jpeg"/><Relationship Id="rId10" Type="http://schemas.openxmlformats.org/officeDocument/2006/relationships/image" Target="../media/image25.jpeg"/><Relationship Id="rId19" Type="http://schemas.openxmlformats.org/officeDocument/2006/relationships/image" Target="../media/image34.pn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Relationship Id="rId22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t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Rectangle 211"/>
          <p:cNvSpPr/>
          <p:nvPr/>
        </p:nvSpPr>
        <p:spPr>
          <a:xfrm>
            <a:off x="4288365" y="8604448"/>
            <a:ext cx="2198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Supp</a:t>
            </a:r>
            <a:r>
              <a:rPr lang="en-US" sz="2800" b="1" dirty="0" smtClean="0"/>
              <a:t> Figure 1</a:t>
            </a:r>
            <a:endParaRPr lang="fr-FR" sz="2800" b="1" dirty="0"/>
          </a:p>
        </p:txBody>
      </p:sp>
      <p:sp>
        <p:nvSpPr>
          <p:cNvPr id="229" name="ZoneTexte 228"/>
          <p:cNvSpPr txBox="1"/>
          <p:nvPr/>
        </p:nvSpPr>
        <p:spPr>
          <a:xfrm>
            <a:off x="1654569" y="1723098"/>
            <a:ext cx="1193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VIMENTIN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0" name="ZoneTexte 229"/>
          <p:cNvSpPr txBox="1"/>
          <p:nvPr/>
        </p:nvSpPr>
        <p:spPr>
          <a:xfrm>
            <a:off x="1842129" y="2053482"/>
            <a:ext cx="818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ACTIN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1" name="Picture 8"/>
          <p:cNvPicPr preferRelativeResize="0"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140" y="1734388"/>
            <a:ext cx="518400" cy="237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2" name="Picture 9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72140" y="2070341"/>
            <a:ext cx="518400" cy="237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4" name="Picture 2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92" y="1071604"/>
            <a:ext cx="518400" cy="237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7" name="Picture 3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92" y="1398434"/>
            <a:ext cx="518400" cy="237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e 3"/>
          <p:cNvGrpSpPr/>
          <p:nvPr/>
        </p:nvGrpSpPr>
        <p:grpSpPr>
          <a:xfrm>
            <a:off x="2804288" y="1063314"/>
            <a:ext cx="526069" cy="1244627"/>
            <a:chOff x="2804288" y="1062480"/>
            <a:chExt cx="526069" cy="1244627"/>
          </a:xfrm>
        </p:grpSpPr>
        <p:pic>
          <p:nvPicPr>
            <p:cNvPr id="227" name="Picture 6"/>
            <p:cNvPicPr preferRelativeResize="0"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1957" y="1733832"/>
              <a:ext cx="518400" cy="237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8" name="Picture 7"/>
            <p:cNvPicPr preferRelativeResize="0"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1957" y="2069507"/>
              <a:ext cx="518400" cy="237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9" name="Picture 2"/>
            <p:cNvPicPr preferRelativeResize="0"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1957" y="1062480"/>
              <a:ext cx="518400" cy="2376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1" name="Picture 3"/>
            <p:cNvPicPr preferRelativeResize="0"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4288" y="1398156"/>
              <a:ext cx="518400" cy="2376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44" name="Picture 5"/>
          <p:cNvPicPr preferRelativeResize="0"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140" y="1062480"/>
            <a:ext cx="518400" cy="237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6" name="Picture 9"/>
          <p:cNvPicPr preferRelativeResize="0"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140" y="1398434"/>
            <a:ext cx="518400" cy="237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9" name="Rectangle 248"/>
          <p:cNvSpPr/>
          <p:nvPr/>
        </p:nvSpPr>
        <p:spPr>
          <a:xfrm>
            <a:off x="650062" y="535628"/>
            <a:ext cx="402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A</a:t>
            </a:r>
            <a:endParaRPr lang="fr-FR" sz="2800" b="1" dirty="0"/>
          </a:p>
        </p:txBody>
      </p:sp>
      <p:cxnSp>
        <p:nvCxnSpPr>
          <p:cNvPr id="250" name="Connecteur droit 249"/>
          <p:cNvCxnSpPr/>
          <p:nvPr/>
        </p:nvCxnSpPr>
        <p:spPr>
          <a:xfrm>
            <a:off x="1570866" y="1084555"/>
            <a:ext cx="0" cy="997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ZoneTexte 250"/>
          <p:cNvSpPr txBox="1"/>
          <p:nvPr/>
        </p:nvSpPr>
        <p:spPr>
          <a:xfrm rot="5400000" flipV="1">
            <a:off x="921516" y="1444949"/>
            <a:ext cx="103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WB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2" name="ZoneTexte 251"/>
          <p:cNvSpPr txBox="1"/>
          <p:nvPr/>
        </p:nvSpPr>
        <p:spPr>
          <a:xfrm>
            <a:off x="1673662" y="2332117"/>
            <a:ext cx="1179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 + TNF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α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4" name="ZoneTexte 253"/>
          <p:cNvSpPr txBox="1"/>
          <p:nvPr/>
        </p:nvSpPr>
        <p:spPr>
          <a:xfrm>
            <a:off x="1675788" y="1062330"/>
            <a:ext cx="1151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E-CADHERIN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5" name="ZoneTexte 254"/>
          <p:cNvSpPr txBox="1"/>
          <p:nvPr/>
        </p:nvSpPr>
        <p:spPr>
          <a:xfrm>
            <a:off x="1768185" y="1392714"/>
            <a:ext cx="966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ACTIN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" name="ZoneTexte 255"/>
          <p:cNvSpPr txBox="1"/>
          <p:nvPr/>
        </p:nvSpPr>
        <p:spPr>
          <a:xfrm>
            <a:off x="3772817" y="762621"/>
            <a:ext cx="1292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MCF 10A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7" name="ZoneTexte 256"/>
          <p:cNvSpPr txBox="1"/>
          <p:nvPr/>
        </p:nvSpPr>
        <p:spPr>
          <a:xfrm>
            <a:off x="2758664" y="762621"/>
            <a:ext cx="622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A549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8" name="ZoneTexte 257"/>
          <p:cNvSpPr txBox="1"/>
          <p:nvPr/>
        </p:nvSpPr>
        <p:spPr>
          <a:xfrm>
            <a:off x="3311983" y="762621"/>
            <a:ext cx="827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ACHN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0" name="Rectangle 259"/>
          <p:cNvSpPr>
            <a:spLocks noChangeArrowheads="1"/>
          </p:cNvSpPr>
          <p:nvPr/>
        </p:nvSpPr>
        <p:spPr bwMode="auto">
          <a:xfrm>
            <a:off x="4128849" y="2362895"/>
            <a:ext cx="5438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600" b="1" dirty="0" smtClean="0">
                <a:solidFill>
                  <a:srgbClr val="000000"/>
                </a:solidFill>
                <a:latin typeface="Arial"/>
                <a:cs typeface="Arial"/>
              </a:rPr>
              <a:t>  - </a:t>
            </a:r>
            <a:r>
              <a:rPr lang="fr-FR" sz="12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16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16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endParaRPr lang="fr-FR" sz="16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69" name="ZoneTexte 268"/>
          <p:cNvSpPr txBox="1"/>
          <p:nvPr/>
        </p:nvSpPr>
        <p:spPr>
          <a:xfrm>
            <a:off x="2804288" y="3137631"/>
            <a:ext cx="662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A549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0" name="ZoneTexte 269"/>
          <p:cNvSpPr txBox="1"/>
          <p:nvPr/>
        </p:nvSpPr>
        <p:spPr>
          <a:xfrm>
            <a:off x="3566270" y="3135306"/>
            <a:ext cx="68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ACHN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1" name="Connecteur droit 270"/>
          <p:cNvCxnSpPr/>
          <p:nvPr/>
        </p:nvCxnSpPr>
        <p:spPr>
          <a:xfrm flipH="1" flipV="1">
            <a:off x="2857730" y="3402252"/>
            <a:ext cx="54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ZoneTexte 272"/>
          <p:cNvSpPr txBox="1"/>
          <p:nvPr/>
        </p:nvSpPr>
        <p:spPr>
          <a:xfrm>
            <a:off x="2298221" y="3642364"/>
            <a:ext cx="290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latin typeface="Arial" pitchFamily="34" charset="0"/>
                <a:cs typeface="Arial" pitchFamily="34" charset="0"/>
              </a:rPr>
              <a:t>-</a:t>
            </a:r>
            <a:endParaRPr lang="fr-FR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4" name="Connecteur droit 273"/>
          <p:cNvCxnSpPr/>
          <p:nvPr/>
        </p:nvCxnSpPr>
        <p:spPr>
          <a:xfrm flipH="1" flipV="1">
            <a:off x="3636470" y="3402252"/>
            <a:ext cx="54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Rectangle 263"/>
          <p:cNvSpPr/>
          <p:nvPr/>
        </p:nvSpPr>
        <p:spPr>
          <a:xfrm>
            <a:off x="650062" y="2662332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B</a:t>
            </a:r>
            <a:endParaRPr lang="fr-FR" sz="2800" b="1" dirty="0"/>
          </a:p>
        </p:txBody>
      </p:sp>
      <p:sp>
        <p:nvSpPr>
          <p:cNvPr id="267" name="ZoneTexte 266"/>
          <p:cNvSpPr txBox="1"/>
          <p:nvPr/>
        </p:nvSpPr>
        <p:spPr>
          <a:xfrm>
            <a:off x="1916832" y="4325232"/>
            <a:ext cx="105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200" b="1" dirty="0">
                <a:latin typeface="Arial" pitchFamily="34" charset="0"/>
                <a:cs typeface="Arial" pitchFamily="34" charset="0"/>
              </a:rPr>
              <a:t>β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+ TNF</a:t>
            </a:r>
            <a:r>
              <a:rPr lang="el-GR" sz="1200" b="1" dirty="0">
                <a:latin typeface="Arial" pitchFamily="34" charset="0"/>
                <a:cs typeface="Arial" pitchFamily="34" charset="0"/>
              </a:rPr>
              <a:t>α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6" name="Connecteur droit 275"/>
          <p:cNvCxnSpPr/>
          <p:nvPr/>
        </p:nvCxnSpPr>
        <p:spPr>
          <a:xfrm>
            <a:off x="2032080" y="3685694"/>
            <a:ext cx="0" cy="997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ZoneTexte 276"/>
          <p:cNvSpPr txBox="1"/>
          <p:nvPr/>
        </p:nvSpPr>
        <p:spPr>
          <a:xfrm rot="5400000" flipV="1">
            <a:off x="1227203" y="4046088"/>
            <a:ext cx="1224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IF VIMENTIN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2787530" y="3471115"/>
            <a:ext cx="680400" cy="1426944"/>
            <a:chOff x="2787530" y="3471115"/>
            <a:chExt cx="680400" cy="1426944"/>
          </a:xfrm>
        </p:grpSpPr>
        <p:pic>
          <p:nvPicPr>
            <p:cNvPr id="278" name="Picture 2"/>
            <p:cNvPicPr preferRelativeResize="0">
              <a:picLocks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7530" y="3471115"/>
              <a:ext cx="680400" cy="68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9" name="Picture 3"/>
            <p:cNvPicPr preferRelativeResize="0">
              <a:picLocks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7530" y="4217659"/>
              <a:ext cx="680400" cy="68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80" name="Picture 4"/>
          <p:cNvPicPr preferRelativeResize="0"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270" y="3473425"/>
            <a:ext cx="680400" cy="68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1" name="Picture 5"/>
          <p:cNvPicPr preferRelativeResize="0">
            <a:picLocks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270" y="4215864"/>
            <a:ext cx="680400" cy="68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1" name="Rectangle 320"/>
          <p:cNvSpPr>
            <a:spLocks noChangeArrowheads="1"/>
          </p:cNvSpPr>
          <p:nvPr/>
        </p:nvSpPr>
        <p:spPr bwMode="auto">
          <a:xfrm>
            <a:off x="2984786" y="6413787"/>
            <a:ext cx="231165" cy="101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322" name="Freeform 7"/>
          <p:cNvSpPr>
            <a:spLocks/>
          </p:cNvSpPr>
          <p:nvPr/>
        </p:nvSpPr>
        <p:spPr bwMode="auto">
          <a:xfrm>
            <a:off x="2984786" y="6413787"/>
            <a:ext cx="231165" cy="10131"/>
          </a:xfrm>
          <a:custGeom>
            <a:avLst/>
            <a:gdLst>
              <a:gd name="T0" fmla="*/ 0 w 199"/>
              <a:gd name="T1" fmla="*/ 24 h 24"/>
              <a:gd name="T2" fmla="*/ 0 w 199"/>
              <a:gd name="T3" fmla="*/ 24 h 24"/>
              <a:gd name="T4" fmla="*/ 0 w 199"/>
              <a:gd name="T5" fmla="*/ 0 h 24"/>
              <a:gd name="T6" fmla="*/ 199 w 199"/>
              <a:gd name="T7" fmla="*/ 0 h 24"/>
              <a:gd name="T8" fmla="*/ 199 w 199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24">
                <a:moveTo>
                  <a:pt x="0" y="24"/>
                </a:moveTo>
                <a:lnTo>
                  <a:pt x="0" y="24"/>
                </a:lnTo>
                <a:lnTo>
                  <a:pt x="0" y="0"/>
                </a:lnTo>
                <a:lnTo>
                  <a:pt x="199" y="0"/>
                </a:lnTo>
                <a:lnTo>
                  <a:pt x="199" y="24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" name="Freeform 8"/>
          <p:cNvSpPr>
            <a:spLocks/>
          </p:cNvSpPr>
          <p:nvPr/>
        </p:nvSpPr>
        <p:spPr bwMode="auto">
          <a:xfrm>
            <a:off x="3042577" y="6393525"/>
            <a:ext cx="115583" cy="0"/>
          </a:xfrm>
          <a:custGeom>
            <a:avLst/>
            <a:gdLst>
              <a:gd name="T0" fmla="*/ 0 w 100"/>
              <a:gd name="T1" fmla="*/ 100 w 100"/>
              <a:gd name="T2" fmla="*/ 0 w 10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00">
                <a:moveTo>
                  <a:pt x="0" y="0"/>
                </a:moveTo>
                <a:lnTo>
                  <a:pt x="100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" name="Line 9"/>
          <p:cNvSpPr>
            <a:spLocks noChangeShapeType="1"/>
          </p:cNvSpPr>
          <p:nvPr/>
        </p:nvSpPr>
        <p:spPr bwMode="auto">
          <a:xfrm>
            <a:off x="3100369" y="6393525"/>
            <a:ext cx="0" cy="20262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" name="Rectangle 324"/>
          <p:cNvSpPr>
            <a:spLocks noChangeArrowheads="1"/>
          </p:cNvSpPr>
          <p:nvPr/>
        </p:nvSpPr>
        <p:spPr bwMode="auto">
          <a:xfrm>
            <a:off x="3254968" y="6312476"/>
            <a:ext cx="231165" cy="111442"/>
          </a:xfrm>
          <a:prstGeom prst="rect">
            <a:avLst/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326" name="Freeform 11"/>
          <p:cNvSpPr>
            <a:spLocks/>
          </p:cNvSpPr>
          <p:nvPr/>
        </p:nvSpPr>
        <p:spPr bwMode="auto">
          <a:xfrm>
            <a:off x="3254968" y="6312476"/>
            <a:ext cx="231165" cy="111442"/>
          </a:xfrm>
          <a:custGeom>
            <a:avLst/>
            <a:gdLst>
              <a:gd name="T0" fmla="*/ 0 w 199"/>
              <a:gd name="T1" fmla="*/ 271 h 271"/>
              <a:gd name="T2" fmla="*/ 0 w 199"/>
              <a:gd name="T3" fmla="*/ 271 h 271"/>
              <a:gd name="T4" fmla="*/ 0 w 199"/>
              <a:gd name="T5" fmla="*/ 0 h 271"/>
              <a:gd name="T6" fmla="*/ 199 w 199"/>
              <a:gd name="T7" fmla="*/ 0 h 271"/>
              <a:gd name="T8" fmla="*/ 199 w 199"/>
              <a:gd name="T9" fmla="*/ 271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271">
                <a:moveTo>
                  <a:pt x="0" y="271"/>
                </a:moveTo>
                <a:lnTo>
                  <a:pt x="0" y="271"/>
                </a:lnTo>
                <a:lnTo>
                  <a:pt x="0" y="0"/>
                </a:lnTo>
                <a:lnTo>
                  <a:pt x="199" y="0"/>
                </a:lnTo>
                <a:lnTo>
                  <a:pt x="199" y="271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" name="Freeform 12"/>
          <p:cNvSpPr>
            <a:spLocks/>
          </p:cNvSpPr>
          <p:nvPr/>
        </p:nvSpPr>
        <p:spPr bwMode="auto">
          <a:xfrm>
            <a:off x="3312760" y="6304878"/>
            <a:ext cx="115583" cy="0"/>
          </a:xfrm>
          <a:custGeom>
            <a:avLst/>
            <a:gdLst>
              <a:gd name="T0" fmla="*/ 0 w 100"/>
              <a:gd name="T1" fmla="*/ 100 w 100"/>
              <a:gd name="T2" fmla="*/ 0 w 10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00">
                <a:moveTo>
                  <a:pt x="0" y="0"/>
                </a:moveTo>
                <a:lnTo>
                  <a:pt x="100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" name="Line 13"/>
          <p:cNvSpPr>
            <a:spLocks noChangeShapeType="1"/>
          </p:cNvSpPr>
          <p:nvPr/>
        </p:nvSpPr>
        <p:spPr bwMode="auto">
          <a:xfrm>
            <a:off x="3370551" y="6304878"/>
            <a:ext cx="0" cy="7598"/>
          </a:xfrm>
          <a:prstGeom prst="line">
            <a:avLst/>
          </a:pr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" name="Rectangle 332"/>
          <p:cNvSpPr>
            <a:spLocks noChangeArrowheads="1"/>
          </p:cNvSpPr>
          <p:nvPr/>
        </p:nvSpPr>
        <p:spPr bwMode="auto">
          <a:xfrm>
            <a:off x="3136488" y="6218764"/>
            <a:ext cx="93911" cy="4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12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**</a:t>
            </a:r>
          </a:p>
        </p:txBody>
      </p:sp>
      <p:sp>
        <p:nvSpPr>
          <p:cNvPr id="334" name="Rectangle 333"/>
          <p:cNvSpPr>
            <a:spLocks noChangeArrowheads="1"/>
          </p:cNvSpPr>
          <p:nvPr/>
        </p:nvSpPr>
        <p:spPr bwMode="auto">
          <a:xfrm>
            <a:off x="3721084" y="6255458"/>
            <a:ext cx="93911" cy="48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**</a:t>
            </a:r>
          </a:p>
        </p:txBody>
      </p:sp>
      <p:sp>
        <p:nvSpPr>
          <p:cNvPr id="336" name="Rectangle 335"/>
          <p:cNvSpPr/>
          <p:nvPr/>
        </p:nvSpPr>
        <p:spPr>
          <a:xfrm>
            <a:off x="2984786" y="5940152"/>
            <a:ext cx="1687947" cy="48376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Freeform 7"/>
          <p:cNvSpPr>
            <a:spLocks/>
          </p:cNvSpPr>
          <p:nvPr/>
        </p:nvSpPr>
        <p:spPr bwMode="auto">
          <a:xfrm>
            <a:off x="3807448" y="6412468"/>
            <a:ext cx="231165" cy="10131"/>
          </a:xfrm>
          <a:custGeom>
            <a:avLst/>
            <a:gdLst>
              <a:gd name="T0" fmla="*/ 0 w 199"/>
              <a:gd name="T1" fmla="*/ 24 h 24"/>
              <a:gd name="T2" fmla="*/ 0 w 199"/>
              <a:gd name="T3" fmla="*/ 24 h 24"/>
              <a:gd name="T4" fmla="*/ 0 w 199"/>
              <a:gd name="T5" fmla="*/ 0 h 24"/>
              <a:gd name="T6" fmla="*/ 199 w 199"/>
              <a:gd name="T7" fmla="*/ 0 h 24"/>
              <a:gd name="T8" fmla="*/ 199 w 199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24">
                <a:moveTo>
                  <a:pt x="0" y="24"/>
                </a:moveTo>
                <a:lnTo>
                  <a:pt x="0" y="24"/>
                </a:lnTo>
                <a:lnTo>
                  <a:pt x="0" y="0"/>
                </a:lnTo>
                <a:lnTo>
                  <a:pt x="199" y="0"/>
                </a:lnTo>
                <a:lnTo>
                  <a:pt x="199" y="24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" name="Freeform 8"/>
          <p:cNvSpPr>
            <a:spLocks/>
          </p:cNvSpPr>
          <p:nvPr/>
        </p:nvSpPr>
        <p:spPr bwMode="auto">
          <a:xfrm>
            <a:off x="3865239" y="6403656"/>
            <a:ext cx="115583" cy="0"/>
          </a:xfrm>
          <a:custGeom>
            <a:avLst/>
            <a:gdLst>
              <a:gd name="T0" fmla="*/ 0 w 100"/>
              <a:gd name="T1" fmla="*/ 100 w 100"/>
              <a:gd name="T2" fmla="*/ 0 w 10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00">
                <a:moveTo>
                  <a:pt x="0" y="0"/>
                </a:moveTo>
                <a:lnTo>
                  <a:pt x="100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4" name="ZoneTexte 313"/>
          <p:cNvSpPr txBox="1"/>
          <p:nvPr/>
        </p:nvSpPr>
        <p:spPr>
          <a:xfrm>
            <a:off x="2355316" y="6368772"/>
            <a:ext cx="7136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1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fr-FR" sz="1100" b="1" dirty="0" smtClean="0">
                <a:latin typeface="Arial" pitchFamily="34" charset="0"/>
                <a:cs typeface="Arial" pitchFamily="34" charset="0"/>
              </a:rPr>
              <a:t> +TNF</a:t>
            </a:r>
            <a:r>
              <a:rPr lang="el-GR" sz="1100" b="1" dirty="0" smtClean="0">
                <a:latin typeface="Arial" pitchFamily="34" charset="0"/>
                <a:cs typeface="Arial" pitchFamily="34" charset="0"/>
              </a:rPr>
              <a:t>α</a:t>
            </a:r>
            <a:endParaRPr lang="fr-FR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5" name="Rectangle 314"/>
          <p:cNvSpPr>
            <a:spLocks noChangeArrowheads="1"/>
          </p:cNvSpPr>
          <p:nvPr/>
        </p:nvSpPr>
        <p:spPr bwMode="auto">
          <a:xfrm>
            <a:off x="2968148" y="6442197"/>
            <a:ext cx="543884" cy="182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600" b="1" dirty="0" smtClean="0">
                <a:solidFill>
                  <a:srgbClr val="000000"/>
                </a:solidFill>
                <a:latin typeface="Arial"/>
                <a:cs typeface="Arial"/>
              </a:rPr>
              <a:t>  -  </a:t>
            </a:r>
            <a:r>
              <a:rPr lang="fr-FR" sz="16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endParaRPr lang="fr-FR" sz="16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16" name="ZoneTexte 315"/>
          <p:cNvSpPr txBox="1"/>
          <p:nvPr/>
        </p:nvSpPr>
        <p:spPr>
          <a:xfrm>
            <a:off x="2946317" y="6659980"/>
            <a:ext cx="5472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A549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" name="Rectangle 316"/>
          <p:cNvSpPr>
            <a:spLocks noChangeArrowheads="1"/>
          </p:cNvSpPr>
          <p:nvPr/>
        </p:nvSpPr>
        <p:spPr bwMode="auto">
          <a:xfrm>
            <a:off x="3518373" y="6442197"/>
            <a:ext cx="543884" cy="182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600" b="1" dirty="0" smtClean="0">
                <a:solidFill>
                  <a:srgbClr val="000000"/>
                </a:solidFill>
                <a:latin typeface="Arial"/>
                <a:cs typeface="Arial"/>
              </a:rPr>
              <a:t>  -  </a:t>
            </a:r>
            <a:r>
              <a:rPr lang="fr-FR" sz="16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endParaRPr lang="fr-FR" sz="16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18" name="ZoneTexte 317"/>
          <p:cNvSpPr txBox="1"/>
          <p:nvPr/>
        </p:nvSpPr>
        <p:spPr>
          <a:xfrm>
            <a:off x="3483448" y="6653096"/>
            <a:ext cx="643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ACHN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9" name="Rectangle 338"/>
          <p:cNvSpPr/>
          <p:nvPr/>
        </p:nvSpPr>
        <p:spPr>
          <a:xfrm>
            <a:off x="650062" y="5725973"/>
            <a:ext cx="375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C</a:t>
            </a:r>
            <a:endParaRPr lang="fr-FR" sz="2800" b="1" dirty="0"/>
          </a:p>
        </p:txBody>
      </p:sp>
      <p:sp>
        <p:nvSpPr>
          <p:cNvPr id="340" name="Rectangle 339"/>
          <p:cNvSpPr>
            <a:spLocks noChangeArrowheads="1"/>
          </p:cNvSpPr>
          <p:nvPr/>
        </p:nvSpPr>
        <p:spPr bwMode="auto">
          <a:xfrm rot="5400000" flipV="1">
            <a:off x="1399271" y="5888768"/>
            <a:ext cx="117969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200" b="1" i="0" u="none" strike="noStrike" baseline="0" dirty="0" err="1" smtClean="0">
                <a:solidFill>
                  <a:srgbClr val="000000"/>
                </a:solidFill>
                <a:latin typeface="Arial"/>
                <a:cs typeface="Arial"/>
              </a:rPr>
              <a:t>qRT</a:t>
            </a:r>
            <a:r>
              <a:rPr lang="fr-FR" sz="12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-PCR</a:t>
            </a:r>
            <a:r>
              <a:rPr lang="fr-FR" sz="1200" b="1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1200" b="1" i="1" dirty="0" smtClean="0">
                <a:solidFill>
                  <a:srgbClr val="000000"/>
                </a:solidFill>
                <a:latin typeface="Arial"/>
                <a:cs typeface="Arial"/>
              </a:rPr>
              <a:t>MMP9/</a:t>
            </a:r>
          </a:p>
          <a:p>
            <a:pPr algn="ctr" rtl="0">
              <a:defRPr sz="1000"/>
            </a:pPr>
            <a:r>
              <a:rPr lang="fr-FR" sz="1200" b="1" i="1" dirty="0" smtClean="0">
                <a:solidFill>
                  <a:srgbClr val="000000"/>
                </a:solidFill>
                <a:latin typeface="Arial"/>
                <a:cs typeface="Arial"/>
              </a:rPr>
              <a:t>GAPDH</a:t>
            </a:r>
            <a:endParaRPr lang="fr-FR" sz="1200" b="1" i="1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7" name="Rectangle 76"/>
          <p:cNvSpPr>
            <a:spLocks noChangeArrowheads="1"/>
          </p:cNvSpPr>
          <p:nvPr/>
        </p:nvSpPr>
        <p:spPr bwMode="auto">
          <a:xfrm>
            <a:off x="3466569" y="2362895"/>
            <a:ext cx="5438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600" b="1" dirty="0" smtClean="0">
                <a:solidFill>
                  <a:srgbClr val="000000"/>
                </a:solidFill>
                <a:latin typeface="Arial"/>
                <a:cs typeface="Arial"/>
              </a:rPr>
              <a:t>  - </a:t>
            </a:r>
            <a:r>
              <a:rPr lang="fr-FR" sz="12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16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16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endParaRPr lang="fr-FR" sz="16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8" name="Rectangle 77"/>
          <p:cNvSpPr>
            <a:spLocks noChangeArrowheads="1"/>
          </p:cNvSpPr>
          <p:nvPr/>
        </p:nvSpPr>
        <p:spPr bwMode="auto">
          <a:xfrm>
            <a:off x="2804288" y="2362895"/>
            <a:ext cx="5438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600" b="1" dirty="0" smtClean="0">
                <a:solidFill>
                  <a:srgbClr val="000000"/>
                </a:solidFill>
                <a:latin typeface="Arial"/>
                <a:cs typeface="Arial"/>
              </a:rPr>
              <a:t>  - </a:t>
            </a:r>
            <a:r>
              <a:rPr lang="fr-FR" sz="12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16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fr-FR" sz="16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endParaRPr lang="fr-FR" sz="16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81" name="Connecteur droit 80"/>
          <p:cNvCxnSpPr/>
          <p:nvPr/>
        </p:nvCxnSpPr>
        <p:spPr>
          <a:xfrm flipH="1" flipV="1">
            <a:off x="2992657" y="6671332"/>
            <a:ext cx="43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/>
          <p:cNvCxnSpPr/>
          <p:nvPr/>
        </p:nvCxnSpPr>
        <p:spPr>
          <a:xfrm flipH="1" flipV="1">
            <a:off x="3591448" y="6671332"/>
            <a:ext cx="43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/>
          <p:cNvCxnSpPr/>
          <p:nvPr/>
        </p:nvCxnSpPr>
        <p:spPr>
          <a:xfrm>
            <a:off x="2311001" y="5875553"/>
            <a:ext cx="0" cy="64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2886218" y="6365253"/>
            <a:ext cx="5438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000" b="1" dirty="0" smtClean="0">
                <a:solidFill>
                  <a:srgbClr val="000000"/>
                </a:solidFill>
                <a:latin typeface="Arial"/>
                <a:cs typeface="Arial"/>
              </a:rPr>
              <a:t>0</a:t>
            </a:r>
            <a:endParaRPr lang="fr-FR" sz="10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2639559" y="5875553"/>
            <a:ext cx="5438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000" b="1" dirty="0" smtClean="0">
                <a:solidFill>
                  <a:srgbClr val="000000"/>
                </a:solidFill>
                <a:latin typeface="Arial"/>
                <a:cs typeface="Arial"/>
              </a:rPr>
              <a:t>1000</a:t>
            </a:r>
            <a:endParaRPr lang="fr-FR" sz="10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4270150" y="6005380"/>
            <a:ext cx="93911" cy="48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12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**</a:t>
            </a:r>
          </a:p>
        </p:txBody>
      </p:sp>
      <p:sp>
        <p:nvSpPr>
          <p:cNvPr id="68" name="Freeform 7"/>
          <p:cNvSpPr>
            <a:spLocks/>
          </p:cNvSpPr>
          <p:nvPr/>
        </p:nvSpPr>
        <p:spPr bwMode="auto">
          <a:xfrm flipV="1">
            <a:off x="4403347" y="6053502"/>
            <a:ext cx="231165" cy="355991"/>
          </a:xfrm>
          <a:custGeom>
            <a:avLst/>
            <a:gdLst>
              <a:gd name="T0" fmla="*/ 0 w 199"/>
              <a:gd name="T1" fmla="*/ 24 h 24"/>
              <a:gd name="T2" fmla="*/ 0 w 199"/>
              <a:gd name="T3" fmla="*/ 24 h 24"/>
              <a:gd name="T4" fmla="*/ 0 w 199"/>
              <a:gd name="T5" fmla="*/ 0 h 24"/>
              <a:gd name="T6" fmla="*/ 199 w 199"/>
              <a:gd name="T7" fmla="*/ 0 h 24"/>
              <a:gd name="T8" fmla="*/ 199 w 199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24">
                <a:moveTo>
                  <a:pt x="0" y="24"/>
                </a:moveTo>
                <a:lnTo>
                  <a:pt x="0" y="24"/>
                </a:lnTo>
                <a:lnTo>
                  <a:pt x="0" y="0"/>
                </a:lnTo>
                <a:lnTo>
                  <a:pt x="199" y="0"/>
                </a:lnTo>
                <a:lnTo>
                  <a:pt x="199" y="24"/>
                </a:lnTo>
              </a:path>
            </a:pathLst>
          </a:custGeom>
          <a:solidFill>
            <a:schemeClr val="tx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/>
          <a:lstStyle/>
          <a:p>
            <a:endParaRPr lang="en-US" sz="1600"/>
          </a:p>
        </p:txBody>
      </p:sp>
      <p:sp>
        <p:nvSpPr>
          <p:cNvPr id="69" name="Freeform 8"/>
          <p:cNvSpPr>
            <a:spLocks/>
          </p:cNvSpPr>
          <p:nvPr/>
        </p:nvSpPr>
        <p:spPr bwMode="auto">
          <a:xfrm>
            <a:off x="4461138" y="5969872"/>
            <a:ext cx="115583" cy="0"/>
          </a:xfrm>
          <a:custGeom>
            <a:avLst/>
            <a:gdLst>
              <a:gd name="T0" fmla="*/ 0 w 100"/>
              <a:gd name="T1" fmla="*/ 100 w 100"/>
              <a:gd name="T2" fmla="*/ 0 w 10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00">
                <a:moveTo>
                  <a:pt x="0" y="0"/>
                </a:moveTo>
                <a:lnTo>
                  <a:pt x="100" y="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4114272" y="6439222"/>
            <a:ext cx="543884" cy="182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600" b="1" dirty="0" smtClean="0">
                <a:solidFill>
                  <a:srgbClr val="000000"/>
                </a:solidFill>
                <a:latin typeface="Arial"/>
                <a:cs typeface="Arial"/>
              </a:rPr>
              <a:t>  -  </a:t>
            </a:r>
            <a:r>
              <a:rPr lang="fr-FR" sz="16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endParaRPr lang="fr-FR" sz="16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1" name="ZoneTexte 70"/>
          <p:cNvSpPr txBox="1"/>
          <p:nvPr/>
        </p:nvSpPr>
        <p:spPr>
          <a:xfrm>
            <a:off x="4005064" y="6650121"/>
            <a:ext cx="9338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MCF 10A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2" name="Connecteur droit 71"/>
          <p:cNvCxnSpPr/>
          <p:nvPr/>
        </p:nvCxnSpPr>
        <p:spPr>
          <a:xfrm flipH="1" flipV="1">
            <a:off x="4187347" y="6668357"/>
            <a:ext cx="43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2"/>
          <p:cNvCxnSpPr/>
          <p:nvPr/>
        </p:nvCxnSpPr>
        <p:spPr>
          <a:xfrm flipV="1">
            <a:off x="4518929" y="5952497"/>
            <a:ext cx="0" cy="1010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18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66" y="395537"/>
            <a:ext cx="2350264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11"/>
          <p:cNvSpPr txBox="1"/>
          <p:nvPr/>
        </p:nvSpPr>
        <p:spPr>
          <a:xfrm>
            <a:off x="144994" y="49520"/>
            <a:ext cx="9444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b="1" dirty="0" smtClean="0">
                <a:latin typeface="Arial" pitchFamily="34" charset="0"/>
                <a:cs typeface="Arial" pitchFamily="34" charset="0"/>
              </a:rPr>
              <a:t>Lung cancer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oneTexte 11"/>
          <p:cNvSpPr txBox="1"/>
          <p:nvPr/>
        </p:nvSpPr>
        <p:spPr>
          <a:xfrm>
            <a:off x="1354325" y="1043608"/>
            <a:ext cx="712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b="1" i="1" dirty="0" smtClean="0">
                <a:latin typeface="Arial" pitchFamily="34" charset="0"/>
                <a:cs typeface="Arial" pitchFamily="34" charset="0"/>
              </a:rPr>
              <a:t>ADAM19</a:t>
            </a:r>
            <a:endParaRPr lang="fr-FR" sz="1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2" y="2762357"/>
            <a:ext cx="229127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11"/>
          <p:cNvSpPr txBox="1"/>
          <p:nvPr/>
        </p:nvSpPr>
        <p:spPr>
          <a:xfrm>
            <a:off x="1484784" y="3203848"/>
            <a:ext cx="805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b="1" i="1" dirty="0" smtClean="0">
                <a:latin typeface="Arial" pitchFamily="34" charset="0"/>
                <a:cs typeface="Arial" pitchFamily="34" charset="0"/>
              </a:rPr>
              <a:t>ADAMTS6</a:t>
            </a:r>
            <a:endParaRPr lang="fr-FR" sz="1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43" y="5292080"/>
            <a:ext cx="2081687" cy="1665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1"/>
          <p:cNvSpPr txBox="1"/>
          <p:nvPr/>
        </p:nvSpPr>
        <p:spPr>
          <a:xfrm>
            <a:off x="1633938" y="5508105"/>
            <a:ext cx="712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b="1" i="1" dirty="0" smtClean="0">
                <a:latin typeface="Arial" pitchFamily="34" charset="0"/>
                <a:cs typeface="Arial" pitchFamily="34" charset="0"/>
              </a:rPr>
              <a:t>SCNN1A</a:t>
            </a:r>
            <a:endParaRPr lang="fr-FR" sz="1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56717" y="8386520"/>
            <a:ext cx="20631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/>
              <a:t>Supp</a:t>
            </a:r>
            <a:r>
              <a:rPr lang="en-US" sz="2400" b="1" dirty="0" smtClean="0"/>
              <a:t> Figure 10</a:t>
            </a:r>
            <a:endParaRPr lang="fr-FR" sz="2400" b="1" dirty="0"/>
          </a:p>
        </p:txBody>
      </p:sp>
      <p:pic>
        <p:nvPicPr>
          <p:cNvPr id="2050" name="Picture 2" descr="http://kmplot.com/analysis/analysis/lung/Rout/km_171207_134236_203936_s_a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829" y="304919"/>
            <a:ext cx="2419338" cy="241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11"/>
          <p:cNvSpPr txBox="1"/>
          <p:nvPr/>
        </p:nvSpPr>
        <p:spPr>
          <a:xfrm>
            <a:off x="4044647" y="1048301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b="1" i="1" dirty="0" smtClean="0">
                <a:latin typeface="Arial" pitchFamily="34" charset="0"/>
                <a:cs typeface="Arial" pitchFamily="34" charset="0"/>
              </a:rPr>
              <a:t>MMP9</a:t>
            </a:r>
            <a:endParaRPr lang="fr-FR" sz="1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://kmplot.com/analysis/analysis/lung/Rout/km_171207_134338_205680_a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779" y="2564035"/>
            <a:ext cx="2390388" cy="239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ZoneTexte 11"/>
          <p:cNvSpPr txBox="1"/>
          <p:nvPr/>
        </p:nvSpPr>
        <p:spPr>
          <a:xfrm>
            <a:off x="4166441" y="3080737"/>
            <a:ext cx="625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b="1" i="1" dirty="0" smtClean="0">
                <a:latin typeface="Arial" pitchFamily="34" charset="0"/>
                <a:cs typeface="Arial" pitchFamily="34" charset="0"/>
              </a:rPr>
              <a:t>MMP10</a:t>
            </a:r>
            <a:endParaRPr lang="fr-FR" sz="1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84984" y="2487897"/>
            <a:ext cx="648072" cy="152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722946" y="2407631"/>
            <a:ext cx="648072" cy="152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2789312" y="343019"/>
            <a:ext cx="135632" cy="2297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3113348" y="4701424"/>
            <a:ext cx="197183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244733" y="34132"/>
            <a:ext cx="20290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/>
              <a:t>http://kmplot.com/analysis/</a:t>
            </a:r>
          </a:p>
        </p:txBody>
      </p:sp>
    </p:spTree>
    <p:extLst>
      <p:ext uri="{BB962C8B-B14F-4D97-AF65-F5344CB8AC3E}">
        <p14:creationId xmlns:p14="http://schemas.microsoft.com/office/powerpoint/2010/main" val="607400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935" y="856337"/>
            <a:ext cx="468000" cy="197649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 rot="16200000">
            <a:off x="616402" y="868920"/>
            <a:ext cx="553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latin typeface="Arial" pitchFamily="34" charset="0"/>
                <a:cs typeface="Arial" pitchFamily="34" charset="0"/>
              </a:rPr>
              <a:t>WB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77936" y="1258187"/>
            <a:ext cx="5438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600" b="1" dirty="0" smtClean="0">
                <a:solidFill>
                  <a:srgbClr val="000000"/>
                </a:solidFill>
                <a:latin typeface="Arial"/>
                <a:cs typeface="Arial"/>
              </a:rPr>
              <a:t>  -   </a:t>
            </a:r>
            <a:r>
              <a:rPr lang="fr-FR" sz="16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endParaRPr lang="fr-FR" sz="16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002312" y="816661"/>
            <a:ext cx="812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MMP-9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605047" y="591451"/>
            <a:ext cx="6223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A549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 flipH="1">
            <a:off x="1027129" y="850963"/>
            <a:ext cx="0" cy="4487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647" y="1132592"/>
            <a:ext cx="468000" cy="16710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1002312" y="1061348"/>
            <a:ext cx="812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ACTIN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533850" y="1265527"/>
            <a:ext cx="1113797" cy="278713"/>
            <a:chOff x="693100" y="1309574"/>
            <a:chExt cx="1113797" cy="278713"/>
          </a:xfrm>
        </p:grpSpPr>
        <p:sp>
          <p:nvSpPr>
            <p:cNvPr id="11" name="ZoneTexte 10"/>
            <p:cNvSpPr txBox="1"/>
            <p:nvPr/>
          </p:nvSpPr>
          <p:spPr>
            <a:xfrm>
              <a:off x="693100" y="1309574"/>
              <a:ext cx="6266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TGF</a:t>
              </a:r>
              <a:r>
                <a:rPr lang="el-GR" sz="1200" b="1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124744" y="1311288"/>
              <a:ext cx="6821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+TNF</a:t>
              </a:r>
              <a:r>
                <a:rPr lang="el-GR" sz="1200" b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59042" y="68231"/>
            <a:ext cx="402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A</a:t>
            </a:r>
            <a:endParaRPr lang="fr-FR" sz="2800" b="1" dirty="0"/>
          </a:p>
        </p:txBody>
      </p:sp>
      <p:sp>
        <p:nvSpPr>
          <p:cNvPr id="15" name="Rectangle 14"/>
          <p:cNvSpPr/>
          <p:nvPr/>
        </p:nvSpPr>
        <p:spPr>
          <a:xfrm>
            <a:off x="2416815" y="7739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B</a:t>
            </a:r>
            <a:endParaRPr lang="fr-FR" sz="2800" b="1" dirty="0"/>
          </a:p>
        </p:txBody>
      </p:sp>
      <p:sp>
        <p:nvSpPr>
          <p:cNvPr id="16" name="Rectangle 15"/>
          <p:cNvSpPr/>
          <p:nvPr/>
        </p:nvSpPr>
        <p:spPr>
          <a:xfrm>
            <a:off x="4288365" y="8604448"/>
            <a:ext cx="2198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Supp</a:t>
            </a:r>
            <a:r>
              <a:rPr lang="en-US" sz="2800" b="1" dirty="0" smtClean="0"/>
              <a:t> Figure 2</a:t>
            </a:r>
            <a:endParaRPr lang="fr-FR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489" y="497367"/>
            <a:ext cx="1609279" cy="2552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ZoneTexte 18"/>
          <p:cNvSpPr txBox="1"/>
          <p:nvPr/>
        </p:nvSpPr>
        <p:spPr>
          <a:xfrm>
            <a:off x="5387768" y="779046"/>
            <a:ext cx="682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MMP9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387767" y="1151546"/>
            <a:ext cx="682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MMP2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2758757" y="312738"/>
            <a:ext cx="1113797" cy="278713"/>
            <a:chOff x="693100" y="1309574"/>
            <a:chExt cx="1113797" cy="278713"/>
          </a:xfrm>
        </p:grpSpPr>
        <p:sp>
          <p:nvSpPr>
            <p:cNvPr id="22" name="ZoneTexte 21"/>
            <p:cNvSpPr txBox="1"/>
            <p:nvPr/>
          </p:nvSpPr>
          <p:spPr>
            <a:xfrm>
              <a:off x="693100" y="1309574"/>
              <a:ext cx="6266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TGF</a:t>
              </a:r>
              <a:r>
                <a:rPr lang="el-GR" sz="1200" b="1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1124744" y="1311288"/>
              <a:ext cx="6821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+TNF</a:t>
              </a:r>
              <a:r>
                <a:rPr lang="el-GR" sz="1200" b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365104" y="269349"/>
            <a:ext cx="93610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600" b="1" dirty="0" smtClean="0">
                <a:solidFill>
                  <a:srgbClr val="000000"/>
                </a:solidFill>
                <a:latin typeface="Arial"/>
                <a:cs typeface="Arial"/>
              </a:rPr>
              <a:t>   -        </a:t>
            </a:r>
            <a:r>
              <a:rPr lang="fr-FR" sz="16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endParaRPr lang="fr-FR" sz="16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3459357" y="810105"/>
            <a:ext cx="3410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90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467583" y="1544240"/>
            <a:ext cx="3410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b="1" dirty="0">
                <a:latin typeface="Arial" pitchFamily="34" charset="0"/>
                <a:cs typeface="Arial" pitchFamily="34" charset="0"/>
              </a:rPr>
              <a:t>5</a:t>
            </a:r>
            <a:r>
              <a:rPr lang="fr-FR" sz="1000" b="1" dirty="0" smtClean="0">
                <a:latin typeface="Arial" pitchFamily="34" charset="0"/>
                <a:cs typeface="Arial" pitchFamily="34" charset="0"/>
              </a:rPr>
              <a:t>0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Connecteur droit 26"/>
          <p:cNvCxnSpPr/>
          <p:nvPr/>
        </p:nvCxnSpPr>
        <p:spPr>
          <a:xfrm flipV="1">
            <a:off x="3717032" y="933215"/>
            <a:ext cx="6061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 flipV="1">
            <a:off x="3717032" y="1669734"/>
            <a:ext cx="6061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e 78"/>
          <p:cNvGrpSpPr/>
          <p:nvPr/>
        </p:nvGrpSpPr>
        <p:grpSpPr>
          <a:xfrm>
            <a:off x="2516098" y="3257550"/>
            <a:ext cx="3668926" cy="1988834"/>
            <a:chOff x="2516098" y="3257550"/>
            <a:chExt cx="3668926" cy="1988834"/>
          </a:xfrm>
        </p:grpSpPr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803459" y="3257550"/>
              <a:ext cx="952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3561921" y="4605109"/>
              <a:ext cx="76200" cy="16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3479572" y="3497227"/>
              <a:ext cx="152400" cy="16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60</a:t>
              </a:r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3889309" y="4067175"/>
              <a:ext cx="123825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200" b="0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**</a:t>
              </a:r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5381632" y="3966334"/>
              <a:ext cx="57150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200" b="0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grpSp>
          <p:nvGrpSpPr>
            <p:cNvPr id="28" name="Groupe 27"/>
            <p:cNvGrpSpPr/>
            <p:nvPr/>
          </p:nvGrpSpPr>
          <p:grpSpPr>
            <a:xfrm>
              <a:off x="3651212" y="3578190"/>
              <a:ext cx="2533812" cy="1138238"/>
              <a:chOff x="3479572" y="3767137"/>
              <a:chExt cx="2533812" cy="1841079"/>
            </a:xfrm>
          </p:grpSpPr>
          <p:sp>
            <p:nvSpPr>
              <p:cNvPr id="34" name="Rectangle 33"/>
              <p:cNvSpPr>
                <a:spLocks noChangeArrowheads="1"/>
              </p:cNvSpPr>
              <p:nvPr/>
            </p:nvSpPr>
            <p:spPr bwMode="auto">
              <a:xfrm>
                <a:off x="3498784" y="5210175"/>
                <a:ext cx="457200" cy="38099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" name="Freeform 7"/>
              <p:cNvSpPr>
                <a:spLocks/>
              </p:cNvSpPr>
              <p:nvPr/>
            </p:nvSpPr>
            <p:spPr bwMode="auto">
              <a:xfrm>
                <a:off x="3498784" y="5210175"/>
                <a:ext cx="457200" cy="381000"/>
              </a:xfrm>
              <a:custGeom>
                <a:avLst/>
                <a:gdLst>
                  <a:gd name="T0" fmla="*/ 0 w 299"/>
                  <a:gd name="T1" fmla="*/ 249 h 249"/>
                  <a:gd name="T2" fmla="*/ 0 w 299"/>
                  <a:gd name="T3" fmla="*/ 249 h 249"/>
                  <a:gd name="T4" fmla="*/ 0 w 299"/>
                  <a:gd name="T5" fmla="*/ 0 h 249"/>
                  <a:gd name="T6" fmla="*/ 299 w 299"/>
                  <a:gd name="T7" fmla="*/ 0 h 249"/>
                  <a:gd name="T8" fmla="*/ 299 w 299"/>
                  <a:gd name="T9" fmla="*/ 2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249">
                    <a:moveTo>
                      <a:pt x="0" y="249"/>
                    </a:moveTo>
                    <a:lnTo>
                      <a:pt x="0" y="249"/>
                    </a:lnTo>
                    <a:lnTo>
                      <a:pt x="0" y="0"/>
                    </a:lnTo>
                    <a:lnTo>
                      <a:pt x="299" y="0"/>
                    </a:lnTo>
                    <a:lnTo>
                      <a:pt x="299" y="249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" name="Freeform 8"/>
              <p:cNvSpPr>
                <a:spLocks/>
              </p:cNvSpPr>
              <p:nvPr/>
            </p:nvSpPr>
            <p:spPr bwMode="auto">
              <a:xfrm>
                <a:off x="3613084" y="5038725"/>
                <a:ext cx="228600" cy="0"/>
              </a:xfrm>
              <a:custGeom>
                <a:avLst/>
                <a:gdLst>
                  <a:gd name="T0" fmla="*/ 0 w 150"/>
                  <a:gd name="T1" fmla="*/ 150 w 150"/>
                  <a:gd name="T2" fmla="*/ 0 w 15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50">
                    <a:moveTo>
                      <a:pt x="0" y="0"/>
                    </a:moveTo>
                    <a:lnTo>
                      <a:pt x="15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" name="Line 9"/>
              <p:cNvSpPr>
                <a:spLocks noChangeShapeType="1"/>
              </p:cNvSpPr>
              <p:nvPr/>
            </p:nvSpPr>
            <p:spPr bwMode="auto">
              <a:xfrm>
                <a:off x="3727384" y="5038725"/>
                <a:ext cx="0" cy="17145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" name="Rectangle 37"/>
              <p:cNvSpPr>
                <a:spLocks noChangeArrowheads="1"/>
              </p:cNvSpPr>
              <p:nvPr/>
            </p:nvSpPr>
            <p:spPr bwMode="auto">
              <a:xfrm>
                <a:off x="4184584" y="4219575"/>
                <a:ext cx="457200" cy="13716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" name="Freeform 11"/>
              <p:cNvSpPr>
                <a:spLocks/>
              </p:cNvSpPr>
              <p:nvPr/>
            </p:nvSpPr>
            <p:spPr bwMode="auto">
              <a:xfrm>
                <a:off x="4184584" y="4219575"/>
                <a:ext cx="457200" cy="1371600"/>
              </a:xfrm>
              <a:custGeom>
                <a:avLst/>
                <a:gdLst>
                  <a:gd name="T0" fmla="*/ 0 w 299"/>
                  <a:gd name="T1" fmla="*/ 896 h 896"/>
                  <a:gd name="T2" fmla="*/ 0 w 299"/>
                  <a:gd name="T3" fmla="*/ 896 h 896"/>
                  <a:gd name="T4" fmla="*/ 0 w 299"/>
                  <a:gd name="T5" fmla="*/ 0 h 896"/>
                  <a:gd name="T6" fmla="*/ 299 w 299"/>
                  <a:gd name="T7" fmla="*/ 0 h 896"/>
                  <a:gd name="T8" fmla="*/ 299 w 299"/>
                  <a:gd name="T9" fmla="*/ 896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896">
                    <a:moveTo>
                      <a:pt x="0" y="896"/>
                    </a:moveTo>
                    <a:lnTo>
                      <a:pt x="0" y="896"/>
                    </a:lnTo>
                    <a:lnTo>
                      <a:pt x="0" y="0"/>
                    </a:lnTo>
                    <a:lnTo>
                      <a:pt x="299" y="0"/>
                    </a:lnTo>
                    <a:lnTo>
                      <a:pt x="299" y="896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" name="Freeform 12"/>
              <p:cNvSpPr>
                <a:spLocks/>
              </p:cNvSpPr>
              <p:nvPr/>
            </p:nvSpPr>
            <p:spPr bwMode="auto">
              <a:xfrm>
                <a:off x="4298884" y="4067175"/>
                <a:ext cx="228600" cy="0"/>
              </a:xfrm>
              <a:custGeom>
                <a:avLst/>
                <a:gdLst>
                  <a:gd name="T0" fmla="*/ 0 w 150"/>
                  <a:gd name="T1" fmla="*/ 150 w 150"/>
                  <a:gd name="T2" fmla="*/ 0 w 15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50">
                    <a:moveTo>
                      <a:pt x="0" y="0"/>
                    </a:moveTo>
                    <a:lnTo>
                      <a:pt x="15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" name="Line 13"/>
              <p:cNvSpPr>
                <a:spLocks noChangeShapeType="1"/>
              </p:cNvSpPr>
              <p:nvPr/>
            </p:nvSpPr>
            <p:spPr bwMode="auto">
              <a:xfrm>
                <a:off x="4413184" y="4067175"/>
                <a:ext cx="0" cy="1524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" name="Rectangle 41"/>
              <p:cNvSpPr>
                <a:spLocks noChangeArrowheads="1"/>
              </p:cNvSpPr>
              <p:nvPr/>
            </p:nvSpPr>
            <p:spPr bwMode="auto">
              <a:xfrm>
                <a:off x="4870384" y="5410200"/>
                <a:ext cx="457200" cy="18097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" name="Freeform 15"/>
              <p:cNvSpPr>
                <a:spLocks/>
              </p:cNvSpPr>
              <p:nvPr/>
            </p:nvSpPr>
            <p:spPr bwMode="auto">
              <a:xfrm>
                <a:off x="4870384" y="5410200"/>
                <a:ext cx="457200" cy="180975"/>
              </a:xfrm>
              <a:custGeom>
                <a:avLst/>
                <a:gdLst>
                  <a:gd name="T0" fmla="*/ 0 w 299"/>
                  <a:gd name="T1" fmla="*/ 116 h 116"/>
                  <a:gd name="T2" fmla="*/ 0 w 299"/>
                  <a:gd name="T3" fmla="*/ 116 h 116"/>
                  <a:gd name="T4" fmla="*/ 0 w 299"/>
                  <a:gd name="T5" fmla="*/ 0 h 116"/>
                  <a:gd name="T6" fmla="*/ 299 w 299"/>
                  <a:gd name="T7" fmla="*/ 0 h 116"/>
                  <a:gd name="T8" fmla="*/ 299 w 299"/>
                  <a:gd name="T9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116">
                    <a:moveTo>
                      <a:pt x="0" y="116"/>
                    </a:moveTo>
                    <a:lnTo>
                      <a:pt x="0" y="116"/>
                    </a:lnTo>
                    <a:lnTo>
                      <a:pt x="0" y="0"/>
                    </a:lnTo>
                    <a:lnTo>
                      <a:pt x="299" y="0"/>
                    </a:lnTo>
                    <a:lnTo>
                      <a:pt x="299" y="116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" name="Freeform 16"/>
              <p:cNvSpPr>
                <a:spLocks/>
              </p:cNvSpPr>
              <p:nvPr/>
            </p:nvSpPr>
            <p:spPr bwMode="auto">
              <a:xfrm>
                <a:off x="4984684" y="5248275"/>
                <a:ext cx="228600" cy="0"/>
              </a:xfrm>
              <a:custGeom>
                <a:avLst/>
                <a:gdLst>
                  <a:gd name="T0" fmla="*/ 0 w 150"/>
                  <a:gd name="T1" fmla="*/ 150 w 150"/>
                  <a:gd name="T2" fmla="*/ 0 w 15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50">
                    <a:moveTo>
                      <a:pt x="0" y="0"/>
                    </a:moveTo>
                    <a:lnTo>
                      <a:pt x="15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" name="Line 17"/>
              <p:cNvSpPr>
                <a:spLocks noChangeShapeType="1"/>
              </p:cNvSpPr>
              <p:nvPr/>
            </p:nvSpPr>
            <p:spPr bwMode="auto">
              <a:xfrm>
                <a:off x="5098984" y="5248275"/>
                <a:ext cx="0" cy="1619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" name="Rectangle 45"/>
              <p:cNvSpPr>
                <a:spLocks noChangeArrowheads="1"/>
              </p:cNvSpPr>
              <p:nvPr/>
            </p:nvSpPr>
            <p:spPr bwMode="auto">
              <a:xfrm>
                <a:off x="5556184" y="4476750"/>
                <a:ext cx="457200" cy="11144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" name="Freeform 19"/>
              <p:cNvSpPr>
                <a:spLocks/>
              </p:cNvSpPr>
              <p:nvPr/>
            </p:nvSpPr>
            <p:spPr bwMode="auto">
              <a:xfrm>
                <a:off x="5556184" y="4476750"/>
                <a:ext cx="457200" cy="1114425"/>
              </a:xfrm>
              <a:custGeom>
                <a:avLst/>
                <a:gdLst>
                  <a:gd name="T0" fmla="*/ 0 w 299"/>
                  <a:gd name="T1" fmla="*/ 729 h 729"/>
                  <a:gd name="T2" fmla="*/ 0 w 299"/>
                  <a:gd name="T3" fmla="*/ 729 h 729"/>
                  <a:gd name="T4" fmla="*/ 0 w 299"/>
                  <a:gd name="T5" fmla="*/ 0 h 729"/>
                  <a:gd name="T6" fmla="*/ 299 w 299"/>
                  <a:gd name="T7" fmla="*/ 0 h 729"/>
                  <a:gd name="T8" fmla="*/ 299 w 299"/>
                  <a:gd name="T9" fmla="*/ 729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729">
                    <a:moveTo>
                      <a:pt x="0" y="729"/>
                    </a:moveTo>
                    <a:lnTo>
                      <a:pt x="0" y="729"/>
                    </a:lnTo>
                    <a:lnTo>
                      <a:pt x="0" y="0"/>
                    </a:lnTo>
                    <a:lnTo>
                      <a:pt x="299" y="0"/>
                    </a:lnTo>
                    <a:lnTo>
                      <a:pt x="299" y="729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670484" y="4124325"/>
                <a:ext cx="228600" cy="0"/>
              </a:xfrm>
              <a:custGeom>
                <a:avLst/>
                <a:gdLst>
                  <a:gd name="T0" fmla="*/ 0 w 150"/>
                  <a:gd name="T1" fmla="*/ 150 w 150"/>
                  <a:gd name="T2" fmla="*/ 0 w 150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50">
                    <a:moveTo>
                      <a:pt x="0" y="0"/>
                    </a:moveTo>
                    <a:lnTo>
                      <a:pt x="15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" name="Line 21"/>
              <p:cNvSpPr>
                <a:spLocks noChangeShapeType="1"/>
              </p:cNvSpPr>
              <p:nvPr/>
            </p:nvSpPr>
            <p:spPr bwMode="auto">
              <a:xfrm>
                <a:off x="5784784" y="4124325"/>
                <a:ext cx="0" cy="3524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3479572" y="3767137"/>
                <a:ext cx="2533812" cy="1841079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oupe 72"/>
            <p:cNvGrpSpPr/>
            <p:nvPr/>
          </p:nvGrpSpPr>
          <p:grpSpPr>
            <a:xfrm>
              <a:off x="2516098" y="4746299"/>
              <a:ext cx="1113797" cy="278713"/>
              <a:chOff x="693100" y="1309574"/>
              <a:chExt cx="1113797" cy="278713"/>
            </a:xfrm>
          </p:grpSpPr>
          <p:sp>
            <p:nvSpPr>
              <p:cNvPr id="74" name="ZoneTexte 73"/>
              <p:cNvSpPr txBox="1"/>
              <p:nvPr/>
            </p:nvSpPr>
            <p:spPr>
              <a:xfrm>
                <a:off x="693100" y="1309574"/>
                <a:ext cx="62663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b="1" dirty="0" smtClean="0">
                    <a:latin typeface="Arial" pitchFamily="34" charset="0"/>
                    <a:cs typeface="Arial" pitchFamily="34" charset="0"/>
                  </a:rPr>
                  <a:t>TGF</a:t>
                </a:r>
                <a:r>
                  <a:rPr lang="el-GR" sz="1200" b="1" dirty="0" smtClean="0">
                    <a:latin typeface="Arial" pitchFamily="34" charset="0"/>
                    <a:cs typeface="Arial" pitchFamily="34" charset="0"/>
                  </a:rPr>
                  <a:t>β</a:t>
                </a:r>
                <a:r>
                  <a:rPr lang="fr-FR" sz="12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fr-FR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ZoneTexte 74"/>
              <p:cNvSpPr txBox="1"/>
              <p:nvPr/>
            </p:nvSpPr>
            <p:spPr>
              <a:xfrm>
                <a:off x="1124744" y="1311288"/>
                <a:ext cx="6821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b="1" dirty="0" smtClean="0">
                    <a:latin typeface="Arial" pitchFamily="34" charset="0"/>
                    <a:cs typeface="Arial" pitchFamily="34" charset="0"/>
                  </a:rPr>
                  <a:t>+TNF</a:t>
                </a:r>
                <a:r>
                  <a:rPr lang="el-GR" sz="1200" b="1" dirty="0" smtClean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fr-FR" sz="12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fr-FR" sz="12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6" name="Rectangle 75"/>
            <p:cNvSpPr>
              <a:spLocks noChangeArrowheads="1"/>
            </p:cNvSpPr>
            <p:nvPr/>
          </p:nvSpPr>
          <p:spPr bwMode="auto">
            <a:xfrm>
              <a:off x="3717032" y="4727772"/>
              <a:ext cx="10195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6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   -          </a:t>
              </a:r>
              <a:r>
                <a:rPr lang="fr-FR" sz="1600" b="1" i="0" u="none" strike="noStrike" baseline="0" dirty="0" smtClean="0">
                  <a:solidFill>
                    <a:srgbClr val="000000"/>
                  </a:solidFill>
                  <a:latin typeface="Arial"/>
                  <a:cs typeface="Arial"/>
                </a:rPr>
                <a:t>+</a:t>
              </a:r>
              <a:endParaRPr lang="fr-FR" sz="1600" b="1" i="0" u="none" strike="noStrike" baseline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77" name="Rectangle 76"/>
            <p:cNvSpPr>
              <a:spLocks noChangeArrowheads="1"/>
            </p:cNvSpPr>
            <p:nvPr/>
          </p:nvSpPr>
          <p:spPr bwMode="auto">
            <a:xfrm>
              <a:off x="5114170" y="4727771"/>
              <a:ext cx="10195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6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   -          </a:t>
              </a:r>
              <a:r>
                <a:rPr lang="fr-FR" sz="1600" b="1" i="0" u="none" strike="noStrike" baseline="0" dirty="0" smtClean="0">
                  <a:solidFill>
                    <a:srgbClr val="000000"/>
                  </a:solidFill>
                  <a:latin typeface="Arial"/>
                  <a:cs typeface="Arial"/>
                </a:rPr>
                <a:t>+</a:t>
              </a:r>
              <a:endParaRPr lang="fr-FR" sz="1600" b="1" i="0" u="none" strike="noStrike" baseline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78" name="Connecteur droit 77"/>
            <p:cNvCxnSpPr/>
            <p:nvPr/>
          </p:nvCxnSpPr>
          <p:spPr>
            <a:xfrm flipH="1" flipV="1">
              <a:off x="3962216" y="4973993"/>
              <a:ext cx="564004" cy="10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/>
            <p:cNvCxnSpPr/>
            <p:nvPr/>
          </p:nvCxnSpPr>
          <p:spPr>
            <a:xfrm flipH="1" flipV="1">
              <a:off x="5385276" y="4971209"/>
              <a:ext cx="564004" cy="10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ZoneTexte 81"/>
            <p:cNvSpPr txBox="1"/>
            <p:nvPr/>
          </p:nvSpPr>
          <p:spPr>
            <a:xfrm>
              <a:off x="3943928" y="4969385"/>
              <a:ext cx="6266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MMP2 </a:t>
              </a:r>
              <a:endParaRPr lang="fr-FR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5353960" y="4969384"/>
              <a:ext cx="6266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MMP9 </a:t>
              </a:r>
              <a:endParaRPr lang="fr-FR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ZoneTexte 84"/>
            <p:cNvSpPr txBox="1"/>
            <p:nvPr/>
          </p:nvSpPr>
          <p:spPr>
            <a:xfrm rot="16200000">
              <a:off x="2718813" y="3869679"/>
              <a:ext cx="11515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err="1" smtClean="0">
                  <a:latin typeface="Arial" pitchFamily="34" charset="0"/>
                  <a:cs typeface="Arial" pitchFamily="34" charset="0"/>
                </a:rPr>
                <a:t>Zymography</a:t>
              </a:r>
              <a:r>
                <a:rPr lang="fr-FR" sz="1200" b="1" dirty="0" smtClean="0">
                  <a:latin typeface="Arial" pitchFamily="34" charset="0"/>
                  <a:cs typeface="Arial" pitchFamily="34" charset="0"/>
                </a:rPr>
                <a:t> (AU)</a:t>
              </a:r>
              <a:endParaRPr lang="fr-FR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3496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58857" y="419893"/>
            <a:ext cx="746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A549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93122" y="419893"/>
            <a:ext cx="746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ACHN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Connecteur droit 16"/>
          <p:cNvCxnSpPr/>
          <p:nvPr/>
        </p:nvCxnSpPr>
        <p:spPr>
          <a:xfrm flipH="1">
            <a:off x="4130495" y="697921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896230" y="697921"/>
            <a:ext cx="18722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711883" y="700037"/>
            <a:ext cx="476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NT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08176" y="1606538"/>
            <a:ext cx="8435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TNF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α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14010" y="1606538"/>
            <a:ext cx="830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β</a:t>
            </a:r>
            <a:endParaRPr lang="fr-FR" sz="1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165327" y="1606538"/>
            <a:ext cx="11513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β 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+TNF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α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 rot="16200000">
            <a:off x="26096" y="2033059"/>
            <a:ext cx="572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d1</a:t>
            </a:r>
          </a:p>
        </p:txBody>
      </p:sp>
      <p:sp>
        <p:nvSpPr>
          <p:cNvPr id="10" name="ZoneTexte 9"/>
          <p:cNvSpPr txBox="1"/>
          <p:nvPr/>
        </p:nvSpPr>
        <p:spPr>
          <a:xfrm rot="16200000">
            <a:off x="100281" y="2766760"/>
            <a:ext cx="436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d3</a:t>
            </a:r>
          </a:p>
        </p:txBody>
      </p:sp>
      <p:sp>
        <p:nvSpPr>
          <p:cNvPr id="11" name="ZoneTexte 10"/>
          <p:cNvSpPr txBox="1"/>
          <p:nvPr/>
        </p:nvSpPr>
        <p:spPr>
          <a:xfrm rot="16200000">
            <a:off x="5546" y="3486935"/>
            <a:ext cx="613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d5</a:t>
            </a:r>
          </a:p>
        </p:txBody>
      </p:sp>
      <p:cxnSp>
        <p:nvCxnSpPr>
          <p:cNvPr id="18" name="Connecteur droit 17"/>
          <p:cNvCxnSpPr/>
          <p:nvPr/>
        </p:nvCxnSpPr>
        <p:spPr>
          <a:xfrm>
            <a:off x="467950" y="1869427"/>
            <a:ext cx="0" cy="57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467950" y="2616255"/>
            <a:ext cx="0" cy="57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467950" y="3341988"/>
            <a:ext cx="0" cy="57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Eric HERVOUET\Documents\Labo\Projets de Recherche\EMT\photos traitement mars 2016\A549 NT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85" y="952106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ric HERVOUET\Documents\Labo\Projets de Recherche\EMT\photos traitement mars 2016\A549 TGF J3.JPG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20" y="2590635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ric HERVOUET\Documents\Labo\Projets de Recherche\EMT\photos traitement mars 2016\A549 TNF J3.JPG"/>
          <p:cNvPicPr preferRelativeResize="0"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935" y="2590635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ric HERVOUET\Documents\Labo\Projets de Recherche\EMT\photos traitement mars 2016\A549 TGf TNF J3.JPG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49" y="2590635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Eric HERVOUET\Documents\Labo\Projets de Recherche\EMT\photos traitement mars 2016\A549 TNF J5.JPG"/>
          <p:cNvPicPr preferRelativeResize="0"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935" y="3314988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Eric HERVOUET\Documents\Labo\Projets de Recherche\EMT\photos traitement mars 2016\A549 TGF J5.JPG"/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20" y="3314988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Eric HERVOUET\Documents\Labo\Projets de Recherche\EMT\photos traitement mars 2016\A549 TGF TNF J5.JPG"/>
          <p:cNvPicPr preferRelativeResize="0"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049" y="3314988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3461391" y="395536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B</a:t>
            </a:r>
            <a:endParaRPr lang="fr-FR" sz="2800" b="1" dirty="0"/>
          </a:p>
        </p:txBody>
      </p:sp>
      <p:grpSp>
        <p:nvGrpSpPr>
          <p:cNvPr id="9" name="Groupe 8"/>
          <p:cNvGrpSpPr/>
          <p:nvPr/>
        </p:nvGrpSpPr>
        <p:grpSpPr>
          <a:xfrm>
            <a:off x="506820" y="1856558"/>
            <a:ext cx="2651029" cy="630000"/>
            <a:chOff x="506820" y="1403450"/>
            <a:chExt cx="2651029" cy="630000"/>
          </a:xfrm>
        </p:grpSpPr>
        <p:pic>
          <p:nvPicPr>
            <p:cNvPr id="2050" name="Picture 2" descr="C:\Users\Eric HERVOUET\Documents\Labo\Projets de Recherche\EMT\photos traitement mars 2016\A549 TGF TNF J1.JPG"/>
            <p:cNvPicPr preferRelativeResize="0">
              <a:picLocks noChangeArrowheads="1"/>
            </p:cNvPicPr>
            <p:nvPr/>
          </p:nvPicPr>
          <p:blipFill>
            <a:blip r:embed="rId10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9049" y="1403450"/>
              <a:ext cx="838800" cy="63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C:\Users\Eric HERVOUET\Documents\Labo\Projets de Recherche\EMT\photos traitement mars 2016\A549 TNF J1 (2).JPG"/>
            <p:cNvPicPr preferRelativeResize="0">
              <a:picLocks noChangeArrowheads="1"/>
            </p:cNvPicPr>
            <p:nvPr/>
          </p:nvPicPr>
          <p:blipFill>
            <a:blip r:embed="rId1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2935" y="1403450"/>
              <a:ext cx="838800" cy="63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5" name="Picture 7" descr="C:\Users\Eric HERVOUET\Documents\Labo\Projets de Recherche\EMT\photos traitement mars 2016\A549 TGF J1.JPG"/>
            <p:cNvPicPr preferRelativeResize="0">
              <a:picLocks noChangeArrowheads="1"/>
            </p:cNvPicPr>
            <p:nvPr/>
          </p:nvPicPr>
          <p:blipFill>
            <a:blip r:embed="rId1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820" y="1403450"/>
              <a:ext cx="838800" cy="63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7" name="Rectangle 46"/>
          <p:cNvSpPr/>
          <p:nvPr/>
        </p:nvSpPr>
        <p:spPr>
          <a:xfrm>
            <a:off x="66250" y="420329"/>
            <a:ext cx="402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A</a:t>
            </a:r>
            <a:endParaRPr lang="fr-FR" sz="2800" b="1" dirty="0"/>
          </a:p>
        </p:txBody>
      </p:sp>
      <p:sp>
        <p:nvSpPr>
          <p:cNvPr id="49" name="Rectangle 48"/>
          <p:cNvSpPr/>
          <p:nvPr/>
        </p:nvSpPr>
        <p:spPr>
          <a:xfrm>
            <a:off x="77147" y="4466168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C</a:t>
            </a:r>
            <a:endParaRPr lang="fr-FR" sz="2800" b="1" dirty="0"/>
          </a:p>
        </p:txBody>
      </p:sp>
      <p:sp>
        <p:nvSpPr>
          <p:cNvPr id="51" name="ZoneTexte 50"/>
          <p:cNvSpPr txBox="1"/>
          <p:nvPr/>
        </p:nvSpPr>
        <p:spPr>
          <a:xfrm>
            <a:off x="1641399" y="4743559"/>
            <a:ext cx="746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A549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4839559" y="4743559"/>
            <a:ext cx="746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ACHN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3" name="Groupe 52"/>
          <p:cNvGrpSpPr/>
          <p:nvPr/>
        </p:nvGrpSpPr>
        <p:grpSpPr>
          <a:xfrm>
            <a:off x="1121616" y="5039195"/>
            <a:ext cx="1786521" cy="784384"/>
            <a:chOff x="1114424" y="1270041"/>
            <a:chExt cx="3409950" cy="3419475"/>
          </a:xfrm>
        </p:grpSpPr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1114424" y="4394241"/>
              <a:ext cx="428625" cy="2952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1114424" y="4394241"/>
              <a:ext cx="419100" cy="285750"/>
            </a:xfrm>
            <a:custGeom>
              <a:avLst/>
              <a:gdLst>
                <a:gd name="T0" fmla="*/ 0 w 280"/>
                <a:gd name="T1" fmla="*/ 188 h 188"/>
                <a:gd name="T2" fmla="*/ 0 w 280"/>
                <a:gd name="T3" fmla="*/ 188 h 188"/>
                <a:gd name="T4" fmla="*/ 0 w 280"/>
                <a:gd name="T5" fmla="*/ 0 h 188"/>
                <a:gd name="T6" fmla="*/ 280 w 280"/>
                <a:gd name="T7" fmla="*/ 0 h 188"/>
                <a:gd name="T8" fmla="*/ 280 w 280"/>
                <a:gd name="T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88">
                  <a:moveTo>
                    <a:pt x="0" y="188"/>
                  </a:moveTo>
                  <a:lnTo>
                    <a:pt x="0" y="188"/>
                  </a:lnTo>
                  <a:lnTo>
                    <a:pt x="0" y="0"/>
                  </a:lnTo>
                  <a:lnTo>
                    <a:pt x="280" y="0"/>
                  </a:lnTo>
                  <a:lnTo>
                    <a:pt x="280" y="188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1219199" y="4337091"/>
              <a:ext cx="209550" cy="0"/>
            </a:xfrm>
            <a:custGeom>
              <a:avLst/>
              <a:gdLst>
                <a:gd name="T0" fmla="*/ 0 w 139"/>
                <a:gd name="T1" fmla="*/ 139 w 139"/>
                <a:gd name="T2" fmla="*/ 0 w 1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9"/>
            <p:cNvSpPr>
              <a:spLocks noChangeShapeType="1"/>
            </p:cNvSpPr>
            <p:nvPr/>
          </p:nvSpPr>
          <p:spPr bwMode="auto">
            <a:xfrm>
              <a:off x="1323974" y="4337091"/>
              <a:ext cx="0" cy="571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1752599" y="4146591"/>
              <a:ext cx="428625" cy="542925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1752599" y="4146591"/>
              <a:ext cx="428625" cy="533400"/>
            </a:xfrm>
            <a:custGeom>
              <a:avLst/>
              <a:gdLst>
                <a:gd name="T0" fmla="*/ 0 w 280"/>
                <a:gd name="T1" fmla="*/ 352 h 352"/>
                <a:gd name="T2" fmla="*/ 0 w 280"/>
                <a:gd name="T3" fmla="*/ 352 h 352"/>
                <a:gd name="T4" fmla="*/ 0 w 280"/>
                <a:gd name="T5" fmla="*/ 0 h 352"/>
                <a:gd name="T6" fmla="*/ 280 w 280"/>
                <a:gd name="T7" fmla="*/ 0 h 352"/>
                <a:gd name="T8" fmla="*/ 280 w 280"/>
                <a:gd name="T9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352">
                  <a:moveTo>
                    <a:pt x="0" y="352"/>
                  </a:moveTo>
                  <a:lnTo>
                    <a:pt x="0" y="352"/>
                  </a:lnTo>
                  <a:lnTo>
                    <a:pt x="0" y="0"/>
                  </a:lnTo>
                  <a:lnTo>
                    <a:pt x="280" y="0"/>
                  </a:lnTo>
                  <a:lnTo>
                    <a:pt x="280" y="352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1857374" y="3860841"/>
              <a:ext cx="219075" cy="0"/>
            </a:xfrm>
            <a:custGeom>
              <a:avLst/>
              <a:gdLst>
                <a:gd name="T0" fmla="*/ 0 w 139"/>
                <a:gd name="T1" fmla="*/ 139 w 139"/>
                <a:gd name="T2" fmla="*/ 0 w 1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13"/>
            <p:cNvSpPr>
              <a:spLocks noChangeShapeType="1"/>
            </p:cNvSpPr>
            <p:nvPr/>
          </p:nvSpPr>
          <p:spPr bwMode="auto">
            <a:xfrm>
              <a:off x="1971674" y="3860841"/>
              <a:ext cx="0" cy="2857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3248024" y="3889416"/>
              <a:ext cx="428625" cy="80010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15"/>
            <p:cNvSpPr>
              <a:spLocks/>
            </p:cNvSpPr>
            <p:nvPr/>
          </p:nvSpPr>
          <p:spPr bwMode="auto">
            <a:xfrm>
              <a:off x="3248024" y="3889416"/>
              <a:ext cx="428625" cy="790575"/>
            </a:xfrm>
            <a:custGeom>
              <a:avLst/>
              <a:gdLst>
                <a:gd name="T0" fmla="*/ 0 w 281"/>
                <a:gd name="T1" fmla="*/ 521 h 521"/>
                <a:gd name="T2" fmla="*/ 0 w 281"/>
                <a:gd name="T3" fmla="*/ 521 h 521"/>
                <a:gd name="T4" fmla="*/ 0 w 281"/>
                <a:gd name="T5" fmla="*/ 0 h 521"/>
                <a:gd name="T6" fmla="*/ 281 w 281"/>
                <a:gd name="T7" fmla="*/ 0 h 521"/>
                <a:gd name="T8" fmla="*/ 281 w 281"/>
                <a:gd name="T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521">
                  <a:moveTo>
                    <a:pt x="0" y="521"/>
                  </a:moveTo>
                  <a:lnTo>
                    <a:pt x="0" y="521"/>
                  </a:lnTo>
                  <a:lnTo>
                    <a:pt x="0" y="0"/>
                  </a:lnTo>
                  <a:lnTo>
                    <a:pt x="281" y="0"/>
                  </a:lnTo>
                  <a:lnTo>
                    <a:pt x="281" y="521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16"/>
            <p:cNvSpPr>
              <a:spLocks/>
            </p:cNvSpPr>
            <p:nvPr/>
          </p:nvSpPr>
          <p:spPr bwMode="auto">
            <a:xfrm>
              <a:off x="3362324" y="3632241"/>
              <a:ext cx="209550" cy="0"/>
            </a:xfrm>
            <a:custGeom>
              <a:avLst/>
              <a:gdLst>
                <a:gd name="T0" fmla="*/ 0 w 139"/>
                <a:gd name="T1" fmla="*/ 139 w 139"/>
                <a:gd name="T2" fmla="*/ 0 w 1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17"/>
            <p:cNvSpPr>
              <a:spLocks noChangeShapeType="1"/>
            </p:cNvSpPr>
            <p:nvPr/>
          </p:nvSpPr>
          <p:spPr bwMode="auto">
            <a:xfrm>
              <a:off x="3467099" y="3632241"/>
              <a:ext cx="0" cy="2571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2181224" y="3603666"/>
              <a:ext cx="428625" cy="1085850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2181224" y="3603666"/>
              <a:ext cx="428625" cy="1076325"/>
            </a:xfrm>
            <a:custGeom>
              <a:avLst/>
              <a:gdLst>
                <a:gd name="T0" fmla="*/ 0 w 280"/>
                <a:gd name="T1" fmla="*/ 707 h 707"/>
                <a:gd name="T2" fmla="*/ 0 w 280"/>
                <a:gd name="T3" fmla="*/ 707 h 707"/>
                <a:gd name="T4" fmla="*/ 0 w 280"/>
                <a:gd name="T5" fmla="*/ 0 h 707"/>
                <a:gd name="T6" fmla="*/ 280 w 280"/>
                <a:gd name="T7" fmla="*/ 0 h 707"/>
                <a:gd name="T8" fmla="*/ 280 w 280"/>
                <a:gd name="T9" fmla="*/ 707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707">
                  <a:moveTo>
                    <a:pt x="0" y="707"/>
                  </a:moveTo>
                  <a:lnTo>
                    <a:pt x="0" y="707"/>
                  </a:lnTo>
                  <a:lnTo>
                    <a:pt x="0" y="0"/>
                  </a:lnTo>
                  <a:lnTo>
                    <a:pt x="280" y="0"/>
                  </a:lnTo>
                  <a:lnTo>
                    <a:pt x="280" y="707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2285999" y="2889291"/>
              <a:ext cx="209550" cy="0"/>
            </a:xfrm>
            <a:custGeom>
              <a:avLst/>
              <a:gdLst>
                <a:gd name="T0" fmla="*/ 0 w 139"/>
                <a:gd name="T1" fmla="*/ 139 w 139"/>
                <a:gd name="T2" fmla="*/ 0 w 1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25"/>
            <p:cNvSpPr>
              <a:spLocks noChangeShapeType="1"/>
            </p:cNvSpPr>
            <p:nvPr/>
          </p:nvSpPr>
          <p:spPr bwMode="auto">
            <a:xfrm>
              <a:off x="2390774" y="2889291"/>
              <a:ext cx="0" cy="7143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3676649" y="3917991"/>
              <a:ext cx="428625" cy="77152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27"/>
            <p:cNvSpPr>
              <a:spLocks/>
            </p:cNvSpPr>
            <p:nvPr/>
          </p:nvSpPr>
          <p:spPr bwMode="auto">
            <a:xfrm>
              <a:off x="3676649" y="3917991"/>
              <a:ext cx="428625" cy="762000"/>
            </a:xfrm>
            <a:custGeom>
              <a:avLst/>
              <a:gdLst>
                <a:gd name="T0" fmla="*/ 0 w 280"/>
                <a:gd name="T1" fmla="*/ 502 h 502"/>
                <a:gd name="T2" fmla="*/ 0 w 280"/>
                <a:gd name="T3" fmla="*/ 502 h 502"/>
                <a:gd name="T4" fmla="*/ 0 w 280"/>
                <a:gd name="T5" fmla="*/ 0 h 502"/>
                <a:gd name="T6" fmla="*/ 280 w 280"/>
                <a:gd name="T7" fmla="*/ 0 h 502"/>
                <a:gd name="T8" fmla="*/ 280 w 280"/>
                <a:gd name="T9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502">
                  <a:moveTo>
                    <a:pt x="0" y="502"/>
                  </a:moveTo>
                  <a:lnTo>
                    <a:pt x="0" y="502"/>
                  </a:lnTo>
                  <a:lnTo>
                    <a:pt x="0" y="0"/>
                  </a:lnTo>
                  <a:lnTo>
                    <a:pt x="280" y="0"/>
                  </a:lnTo>
                  <a:lnTo>
                    <a:pt x="280" y="502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28"/>
            <p:cNvSpPr>
              <a:spLocks/>
            </p:cNvSpPr>
            <p:nvPr/>
          </p:nvSpPr>
          <p:spPr bwMode="auto">
            <a:xfrm>
              <a:off x="3781424" y="3679866"/>
              <a:ext cx="219075" cy="0"/>
            </a:xfrm>
            <a:custGeom>
              <a:avLst/>
              <a:gdLst>
                <a:gd name="T0" fmla="*/ 0 w 139"/>
                <a:gd name="T1" fmla="*/ 139 w 139"/>
                <a:gd name="T2" fmla="*/ 0 w 1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Line 29"/>
            <p:cNvSpPr>
              <a:spLocks noChangeShapeType="1"/>
            </p:cNvSpPr>
            <p:nvPr/>
          </p:nvSpPr>
          <p:spPr bwMode="auto">
            <a:xfrm>
              <a:off x="3886199" y="3679866"/>
              <a:ext cx="0" cy="2381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35"/>
            <p:cNvSpPr>
              <a:spLocks/>
            </p:cNvSpPr>
            <p:nvPr/>
          </p:nvSpPr>
          <p:spPr bwMode="auto">
            <a:xfrm>
              <a:off x="2609849" y="4070391"/>
              <a:ext cx="419100" cy="609600"/>
            </a:xfrm>
            <a:custGeom>
              <a:avLst/>
              <a:gdLst>
                <a:gd name="T0" fmla="*/ 0 w 280"/>
                <a:gd name="T1" fmla="*/ 408 h 408"/>
                <a:gd name="T2" fmla="*/ 0 w 280"/>
                <a:gd name="T3" fmla="*/ 408 h 408"/>
                <a:gd name="T4" fmla="*/ 0 w 280"/>
                <a:gd name="T5" fmla="*/ 0 h 408"/>
                <a:gd name="T6" fmla="*/ 280 w 280"/>
                <a:gd name="T7" fmla="*/ 0 h 408"/>
                <a:gd name="T8" fmla="*/ 280 w 280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408">
                  <a:moveTo>
                    <a:pt x="0" y="408"/>
                  </a:moveTo>
                  <a:lnTo>
                    <a:pt x="0" y="408"/>
                  </a:lnTo>
                  <a:lnTo>
                    <a:pt x="0" y="0"/>
                  </a:lnTo>
                  <a:lnTo>
                    <a:pt x="280" y="0"/>
                  </a:lnTo>
                  <a:lnTo>
                    <a:pt x="280" y="408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36"/>
            <p:cNvSpPr>
              <a:spLocks/>
            </p:cNvSpPr>
            <p:nvPr/>
          </p:nvSpPr>
          <p:spPr bwMode="auto">
            <a:xfrm>
              <a:off x="2714624" y="3898941"/>
              <a:ext cx="209550" cy="0"/>
            </a:xfrm>
            <a:custGeom>
              <a:avLst/>
              <a:gdLst>
                <a:gd name="T0" fmla="*/ 0 w 139"/>
                <a:gd name="T1" fmla="*/ 139 w 139"/>
                <a:gd name="T2" fmla="*/ 0 w 1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37"/>
            <p:cNvSpPr>
              <a:spLocks noChangeShapeType="1"/>
            </p:cNvSpPr>
            <p:nvPr/>
          </p:nvSpPr>
          <p:spPr bwMode="auto">
            <a:xfrm>
              <a:off x="2819399" y="3898941"/>
              <a:ext cx="0" cy="1619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4105274" y="3765591"/>
              <a:ext cx="419100" cy="914400"/>
            </a:xfrm>
            <a:custGeom>
              <a:avLst/>
              <a:gdLst>
                <a:gd name="T0" fmla="*/ 0 w 280"/>
                <a:gd name="T1" fmla="*/ 602 h 602"/>
                <a:gd name="T2" fmla="*/ 0 w 280"/>
                <a:gd name="T3" fmla="*/ 602 h 602"/>
                <a:gd name="T4" fmla="*/ 0 w 280"/>
                <a:gd name="T5" fmla="*/ 0 h 602"/>
                <a:gd name="T6" fmla="*/ 280 w 280"/>
                <a:gd name="T7" fmla="*/ 0 h 602"/>
                <a:gd name="T8" fmla="*/ 280 w 280"/>
                <a:gd name="T9" fmla="*/ 60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602">
                  <a:moveTo>
                    <a:pt x="0" y="602"/>
                  </a:moveTo>
                  <a:lnTo>
                    <a:pt x="0" y="602"/>
                  </a:lnTo>
                  <a:lnTo>
                    <a:pt x="0" y="0"/>
                  </a:lnTo>
                  <a:lnTo>
                    <a:pt x="280" y="0"/>
                  </a:lnTo>
                  <a:lnTo>
                    <a:pt x="280" y="602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4210049" y="3394116"/>
              <a:ext cx="209550" cy="0"/>
            </a:xfrm>
            <a:custGeom>
              <a:avLst/>
              <a:gdLst>
                <a:gd name="T0" fmla="*/ 0 w 139"/>
                <a:gd name="T1" fmla="*/ 139 w 139"/>
                <a:gd name="T2" fmla="*/ 0 w 1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41"/>
            <p:cNvSpPr>
              <a:spLocks noChangeShapeType="1"/>
            </p:cNvSpPr>
            <p:nvPr/>
          </p:nvSpPr>
          <p:spPr bwMode="auto">
            <a:xfrm>
              <a:off x="4314824" y="3394116"/>
              <a:ext cx="0" cy="3714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400423" y="2842492"/>
              <a:ext cx="133350" cy="41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81" name="Rectangle 80"/>
            <p:cNvSpPr>
              <a:spLocks noChangeArrowheads="1"/>
            </p:cNvSpPr>
            <p:nvPr/>
          </p:nvSpPr>
          <p:spPr bwMode="auto">
            <a:xfrm>
              <a:off x="3848099" y="2880592"/>
              <a:ext cx="133350" cy="41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82" name="Rectangle 81"/>
            <p:cNvSpPr>
              <a:spLocks noChangeArrowheads="1"/>
            </p:cNvSpPr>
            <p:nvPr/>
          </p:nvSpPr>
          <p:spPr bwMode="auto">
            <a:xfrm>
              <a:off x="4267199" y="2594841"/>
              <a:ext cx="133350" cy="41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118284" y="1270041"/>
              <a:ext cx="3406090" cy="341947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5" name="ZoneTexte 84"/>
          <p:cNvSpPr txBox="1"/>
          <p:nvPr/>
        </p:nvSpPr>
        <p:spPr>
          <a:xfrm>
            <a:off x="692369" y="5659880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0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692369" y="4904819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10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ZoneTexte 86"/>
          <p:cNvSpPr txBox="1"/>
          <p:nvPr/>
        </p:nvSpPr>
        <p:spPr>
          <a:xfrm>
            <a:off x="1140080" y="5039195"/>
            <a:ext cx="1004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atin typeface="Arial" pitchFamily="34" charset="0"/>
                <a:cs typeface="Arial" pitchFamily="34" charset="0"/>
              </a:rPr>
              <a:t>VIMENTIN</a:t>
            </a:r>
            <a:endParaRPr lang="fr-FR" sz="1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 rot="16200000">
            <a:off x="3244586" y="2033058"/>
            <a:ext cx="630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d1</a:t>
            </a:r>
          </a:p>
        </p:txBody>
      </p:sp>
      <p:sp>
        <p:nvSpPr>
          <p:cNvPr id="13" name="ZoneTexte 12"/>
          <p:cNvSpPr txBox="1"/>
          <p:nvPr/>
        </p:nvSpPr>
        <p:spPr>
          <a:xfrm rot="16200000">
            <a:off x="3250476" y="2767134"/>
            <a:ext cx="630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d3</a:t>
            </a:r>
          </a:p>
        </p:txBody>
      </p:sp>
      <p:sp>
        <p:nvSpPr>
          <p:cNvPr id="14" name="ZoneTexte 13"/>
          <p:cNvSpPr txBox="1"/>
          <p:nvPr/>
        </p:nvSpPr>
        <p:spPr>
          <a:xfrm rot="16200000">
            <a:off x="3285261" y="3491487"/>
            <a:ext cx="6300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d5</a:t>
            </a:r>
          </a:p>
        </p:txBody>
      </p:sp>
      <p:cxnSp>
        <p:nvCxnSpPr>
          <p:cNvPr id="23" name="Connecteur droit 22"/>
          <p:cNvCxnSpPr/>
          <p:nvPr/>
        </p:nvCxnSpPr>
        <p:spPr>
          <a:xfrm>
            <a:off x="3707088" y="1869427"/>
            <a:ext cx="0" cy="57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cxnSpLocks/>
          </p:cNvCxnSpPr>
          <p:nvPr/>
        </p:nvCxnSpPr>
        <p:spPr>
          <a:xfrm>
            <a:off x="3707088" y="2616255"/>
            <a:ext cx="0" cy="57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cxnSpLocks/>
          </p:cNvCxnSpPr>
          <p:nvPr/>
        </p:nvCxnSpPr>
        <p:spPr>
          <a:xfrm>
            <a:off x="3707088" y="3341988"/>
            <a:ext cx="0" cy="57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C:\Users\Eric HERVOUET\Documents\Labo\Projets de Recherche\EMT\photos traitement mars 2016\ACHN TNF J3.JPG"/>
          <p:cNvPicPr preferRelativeResize="0"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471" y="2590635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Eric HERVOUET\Documents\Labo\Projets de Recherche\EMT\photos traitement mars 2016\ACHN TGF J3.JPG"/>
          <p:cNvPicPr preferRelativeResize="0"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884" y="2590635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Eric HERVOUET\Documents\Labo\Projets de Recherche\EMT\photos traitement mars 2016\ACHN TGF TNF J3.JPG"/>
          <p:cNvPicPr preferRelativeResize="0">
            <a:picLocks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515" y="2590635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Eric HERVOUET\Documents\Labo\Projets de Recherche\EMT\photos traitement mars 2016\ACHN TNF J5.JPG"/>
          <p:cNvPicPr preferRelativeResize="0">
            <a:picLocks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471" y="3314988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Eric HERVOUET\Documents\Labo\Projets de Recherche\EMT\photos traitement mars 2016\ACHN TGF J5.JPG"/>
          <p:cNvPicPr preferRelativeResize="0">
            <a:picLocks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884" y="3314988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Eric HERVOUET\Documents\Labo\Projets de Recherche\EMT\photos traitement mars 2016\ACHN TGF TNF J5.JPG"/>
          <p:cNvPicPr preferRelativeResize="0">
            <a:picLocks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515" y="3314988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Eric HERVOUET\Documents\Labo\Projets de Recherche\EMT\photos traitement mars 2016\ACHn NT.JPG"/>
          <p:cNvPicPr preferRelativeResize="0">
            <a:picLocks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344" y="952106"/>
            <a:ext cx="838800" cy="6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e 18"/>
          <p:cNvGrpSpPr/>
          <p:nvPr/>
        </p:nvGrpSpPr>
        <p:grpSpPr>
          <a:xfrm>
            <a:off x="3746884" y="1856558"/>
            <a:ext cx="2639431" cy="630000"/>
            <a:chOff x="3746884" y="1403450"/>
            <a:chExt cx="2639431" cy="630000"/>
          </a:xfrm>
        </p:grpSpPr>
        <p:pic>
          <p:nvPicPr>
            <p:cNvPr id="1036" name="Picture 12" descr="C:\Users\Eric HERVOUET\Documents\Labo\Projets de Recherche\EMT\photos traitement mars 2016\ACHN TGF TNF J1.JPG"/>
            <p:cNvPicPr preferRelativeResize="0">
              <a:picLocks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7515" y="1403450"/>
              <a:ext cx="838800" cy="63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3" descr="C:\Users\Eric HERVOUET\Documents\Labo\Projets de Recherche\EMT\photos traitement mars 2016\ACHN TNF J1.JPG"/>
            <p:cNvPicPr preferRelativeResize="0">
              <a:picLocks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6471" y="1403450"/>
              <a:ext cx="838800" cy="63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C:\Users\Eric HERVOUET\Documents\Labo\Projets de Recherche\EMT\photos traitement mars 2016\ACHN TGF J1.JPG"/>
            <p:cNvPicPr preferRelativeResize="0">
              <a:picLocks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6884" y="1403450"/>
              <a:ext cx="838800" cy="63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1" name="ZoneTexte 90"/>
          <p:cNvSpPr txBox="1"/>
          <p:nvPr/>
        </p:nvSpPr>
        <p:spPr>
          <a:xfrm>
            <a:off x="3994384" y="703021"/>
            <a:ext cx="476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NT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7" name="Groupe 96"/>
          <p:cNvGrpSpPr/>
          <p:nvPr/>
        </p:nvGrpSpPr>
        <p:grpSpPr>
          <a:xfrm>
            <a:off x="4293479" y="5036936"/>
            <a:ext cx="1839115" cy="761987"/>
            <a:chOff x="845536" y="4203923"/>
            <a:chExt cx="3425396" cy="3428220"/>
          </a:xfrm>
        </p:grpSpPr>
        <p:sp>
          <p:nvSpPr>
            <p:cNvPr id="98" name="Rectangle 97"/>
            <p:cNvSpPr>
              <a:spLocks noChangeArrowheads="1"/>
            </p:cNvSpPr>
            <p:nvPr/>
          </p:nvSpPr>
          <p:spPr bwMode="auto">
            <a:xfrm>
              <a:off x="851457" y="7280498"/>
              <a:ext cx="428625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92"/>
            <p:cNvSpPr>
              <a:spLocks/>
            </p:cNvSpPr>
            <p:nvPr/>
          </p:nvSpPr>
          <p:spPr bwMode="auto">
            <a:xfrm>
              <a:off x="851457" y="7280498"/>
              <a:ext cx="428625" cy="333375"/>
            </a:xfrm>
            <a:custGeom>
              <a:avLst/>
              <a:gdLst>
                <a:gd name="T0" fmla="*/ 0 w 280"/>
                <a:gd name="T1" fmla="*/ 219 h 219"/>
                <a:gd name="T2" fmla="*/ 0 w 280"/>
                <a:gd name="T3" fmla="*/ 219 h 219"/>
                <a:gd name="T4" fmla="*/ 0 w 280"/>
                <a:gd name="T5" fmla="*/ 0 h 219"/>
                <a:gd name="T6" fmla="*/ 280 w 280"/>
                <a:gd name="T7" fmla="*/ 0 h 219"/>
                <a:gd name="T8" fmla="*/ 280 w 280"/>
                <a:gd name="T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219">
                  <a:moveTo>
                    <a:pt x="0" y="219"/>
                  </a:moveTo>
                  <a:lnTo>
                    <a:pt x="0" y="219"/>
                  </a:lnTo>
                  <a:lnTo>
                    <a:pt x="0" y="0"/>
                  </a:lnTo>
                  <a:lnTo>
                    <a:pt x="280" y="0"/>
                  </a:lnTo>
                  <a:lnTo>
                    <a:pt x="280" y="219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93"/>
            <p:cNvSpPr>
              <a:spLocks/>
            </p:cNvSpPr>
            <p:nvPr/>
          </p:nvSpPr>
          <p:spPr bwMode="auto">
            <a:xfrm>
              <a:off x="965757" y="7251923"/>
              <a:ext cx="209550" cy="0"/>
            </a:xfrm>
            <a:custGeom>
              <a:avLst/>
              <a:gdLst>
                <a:gd name="T0" fmla="*/ 0 w 139"/>
                <a:gd name="T1" fmla="*/ 139 w 139"/>
                <a:gd name="T2" fmla="*/ 0 w 1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Line 94"/>
            <p:cNvSpPr>
              <a:spLocks noChangeShapeType="1"/>
            </p:cNvSpPr>
            <p:nvPr/>
          </p:nvSpPr>
          <p:spPr bwMode="auto">
            <a:xfrm>
              <a:off x="1070532" y="7251923"/>
              <a:ext cx="0" cy="285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Rectangle 101"/>
            <p:cNvSpPr>
              <a:spLocks noChangeArrowheads="1"/>
            </p:cNvSpPr>
            <p:nvPr/>
          </p:nvSpPr>
          <p:spPr bwMode="auto">
            <a:xfrm>
              <a:off x="1499157" y="7328123"/>
              <a:ext cx="419100" cy="295275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Freeform 96"/>
            <p:cNvSpPr>
              <a:spLocks/>
            </p:cNvSpPr>
            <p:nvPr/>
          </p:nvSpPr>
          <p:spPr bwMode="auto">
            <a:xfrm>
              <a:off x="1499157" y="7328123"/>
              <a:ext cx="419100" cy="285750"/>
            </a:xfrm>
            <a:custGeom>
              <a:avLst/>
              <a:gdLst>
                <a:gd name="T0" fmla="*/ 0 w 280"/>
                <a:gd name="T1" fmla="*/ 186 h 186"/>
                <a:gd name="T2" fmla="*/ 0 w 280"/>
                <a:gd name="T3" fmla="*/ 186 h 186"/>
                <a:gd name="T4" fmla="*/ 0 w 280"/>
                <a:gd name="T5" fmla="*/ 0 h 186"/>
                <a:gd name="T6" fmla="*/ 280 w 280"/>
                <a:gd name="T7" fmla="*/ 0 h 186"/>
                <a:gd name="T8" fmla="*/ 280 w 280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86">
                  <a:moveTo>
                    <a:pt x="0" y="186"/>
                  </a:moveTo>
                  <a:lnTo>
                    <a:pt x="0" y="186"/>
                  </a:lnTo>
                  <a:lnTo>
                    <a:pt x="0" y="0"/>
                  </a:lnTo>
                  <a:lnTo>
                    <a:pt x="280" y="0"/>
                  </a:lnTo>
                  <a:lnTo>
                    <a:pt x="280" y="186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Freeform 97"/>
            <p:cNvSpPr>
              <a:spLocks/>
            </p:cNvSpPr>
            <p:nvPr/>
          </p:nvSpPr>
          <p:spPr bwMode="auto">
            <a:xfrm>
              <a:off x="1603932" y="7299548"/>
              <a:ext cx="209550" cy="0"/>
            </a:xfrm>
            <a:custGeom>
              <a:avLst/>
              <a:gdLst>
                <a:gd name="T0" fmla="*/ 0 w 140"/>
                <a:gd name="T1" fmla="*/ 140 w 140"/>
                <a:gd name="T2" fmla="*/ 0 w 14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0">
                  <a:moveTo>
                    <a:pt x="0" y="0"/>
                  </a:moveTo>
                  <a:lnTo>
                    <a:pt x="14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Line 98"/>
            <p:cNvSpPr>
              <a:spLocks noChangeShapeType="1"/>
            </p:cNvSpPr>
            <p:nvPr/>
          </p:nvSpPr>
          <p:spPr bwMode="auto">
            <a:xfrm>
              <a:off x="1708707" y="7299548"/>
              <a:ext cx="0" cy="285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>
              <a:off x="2994582" y="7175723"/>
              <a:ext cx="419100" cy="4476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100"/>
            <p:cNvSpPr>
              <a:spLocks/>
            </p:cNvSpPr>
            <p:nvPr/>
          </p:nvSpPr>
          <p:spPr bwMode="auto">
            <a:xfrm>
              <a:off x="2994582" y="7175723"/>
              <a:ext cx="419100" cy="438150"/>
            </a:xfrm>
            <a:custGeom>
              <a:avLst/>
              <a:gdLst>
                <a:gd name="T0" fmla="*/ 0 w 280"/>
                <a:gd name="T1" fmla="*/ 291 h 291"/>
                <a:gd name="T2" fmla="*/ 0 w 280"/>
                <a:gd name="T3" fmla="*/ 291 h 291"/>
                <a:gd name="T4" fmla="*/ 0 w 280"/>
                <a:gd name="T5" fmla="*/ 0 h 291"/>
                <a:gd name="T6" fmla="*/ 280 w 280"/>
                <a:gd name="T7" fmla="*/ 0 h 291"/>
                <a:gd name="T8" fmla="*/ 280 w 280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291">
                  <a:moveTo>
                    <a:pt x="0" y="291"/>
                  </a:moveTo>
                  <a:lnTo>
                    <a:pt x="0" y="291"/>
                  </a:lnTo>
                  <a:lnTo>
                    <a:pt x="0" y="0"/>
                  </a:lnTo>
                  <a:lnTo>
                    <a:pt x="280" y="0"/>
                  </a:lnTo>
                  <a:lnTo>
                    <a:pt x="280" y="291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Freeform 101"/>
            <p:cNvSpPr>
              <a:spLocks/>
            </p:cNvSpPr>
            <p:nvPr/>
          </p:nvSpPr>
          <p:spPr bwMode="auto">
            <a:xfrm>
              <a:off x="3099357" y="7156673"/>
              <a:ext cx="209550" cy="0"/>
            </a:xfrm>
            <a:custGeom>
              <a:avLst/>
              <a:gdLst>
                <a:gd name="T0" fmla="*/ 0 w 139"/>
                <a:gd name="T1" fmla="*/ 139 w 139"/>
                <a:gd name="T2" fmla="*/ 0 w 1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Line 102"/>
            <p:cNvSpPr>
              <a:spLocks noChangeShapeType="1"/>
            </p:cNvSpPr>
            <p:nvPr/>
          </p:nvSpPr>
          <p:spPr bwMode="auto">
            <a:xfrm>
              <a:off x="3204132" y="7156673"/>
              <a:ext cx="0" cy="190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Rectangle 109"/>
            <p:cNvSpPr>
              <a:spLocks noChangeArrowheads="1"/>
            </p:cNvSpPr>
            <p:nvPr/>
          </p:nvSpPr>
          <p:spPr bwMode="auto">
            <a:xfrm>
              <a:off x="1918257" y="7118573"/>
              <a:ext cx="428625" cy="504825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Freeform 108"/>
            <p:cNvSpPr>
              <a:spLocks/>
            </p:cNvSpPr>
            <p:nvPr/>
          </p:nvSpPr>
          <p:spPr bwMode="auto">
            <a:xfrm>
              <a:off x="1918257" y="7118573"/>
              <a:ext cx="428625" cy="495300"/>
            </a:xfrm>
            <a:custGeom>
              <a:avLst/>
              <a:gdLst>
                <a:gd name="T0" fmla="*/ 0 w 280"/>
                <a:gd name="T1" fmla="*/ 325 h 325"/>
                <a:gd name="T2" fmla="*/ 0 w 280"/>
                <a:gd name="T3" fmla="*/ 325 h 325"/>
                <a:gd name="T4" fmla="*/ 0 w 280"/>
                <a:gd name="T5" fmla="*/ 0 h 325"/>
                <a:gd name="T6" fmla="*/ 280 w 280"/>
                <a:gd name="T7" fmla="*/ 0 h 325"/>
                <a:gd name="T8" fmla="*/ 280 w 280"/>
                <a:gd name="T9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325">
                  <a:moveTo>
                    <a:pt x="0" y="325"/>
                  </a:moveTo>
                  <a:lnTo>
                    <a:pt x="0" y="325"/>
                  </a:lnTo>
                  <a:lnTo>
                    <a:pt x="0" y="0"/>
                  </a:lnTo>
                  <a:lnTo>
                    <a:pt x="280" y="0"/>
                  </a:lnTo>
                  <a:lnTo>
                    <a:pt x="280" y="325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Freeform 109"/>
            <p:cNvSpPr>
              <a:spLocks/>
            </p:cNvSpPr>
            <p:nvPr/>
          </p:nvSpPr>
          <p:spPr bwMode="auto">
            <a:xfrm>
              <a:off x="2032557" y="7023323"/>
              <a:ext cx="209550" cy="0"/>
            </a:xfrm>
            <a:custGeom>
              <a:avLst/>
              <a:gdLst>
                <a:gd name="T0" fmla="*/ 0 w 140"/>
                <a:gd name="T1" fmla="*/ 140 w 140"/>
                <a:gd name="T2" fmla="*/ 0 w 14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0">
                  <a:moveTo>
                    <a:pt x="0" y="0"/>
                  </a:moveTo>
                  <a:lnTo>
                    <a:pt x="14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Line 110"/>
            <p:cNvSpPr>
              <a:spLocks noChangeShapeType="1"/>
            </p:cNvSpPr>
            <p:nvPr/>
          </p:nvSpPr>
          <p:spPr bwMode="auto">
            <a:xfrm>
              <a:off x="2137332" y="7023323"/>
              <a:ext cx="0" cy="952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Rectangle 113"/>
            <p:cNvSpPr>
              <a:spLocks noChangeArrowheads="1"/>
            </p:cNvSpPr>
            <p:nvPr/>
          </p:nvSpPr>
          <p:spPr bwMode="auto">
            <a:xfrm>
              <a:off x="3413682" y="6918548"/>
              <a:ext cx="428625" cy="70485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 112"/>
            <p:cNvSpPr>
              <a:spLocks/>
            </p:cNvSpPr>
            <p:nvPr/>
          </p:nvSpPr>
          <p:spPr bwMode="auto">
            <a:xfrm>
              <a:off x="3413682" y="6918548"/>
              <a:ext cx="428625" cy="695325"/>
            </a:xfrm>
            <a:custGeom>
              <a:avLst/>
              <a:gdLst>
                <a:gd name="T0" fmla="*/ 0 w 280"/>
                <a:gd name="T1" fmla="*/ 456 h 456"/>
                <a:gd name="T2" fmla="*/ 0 w 280"/>
                <a:gd name="T3" fmla="*/ 456 h 456"/>
                <a:gd name="T4" fmla="*/ 0 w 280"/>
                <a:gd name="T5" fmla="*/ 0 h 456"/>
                <a:gd name="T6" fmla="*/ 280 w 280"/>
                <a:gd name="T7" fmla="*/ 0 h 456"/>
                <a:gd name="T8" fmla="*/ 280 w 280"/>
                <a:gd name="T9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456">
                  <a:moveTo>
                    <a:pt x="0" y="456"/>
                  </a:moveTo>
                  <a:lnTo>
                    <a:pt x="0" y="456"/>
                  </a:lnTo>
                  <a:lnTo>
                    <a:pt x="0" y="0"/>
                  </a:lnTo>
                  <a:lnTo>
                    <a:pt x="280" y="0"/>
                  </a:lnTo>
                  <a:lnTo>
                    <a:pt x="280" y="456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113"/>
            <p:cNvSpPr>
              <a:spLocks/>
            </p:cNvSpPr>
            <p:nvPr/>
          </p:nvSpPr>
          <p:spPr bwMode="auto">
            <a:xfrm>
              <a:off x="3527982" y="6728048"/>
              <a:ext cx="209550" cy="0"/>
            </a:xfrm>
            <a:custGeom>
              <a:avLst/>
              <a:gdLst>
                <a:gd name="T0" fmla="*/ 0 w 139"/>
                <a:gd name="T1" fmla="*/ 139 w 139"/>
                <a:gd name="T2" fmla="*/ 0 w 1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Line 114"/>
            <p:cNvSpPr>
              <a:spLocks noChangeShapeType="1"/>
            </p:cNvSpPr>
            <p:nvPr/>
          </p:nvSpPr>
          <p:spPr bwMode="auto">
            <a:xfrm>
              <a:off x="3632757" y="6728048"/>
              <a:ext cx="0" cy="1905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Rectangle 117"/>
            <p:cNvSpPr>
              <a:spLocks noChangeArrowheads="1"/>
            </p:cNvSpPr>
            <p:nvPr/>
          </p:nvSpPr>
          <p:spPr bwMode="auto">
            <a:xfrm>
              <a:off x="2346882" y="7051898"/>
              <a:ext cx="428625" cy="571500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2346882" y="7051898"/>
              <a:ext cx="428625" cy="561975"/>
            </a:xfrm>
            <a:custGeom>
              <a:avLst/>
              <a:gdLst>
                <a:gd name="T0" fmla="*/ 0 w 280"/>
                <a:gd name="T1" fmla="*/ 372 h 372"/>
                <a:gd name="T2" fmla="*/ 0 w 280"/>
                <a:gd name="T3" fmla="*/ 372 h 372"/>
                <a:gd name="T4" fmla="*/ 0 w 280"/>
                <a:gd name="T5" fmla="*/ 0 h 372"/>
                <a:gd name="T6" fmla="*/ 280 w 280"/>
                <a:gd name="T7" fmla="*/ 0 h 372"/>
                <a:gd name="T8" fmla="*/ 280 w 280"/>
                <a:gd name="T9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372">
                  <a:moveTo>
                    <a:pt x="0" y="372"/>
                  </a:moveTo>
                  <a:lnTo>
                    <a:pt x="0" y="372"/>
                  </a:lnTo>
                  <a:lnTo>
                    <a:pt x="0" y="0"/>
                  </a:lnTo>
                  <a:lnTo>
                    <a:pt x="280" y="0"/>
                  </a:lnTo>
                  <a:lnTo>
                    <a:pt x="280" y="372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2461182" y="6889973"/>
              <a:ext cx="209550" cy="0"/>
            </a:xfrm>
            <a:custGeom>
              <a:avLst/>
              <a:gdLst>
                <a:gd name="T0" fmla="*/ 0 w 140"/>
                <a:gd name="T1" fmla="*/ 140 w 140"/>
                <a:gd name="T2" fmla="*/ 0 w 14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0">
                  <a:moveTo>
                    <a:pt x="0" y="0"/>
                  </a:moveTo>
                  <a:lnTo>
                    <a:pt x="140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Line 122"/>
            <p:cNvSpPr>
              <a:spLocks noChangeShapeType="1"/>
            </p:cNvSpPr>
            <p:nvPr/>
          </p:nvSpPr>
          <p:spPr bwMode="auto">
            <a:xfrm>
              <a:off x="2565957" y="6889973"/>
              <a:ext cx="0" cy="1619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Rectangle 121"/>
            <p:cNvSpPr>
              <a:spLocks noChangeArrowheads="1"/>
            </p:cNvSpPr>
            <p:nvPr/>
          </p:nvSpPr>
          <p:spPr bwMode="auto">
            <a:xfrm>
              <a:off x="3842307" y="6794723"/>
              <a:ext cx="428625" cy="8286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3842307" y="6794723"/>
              <a:ext cx="428625" cy="819150"/>
            </a:xfrm>
            <a:custGeom>
              <a:avLst/>
              <a:gdLst>
                <a:gd name="T0" fmla="*/ 0 w 280"/>
                <a:gd name="T1" fmla="*/ 537 h 537"/>
                <a:gd name="T2" fmla="*/ 0 w 280"/>
                <a:gd name="T3" fmla="*/ 537 h 537"/>
                <a:gd name="T4" fmla="*/ 0 w 280"/>
                <a:gd name="T5" fmla="*/ 0 h 537"/>
                <a:gd name="T6" fmla="*/ 280 w 280"/>
                <a:gd name="T7" fmla="*/ 0 h 537"/>
                <a:gd name="T8" fmla="*/ 280 w 280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537">
                  <a:moveTo>
                    <a:pt x="0" y="537"/>
                  </a:moveTo>
                  <a:lnTo>
                    <a:pt x="0" y="537"/>
                  </a:lnTo>
                  <a:lnTo>
                    <a:pt x="0" y="0"/>
                  </a:lnTo>
                  <a:lnTo>
                    <a:pt x="280" y="0"/>
                  </a:lnTo>
                  <a:lnTo>
                    <a:pt x="280" y="537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3956607" y="6689948"/>
              <a:ext cx="209550" cy="0"/>
            </a:xfrm>
            <a:custGeom>
              <a:avLst/>
              <a:gdLst>
                <a:gd name="T0" fmla="*/ 0 w 139"/>
                <a:gd name="T1" fmla="*/ 139 w 139"/>
                <a:gd name="T2" fmla="*/ 0 w 1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9">
                  <a:moveTo>
                    <a:pt x="0" y="0"/>
                  </a:moveTo>
                  <a:lnTo>
                    <a:pt x="139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Line 126"/>
            <p:cNvSpPr>
              <a:spLocks noChangeShapeType="1"/>
            </p:cNvSpPr>
            <p:nvPr/>
          </p:nvSpPr>
          <p:spPr bwMode="auto">
            <a:xfrm>
              <a:off x="4061382" y="6689948"/>
              <a:ext cx="0" cy="1047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Rectangle 125"/>
            <p:cNvSpPr>
              <a:spLocks noChangeArrowheads="1"/>
            </p:cNvSpPr>
            <p:nvPr/>
          </p:nvSpPr>
          <p:spPr bwMode="auto">
            <a:xfrm>
              <a:off x="3527983" y="4929643"/>
              <a:ext cx="400051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***</a:t>
              </a:r>
            </a:p>
          </p:txBody>
        </p:sp>
        <p:sp>
          <p:nvSpPr>
            <p:cNvPr id="127" name="Rectangle 126"/>
            <p:cNvSpPr>
              <a:spLocks noChangeArrowheads="1"/>
            </p:cNvSpPr>
            <p:nvPr/>
          </p:nvSpPr>
          <p:spPr bwMode="auto">
            <a:xfrm>
              <a:off x="3575607" y="5777939"/>
              <a:ext cx="13335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128" name="Rectangle 127"/>
            <p:cNvSpPr>
              <a:spLocks noChangeArrowheads="1"/>
            </p:cNvSpPr>
            <p:nvPr/>
          </p:nvSpPr>
          <p:spPr bwMode="auto">
            <a:xfrm>
              <a:off x="3137457" y="6225613"/>
              <a:ext cx="13335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845536" y="4203923"/>
              <a:ext cx="3425396" cy="342822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0" name="ZoneTexte 129"/>
          <p:cNvSpPr txBox="1"/>
          <p:nvPr/>
        </p:nvSpPr>
        <p:spPr>
          <a:xfrm>
            <a:off x="4042574" y="5652340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0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ZoneTexte 130"/>
          <p:cNvSpPr txBox="1"/>
          <p:nvPr/>
        </p:nvSpPr>
        <p:spPr>
          <a:xfrm>
            <a:off x="3919066" y="4899371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10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2" name="Groupe 131"/>
          <p:cNvGrpSpPr/>
          <p:nvPr/>
        </p:nvGrpSpPr>
        <p:grpSpPr>
          <a:xfrm>
            <a:off x="1123047" y="5948219"/>
            <a:ext cx="1785090" cy="775391"/>
            <a:chOff x="1022907" y="1695449"/>
            <a:chExt cx="3467100" cy="2757488"/>
          </a:xfrm>
        </p:grpSpPr>
        <p:sp>
          <p:nvSpPr>
            <p:cNvPr id="133" name="Rectangle 132"/>
            <p:cNvSpPr>
              <a:spLocks noChangeArrowheads="1"/>
            </p:cNvSpPr>
            <p:nvPr/>
          </p:nvSpPr>
          <p:spPr bwMode="auto">
            <a:xfrm>
              <a:off x="1022907" y="4110037"/>
              <a:ext cx="438150" cy="34290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1137207" y="4033837"/>
              <a:ext cx="209550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Line 178"/>
            <p:cNvSpPr>
              <a:spLocks noChangeShapeType="1"/>
            </p:cNvSpPr>
            <p:nvPr/>
          </p:nvSpPr>
          <p:spPr bwMode="auto">
            <a:xfrm>
              <a:off x="1241982" y="4033837"/>
              <a:ext cx="0" cy="762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180"/>
            <p:cNvSpPr>
              <a:spLocks/>
            </p:cNvSpPr>
            <p:nvPr/>
          </p:nvSpPr>
          <p:spPr bwMode="auto">
            <a:xfrm>
              <a:off x="1682964" y="3767137"/>
              <a:ext cx="428625" cy="676275"/>
            </a:xfrm>
            <a:custGeom>
              <a:avLst/>
              <a:gdLst>
                <a:gd name="T0" fmla="*/ 0 w 283"/>
                <a:gd name="T1" fmla="*/ 444 h 444"/>
                <a:gd name="T2" fmla="*/ 0 w 283"/>
                <a:gd name="T3" fmla="*/ 444 h 444"/>
                <a:gd name="T4" fmla="*/ 0 w 283"/>
                <a:gd name="T5" fmla="*/ 0 h 444"/>
                <a:gd name="T6" fmla="*/ 283 w 283"/>
                <a:gd name="T7" fmla="*/ 0 h 444"/>
                <a:gd name="T8" fmla="*/ 283 w 283"/>
                <a:gd name="T9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444">
                  <a:moveTo>
                    <a:pt x="0" y="444"/>
                  </a:moveTo>
                  <a:lnTo>
                    <a:pt x="0" y="444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44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Freeform 181"/>
            <p:cNvSpPr>
              <a:spLocks/>
            </p:cNvSpPr>
            <p:nvPr/>
          </p:nvSpPr>
          <p:spPr bwMode="auto">
            <a:xfrm>
              <a:off x="1784907" y="3195637"/>
              <a:ext cx="209550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Line 182"/>
            <p:cNvSpPr>
              <a:spLocks noChangeShapeType="1"/>
            </p:cNvSpPr>
            <p:nvPr/>
          </p:nvSpPr>
          <p:spPr bwMode="auto">
            <a:xfrm>
              <a:off x="1889682" y="3195637"/>
              <a:ext cx="0" cy="5715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Rectangle 138"/>
            <p:cNvSpPr>
              <a:spLocks noChangeArrowheads="1"/>
            </p:cNvSpPr>
            <p:nvPr/>
          </p:nvSpPr>
          <p:spPr bwMode="auto">
            <a:xfrm>
              <a:off x="2108757" y="3690937"/>
              <a:ext cx="428625" cy="762000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184"/>
            <p:cNvSpPr>
              <a:spLocks/>
            </p:cNvSpPr>
            <p:nvPr/>
          </p:nvSpPr>
          <p:spPr bwMode="auto">
            <a:xfrm>
              <a:off x="2108757" y="3690937"/>
              <a:ext cx="428625" cy="752475"/>
            </a:xfrm>
            <a:custGeom>
              <a:avLst/>
              <a:gdLst>
                <a:gd name="T0" fmla="*/ 0 w 283"/>
                <a:gd name="T1" fmla="*/ 499 h 499"/>
                <a:gd name="T2" fmla="*/ 0 w 283"/>
                <a:gd name="T3" fmla="*/ 499 h 499"/>
                <a:gd name="T4" fmla="*/ 0 w 283"/>
                <a:gd name="T5" fmla="*/ 0 h 499"/>
                <a:gd name="T6" fmla="*/ 283 w 283"/>
                <a:gd name="T7" fmla="*/ 0 h 499"/>
                <a:gd name="T8" fmla="*/ 283 w 283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499">
                  <a:moveTo>
                    <a:pt x="0" y="499"/>
                  </a:moveTo>
                  <a:lnTo>
                    <a:pt x="0" y="499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99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 185"/>
            <p:cNvSpPr>
              <a:spLocks/>
            </p:cNvSpPr>
            <p:nvPr/>
          </p:nvSpPr>
          <p:spPr bwMode="auto">
            <a:xfrm>
              <a:off x="2213532" y="3157537"/>
              <a:ext cx="219075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Line 186"/>
            <p:cNvSpPr>
              <a:spLocks noChangeShapeType="1"/>
            </p:cNvSpPr>
            <p:nvPr/>
          </p:nvSpPr>
          <p:spPr bwMode="auto">
            <a:xfrm>
              <a:off x="2318307" y="3157537"/>
              <a:ext cx="0" cy="5334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Rectangle 142"/>
            <p:cNvSpPr>
              <a:spLocks noChangeArrowheads="1"/>
            </p:cNvSpPr>
            <p:nvPr/>
          </p:nvSpPr>
          <p:spPr bwMode="auto">
            <a:xfrm>
              <a:off x="2537382" y="3871912"/>
              <a:ext cx="438150" cy="581025"/>
            </a:xfrm>
            <a:prstGeom prst="rect">
              <a:avLst/>
            </a:prstGeom>
            <a:solidFill>
              <a:srgbClr val="D4D4D4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Freeform 189"/>
            <p:cNvSpPr>
              <a:spLocks/>
            </p:cNvSpPr>
            <p:nvPr/>
          </p:nvSpPr>
          <p:spPr bwMode="auto">
            <a:xfrm>
              <a:off x="2651682" y="3700462"/>
              <a:ext cx="209550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Line 190"/>
            <p:cNvSpPr>
              <a:spLocks noChangeShapeType="1"/>
            </p:cNvSpPr>
            <p:nvPr/>
          </p:nvSpPr>
          <p:spPr bwMode="auto">
            <a:xfrm>
              <a:off x="2756457" y="3700462"/>
              <a:ext cx="0" cy="1714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Rectangle 145"/>
            <p:cNvSpPr>
              <a:spLocks noChangeArrowheads="1"/>
            </p:cNvSpPr>
            <p:nvPr/>
          </p:nvSpPr>
          <p:spPr bwMode="auto">
            <a:xfrm>
              <a:off x="3185082" y="3786187"/>
              <a:ext cx="438150" cy="66675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192"/>
            <p:cNvSpPr>
              <a:spLocks/>
            </p:cNvSpPr>
            <p:nvPr/>
          </p:nvSpPr>
          <p:spPr bwMode="auto">
            <a:xfrm>
              <a:off x="3185082" y="3786187"/>
              <a:ext cx="438150" cy="657225"/>
            </a:xfrm>
            <a:custGeom>
              <a:avLst/>
              <a:gdLst>
                <a:gd name="T0" fmla="*/ 0 w 283"/>
                <a:gd name="T1" fmla="*/ 433 h 433"/>
                <a:gd name="T2" fmla="*/ 0 w 283"/>
                <a:gd name="T3" fmla="*/ 433 h 433"/>
                <a:gd name="T4" fmla="*/ 0 w 283"/>
                <a:gd name="T5" fmla="*/ 0 h 433"/>
                <a:gd name="T6" fmla="*/ 283 w 283"/>
                <a:gd name="T7" fmla="*/ 0 h 433"/>
                <a:gd name="T8" fmla="*/ 283 w 283"/>
                <a:gd name="T9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433">
                  <a:moveTo>
                    <a:pt x="0" y="433"/>
                  </a:moveTo>
                  <a:lnTo>
                    <a:pt x="0" y="433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33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193"/>
            <p:cNvSpPr>
              <a:spLocks/>
            </p:cNvSpPr>
            <p:nvPr/>
          </p:nvSpPr>
          <p:spPr bwMode="auto">
            <a:xfrm>
              <a:off x="3299382" y="3452812"/>
              <a:ext cx="209550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Line 194"/>
            <p:cNvSpPr>
              <a:spLocks noChangeShapeType="1"/>
            </p:cNvSpPr>
            <p:nvPr/>
          </p:nvSpPr>
          <p:spPr bwMode="auto">
            <a:xfrm>
              <a:off x="3404157" y="3452812"/>
              <a:ext cx="0" cy="3333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Rectangle 149"/>
            <p:cNvSpPr>
              <a:spLocks noChangeArrowheads="1"/>
            </p:cNvSpPr>
            <p:nvPr/>
          </p:nvSpPr>
          <p:spPr bwMode="auto">
            <a:xfrm>
              <a:off x="3623232" y="3490912"/>
              <a:ext cx="428625" cy="96202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196"/>
            <p:cNvSpPr>
              <a:spLocks/>
            </p:cNvSpPr>
            <p:nvPr/>
          </p:nvSpPr>
          <p:spPr bwMode="auto">
            <a:xfrm>
              <a:off x="3623232" y="3490912"/>
              <a:ext cx="428625" cy="952500"/>
            </a:xfrm>
            <a:custGeom>
              <a:avLst/>
              <a:gdLst>
                <a:gd name="T0" fmla="*/ 0 w 283"/>
                <a:gd name="T1" fmla="*/ 631 h 631"/>
                <a:gd name="T2" fmla="*/ 0 w 283"/>
                <a:gd name="T3" fmla="*/ 631 h 631"/>
                <a:gd name="T4" fmla="*/ 0 w 283"/>
                <a:gd name="T5" fmla="*/ 0 h 631"/>
                <a:gd name="T6" fmla="*/ 283 w 283"/>
                <a:gd name="T7" fmla="*/ 0 h 631"/>
                <a:gd name="T8" fmla="*/ 283 w 283"/>
                <a:gd name="T9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631">
                  <a:moveTo>
                    <a:pt x="0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631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197"/>
            <p:cNvSpPr>
              <a:spLocks/>
            </p:cNvSpPr>
            <p:nvPr/>
          </p:nvSpPr>
          <p:spPr bwMode="auto">
            <a:xfrm>
              <a:off x="3728007" y="2909887"/>
              <a:ext cx="219075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Line 198"/>
            <p:cNvSpPr>
              <a:spLocks noChangeShapeType="1"/>
            </p:cNvSpPr>
            <p:nvPr/>
          </p:nvSpPr>
          <p:spPr bwMode="auto">
            <a:xfrm>
              <a:off x="3832782" y="2909887"/>
              <a:ext cx="0" cy="5810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Rectangle 153"/>
            <p:cNvSpPr>
              <a:spLocks noChangeArrowheads="1"/>
            </p:cNvSpPr>
            <p:nvPr/>
          </p:nvSpPr>
          <p:spPr bwMode="auto">
            <a:xfrm>
              <a:off x="4051857" y="3757612"/>
              <a:ext cx="438150" cy="69532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200"/>
            <p:cNvSpPr>
              <a:spLocks/>
            </p:cNvSpPr>
            <p:nvPr/>
          </p:nvSpPr>
          <p:spPr bwMode="auto">
            <a:xfrm>
              <a:off x="4051857" y="3757612"/>
              <a:ext cx="428625" cy="685800"/>
            </a:xfrm>
            <a:custGeom>
              <a:avLst/>
              <a:gdLst>
                <a:gd name="T0" fmla="*/ 0 w 283"/>
                <a:gd name="T1" fmla="*/ 450 h 450"/>
                <a:gd name="T2" fmla="*/ 0 w 283"/>
                <a:gd name="T3" fmla="*/ 450 h 450"/>
                <a:gd name="T4" fmla="*/ 0 w 283"/>
                <a:gd name="T5" fmla="*/ 0 h 450"/>
                <a:gd name="T6" fmla="*/ 283 w 283"/>
                <a:gd name="T7" fmla="*/ 0 h 450"/>
                <a:gd name="T8" fmla="*/ 283 w 283"/>
                <a:gd name="T9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450">
                  <a:moveTo>
                    <a:pt x="0" y="450"/>
                  </a:moveTo>
                  <a:lnTo>
                    <a:pt x="0" y="450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5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Freeform 201"/>
            <p:cNvSpPr>
              <a:spLocks/>
            </p:cNvSpPr>
            <p:nvPr/>
          </p:nvSpPr>
          <p:spPr bwMode="auto">
            <a:xfrm>
              <a:off x="4166157" y="3376612"/>
              <a:ext cx="209550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Line 202"/>
            <p:cNvSpPr>
              <a:spLocks noChangeShapeType="1"/>
            </p:cNvSpPr>
            <p:nvPr/>
          </p:nvSpPr>
          <p:spPr bwMode="auto">
            <a:xfrm>
              <a:off x="4270932" y="3376612"/>
              <a:ext cx="0" cy="381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Rectangle 157"/>
            <p:cNvSpPr>
              <a:spLocks noChangeArrowheads="1"/>
            </p:cNvSpPr>
            <p:nvPr/>
          </p:nvSpPr>
          <p:spPr bwMode="auto">
            <a:xfrm>
              <a:off x="2270682" y="2358417"/>
              <a:ext cx="133349" cy="419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2632633" y="2891816"/>
              <a:ext cx="266701" cy="419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**</a:t>
              </a:r>
            </a:p>
          </p:txBody>
        </p:sp>
        <p:sp>
          <p:nvSpPr>
            <p:cNvPr id="160" name="Rectangle 159"/>
            <p:cNvSpPr>
              <a:spLocks noChangeArrowheads="1"/>
            </p:cNvSpPr>
            <p:nvPr/>
          </p:nvSpPr>
          <p:spPr bwMode="auto">
            <a:xfrm>
              <a:off x="3356531" y="2663216"/>
              <a:ext cx="133349" cy="419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161" name="Rectangle 160"/>
            <p:cNvSpPr>
              <a:spLocks noChangeArrowheads="1"/>
            </p:cNvSpPr>
            <p:nvPr/>
          </p:nvSpPr>
          <p:spPr bwMode="auto">
            <a:xfrm>
              <a:off x="3775631" y="2110766"/>
              <a:ext cx="133349" cy="419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162" name="Rectangle 161"/>
            <p:cNvSpPr>
              <a:spLocks noChangeArrowheads="1"/>
            </p:cNvSpPr>
            <p:nvPr/>
          </p:nvSpPr>
          <p:spPr bwMode="auto">
            <a:xfrm>
              <a:off x="4213781" y="2558442"/>
              <a:ext cx="133349" cy="419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1023124" y="1695449"/>
              <a:ext cx="3466883" cy="274796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4" name="ZoneTexte 163"/>
          <p:cNvSpPr txBox="1"/>
          <p:nvPr/>
        </p:nvSpPr>
        <p:spPr>
          <a:xfrm>
            <a:off x="692369" y="6579937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0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ZoneTexte 164"/>
          <p:cNvSpPr txBox="1"/>
          <p:nvPr/>
        </p:nvSpPr>
        <p:spPr>
          <a:xfrm>
            <a:off x="692369" y="5824876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8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ZoneTexte 165"/>
          <p:cNvSpPr txBox="1"/>
          <p:nvPr/>
        </p:nvSpPr>
        <p:spPr>
          <a:xfrm>
            <a:off x="1140080" y="5959252"/>
            <a:ext cx="782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atin typeface="Arial" pitchFamily="34" charset="0"/>
                <a:cs typeface="Arial" pitchFamily="34" charset="0"/>
              </a:rPr>
              <a:t>ZEB1</a:t>
            </a:r>
            <a:endParaRPr lang="fr-FR" sz="1200" b="1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7" name="Groupe 166"/>
          <p:cNvGrpSpPr/>
          <p:nvPr/>
        </p:nvGrpSpPr>
        <p:grpSpPr>
          <a:xfrm>
            <a:off x="1109585" y="6850107"/>
            <a:ext cx="1793648" cy="760185"/>
            <a:chOff x="1232364" y="6476974"/>
            <a:chExt cx="3238501" cy="1334311"/>
          </a:xfrm>
        </p:grpSpPr>
        <p:sp>
          <p:nvSpPr>
            <p:cNvPr id="168" name="Rectangle 167"/>
            <p:cNvSpPr>
              <a:spLocks noChangeArrowheads="1"/>
            </p:cNvSpPr>
            <p:nvPr/>
          </p:nvSpPr>
          <p:spPr bwMode="auto">
            <a:xfrm>
              <a:off x="1232364" y="7781900"/>
              <a:ext cx="400050" cy="95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Freeform 676"/>
            <p:cNvSpPr>
              <a:spLocks/>
            </p:cNvSpPr>
            <p:nvPr/>
          </p:nvSpPr>
          <p:spPr bwMode="auto">
            <a:xfrm>
              <a:off x="1232364" y="7781900"/>
              <a:ext cx="400050" cy="0"/>
            </a:xfrm>
            <a:custGeom>
              <a:avLst/>
              <a:gdLst>
                <a:gd name="T0" fmla="*/ 0 w 264"/>
                <a:gd name="T1" fmla="*/ 0 w 264"/>
                <a:gd name="T2" fmla="*/ 0 w 264"/>
                <a:gd name="T3" fmla="*/ 264 w 264"/>
                <a:gd name="T4" fmla="*/ 264 w 26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6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64" y="0"/>
                  </a:lnTo>
                  <a:lnTo>
                    <a:pt x="264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Freeform 677"/>
            <p:cNvSpPr>
              <a:spLocks/>
            </p:cNvSpPr>
            <p:nvPr/>
          </p:nvSpPr>
          <p:spPr bwMode="auto">
            <a:xfrm>
              <a:off x="1337139" y="7781900"/>
              <a:ext cx="200025" cy="0"/>
            </a:xfrm>
            <a:custGeom>
              <a:avLst/>
              <a:gdLst>
                <a:gd name="T0" fmla="*/ 0 w 132"/>
                <a:gd name="T1" fmla="*/ 132 w 132"/>
                <a:gd name="T2" fmla="*/ 0 w 1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2">
                  <a:moveTo>
                    <a:pt x="0" y="0"/>
                  </a:move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Line 678"/>
            <p:cNvSpPr>
              <a:spLocks noChangeShapeType="1"/>
            </p:cNvSpPr>
            <p:nvPr/>
          </p:nvSpPr>
          <p:spPr bwMode="auto">
            <a:xfrm>
              <a:off x="1432389" y="7781900"/>
              <a:ext cx="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Rectangle 171"/>
            <p:cNvSpPr>
              <a:spLocks noChangeArrowheads="1"/>
            </p:cNvSpPr>
            <p:nvPr/>
          </p:nvSpPr>
          <p:spPr bwMode="auto">
            <a:xfrm>
              <a:off x="1841964" y="7781900"/>
              <a:ext cx="400050" cy="9525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Freeform 680"/>
            <p:cNvSpPr>
              <a:spLocks/>
            </p:cNvSpPr>
            <p:nvPr/>
          </p:nvSpPr>
          <p:spPr bwMode="auto">
            <a:xfrm>
              <a:off x="1841964" y="7781900"/>
              <a:ext cx="400050" cy="0"/>
            </a:xfrm>
            <a:custGeom>
              <a:avLst/>
              <a:gdLst>
                <a:gd name="T0" fmla="*/ 0 w 265"/>
                <a:gd name="T1" fmla="*/ 0 w 265"/>
                <a:gd name="T2" fmla="*/ 0 w 265"/>
                <a:gd name="T3" fmla="*/ 265 w 265"/>
                <a:gd name="T4" fmla="*/ 265 w 26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6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265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Rectangle 173"/>
            <p:cNvSpPr>
              <a:spLocks noChangeArrowheads="1"/>
            </p:cNvSpPr>
            <p:nvPr/>
          </p:nvSpPr>
          <p:spPr bwMode="auto">
            <a:xfrm>
              <a:off x="2242014" y="7629500"/>
              <a:ext cx="409575" cy="161925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Freeform 682"/>
            <p:cNvSpPr>
              <a:spLocks/>
            </p:cNvSpPr>
            <p:nvPr/>
          </p:nvSpPr>
          <p:spPr bwMode="auto">
            <a:xfrm>
              <a:off x="2242014" y="7629500"/>
              <a:ext cx="400050" cy="152400"/>
            </a:xfrm>
            <a:custGeom>
              <a:avLst/>
              <a:gdLst>
                <a:gd name="T0" fmla="*/ 0 w 265"/>
                <a:gd name="T1" fmla="*/ 101 h 101"/>
                <a:gd name="T2" fmla="*/ 0 w 265"/>
                <a:gd name="T3" fmla="*/ 101 h 101"/>
                <a:gd name="T4" fmla="*/ 0 w 265"/>
                <a:gd name="T5" fmla="*/ 0 h 101"/>
                <a:gd name="T6" fmla="*/ 265 w 265"/>
                <a:gd name="T7" fmla="*/ 0 h 101"/>
                <a:gd name="T8" fmla="*/ 265 w 265"/>
                <a:gd name="T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01">
                  <a:moveTo>
                    <a:pt x="0" y="101"/>
                  </a:moveTo>
                  <a:lnTo>
                    <a:pt x="0" y="101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265" y="101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Freeform 683"/>
            <p:cNvSpPr>
              <a:spLocks/>
            </p:cNvSpPr>
            <p:nvPr/>
          </p:nvSpPr>
          <p:spPr bwMode="auto">
            <a:xfrm>
              <a:off x="2346789" y="7419950"/>
              <a:ext cx="200025" cy="0"/>
            </a:xfrm>
            <a:custGeom>
              <a:avLst/>
              <a:gdLst>
                <a:gd name="T0" fmla="*/ 0 w 131"/>
                <a:gd name="T1" fmla="*/ 131 w 131"/>
                <a:gd name="T2" fmla="*/ 0 w 1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1">
                  <a:moveTo>
                    <a:pt x="0" y="0"/>
                  </a:moveTo>
                  <a:lnTo>
                    <a:pt x="13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Line 684"/>
            <p:cNvSpPr>
              <a:spLocks noChangeShapeType="1"/>
            </p:cNvSpPr>
            <p:nvPr/>
          </p:nvSpPr>
          <p:spPr bwMode="auto">
            <a:xfrm>
              <a:off x="2442039" y="7419950"/>
              <a:ext cx="0" cy="2095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Rectangle 177"/>
            <p:cNvSpPr>
              <a:spLocks noChangeArrowheads="1"/>
            </p:cNvSpPr>
            <p:nvPr/>
          </p:nvSpPr>
          <p:spPr bwMode="auto">
            <a:xfrm>
              <a:off x="2651589" y="7448525"/>
              <a:ext cx="400050" cy="342900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Freeform 686"/>
            <p:cNvSpPr>
              <a:spLocks/>
            </p:cNvSpPr>
            <p:nvPr/>
          </p:nvSpPr>
          <p:spPr bwMode="auto">
            <a:xfrm>
              <a:off x="2651589" y="7448525"/>
              <a:ext cx="400050" cy="333375"/>
            </a:xfrm>
            <a:custGeom>
              <a:avLst/>
              <a:gdLst>
                <a:gd name="T0" fmla="*/ 0 w 265"/>
                <a:gd name="T1" fmla="*/ 220 h 220"/>
                <a:gd name="T2" fmla="*/ 0 w 265"/>
                <a:gd name="T3" fmla="*/ 220 h 220"/>
                <a:gd name="T4" fmla="*/ 0 w 265"/>
                <a:gd name="T5" fmla="*/ 0 h 220"/>
                <a:gd name="T6" fmla="*/ 265 w 265"/>
                <a:gd name="T7" fmla="*/ 0 h 220"/>
                <a:gd name="T8" fmla="*/ 265 w 265"/>
                <a:gd name="T9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20">
                  <a:moveTo>
                    <a:pt x="0" y="220"/>
                  </a:moveTo>
                  <a:lnTo>
                    <a:pt x="0" y="220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265" y="22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Freeform 687"/>
            <p:cNvSpPr>
              <a:spLocks/>
            </p:cNvSpPr>
            <p:nvPr/>
          </p:nvSpPr>
          <p:spPr bwMode="auto">
            <a:xfrm>
              <a:off x="2746839" y="6667475"/>
              <a:ext cx="200025" cy="0"/>
            </a:xfrm>
            <a:custGeom>
              <a:avLst/>
              <a:gdLst>
                <a:gd name="T0" fmla="*/ 0 w 131"/>
                <a:gd name="T1" fmla="*/ 131 w 131"/>
                <a:gd name="T2" fmla="*/ 0 w 1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1">
                  <a:moveTo>
                    <a:pt x="0" y="0"/>
                  </a:moveTo>
                  <a:lnTo>
                    <a:pt x="13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688"/>
            <p:cNvSpPr>
              <a:spLocks noChangeShapeType="1"/>
            </p:cNvSpPr>
            <p:nvPr/>
          </p:nvSpPr>
          <p:spPr bwMode="auto">
            <a:xfrm>
              <a:off x="2851614" y="6667475"/>
              <a:ext cx="0" cy="7810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Rectangle 181"/>
            <p:cNvSpPr>
              <a:spLocks noChangeArrowheads="1"/>
            </p:cNvSpPr>
            <p:nvPr/>
          </p:nvSpPr>
          <p:spPr bwMode="auto">
            <a:xfrm>
              <a:off x="3251664" y="7772375"/>
              <a:ext cx="409575" cy="1905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Freeform 690"/>
            <p:cNvSpPr>
              <a:spLocks/>
            </p:cNvSpPr>
            <p:nvPr/>
          </p:nvSpPr>
          <p:spPr bwMode="auto">
            <a:xfrm>
              <a:off x="3251664" y="7772375"/>
              <a:ext cx="409575" cy="9525"/>
            </a:xfrm>
            <a:custGeom>
              <a:avLst/>
              <a:gdLst>
                <a:gd name="T0" fmla="*/ 0 w 264"/>
                <a:gd name="T1" fmla="*/ 5 h 5"/>
                <a:gd name="T2" fmla="*/ 0 w 264"/>
                <a:gd name="T3" fmla="*/ 5 h 5"/>
                <a:gd name="T4" fmla="*/ 0 w 264"/>
                <a:gd name="T5" fmla="*/ 0 h 5"/>
                <a:gd name="T6" fmla="*/ 264 w 264"/>
                <a:gd name="T7" fmla="*/ 0 h 5"/>
                <a:gd name="T8" fmla="*/ 264 w 26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5">
                  <a:moveTo>
                    <a:pt x="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264" y="0"/>
                  </a:lnTo>
                  <a:lnTo>
                    <a:pt x="264" y="5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Freeform 691"/>
            <p:cNvSpPr>
              <a:spLocks/>
            </p:cNvSpPr>
            <p:nvPr/>
          </p:nvSpPr>
          <p:spPr bwMode="auto">
            <a:xfrm>
              <a:off x="3356439" y="7762850"/>
              <a:ext cx="200025" cy="0"/>
            </a:xfrm>
            <a:custGeom>
              <a:avLst/>
              <a:gdLst>
                <a:gd name="T0" fmla="*/ 0 w 131"/>
                <a:gd name="T1" fmla="*/ 131 w 131"/>
                <a:gd name="T2" fmla="*/ 0 w 1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1">
                  <a:moveTo>
                    <a:pt x="0" y="0"/>
                  </a:moveTo>
                  <a:lnTo>
                    <a:pt x="13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692"/>
            <p:cNvSpPr>
              <a:spLocks noChangeShapeType="1"/>
            </p:cNvSpPr>
            <p:nvPr/>
          </p:nvSpPr>
          <p:spPr bwMode="auto">
            <a:xfrm>
              <a:off x="3461214" y="7762850"/>
              <a:ext cx="0" cy="95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Rectangle 185"/>
            <p:cNvSpPr>
              <a:spLocks noChangeArrowheads="1"/>
            </p:cNvSpPr>
            <p:nvPr/>
          </p:nvSpPr>
          <p:spPr bwMode="auto">
            <a:xfrm>
              <a:off x="3661239" y="7743800"/>
              <a:ext cx="400050" cy="4762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Freeform 694"/>
            <p:cNvSpPr>
              <a:spLocks/>
            </p:cNvSpPr>
            <p:nvPr/>
          </p:nvSpPr>
          <p:spPr bwMode="auto">
            <a:xfrm>
              <a:off x="3661239" y="7743800"/>
              <a:ext cx="400050" cy="38100"/>
            </a:xfrm>
            <a:custGeom>
              <a:avLst/>
              <a:gdLst>
                <a:gd name="T0" fmla="*/ 0 w 264"/>
                <a:gd name="T1" fmla="*/ 23 h 23"/>
                <a:gd name="T2" fmla="*/ 0 w 264"/>
                <a:gd name="T3" fmla="*/ 23 h 23"/>
                <a:gd name="T4" fmla="*/ 0 w 264"/>
                <a:gd name="T5" fmla="*/ 0 h 23"/>
                <a:gd name="T6" fmla="*/ 264 w 264"/>
                <a:gd name="T7" fmla="*/ 0 h 23"/>
                <a:gd name="T8" fmla="*/ 264 w 264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23">
                  <a:moveTo>
                    <a:pt x="0" y="23"/>
                  </a:moveTo>
                  <a:lnTo>
                    <a:pt x="0" y="23"/>
                  </a:lnTo>
                  <a:lnTo>
                    <a:pt x="0" y="0"/>
                  </a:lnTo>
                  <a:lnTo>
                    <a:pt x="264" y="0"/>
                  </a:lnTo>
                  <a:lnTo>
                    <a:pt x="264" y="23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Freeform 695"/>
            <p:cNvSpPr>
              <a:spLocks/>
            </p:cNvSpPr>
            <p:nvPr/>
          </p:nvSpPr>
          <p:spPr bwMode="auto">
            <a:xfrm>
              <a:off x="3766014" y="7715225"/>
              <a:ext cx="200025" cy="0"/>
            </a:xfrm>
            <a:custGeom>
              <a:avLst/>
              <a:gdLst>
                <a:gd name="T0" fmla="*/ 0 w 132"/>
                <a:gd name="T1" fmla="*/ 132 w 132"/>
                <a:gd name="T2" fmla="*/ 0 w 1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2">
                  <a:moveTo>
                    <a:pt x="0" y="0"/>
                  </a:move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Line 696"/>
            <p:cNvSpPr>
              <a:spLocks noChangeShapeType="1"/>
            </p:cNvSpPr>
            <p:nvPr/>
          </p:nvSpPr>
          <p:spPr bwMode="auto">
            <a:xfrm>
              <a:off x="3861264" y="7715225"/>
              <a:ext cx="0" cy="285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Rectangle 189"/>
            <p:cNvSpPr>
              <a:spLocks noChangeArrowheads="1"/>
            </p:cNvSpPr>
            <p:nvPr/>
          </p:nvSpPr>
          <p:spPr bwMode="auto">
            <a:xfrm>
              <a:off x="4061289" y="7648550"/>
              <a:ext cx="409575" cy="1428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Freeform 698"/>
            <p:cNvSpPr>
              <a:spLocks/>
            </p:cNvSpPr>
            <p:nvPr/>
          </p:nvSpPr>
          <p:spPr bwMode="auto">
            <a:xfrm>
              <a:off x="4061289" y="7648550"/>
              <a:ext cx="409575" cy="133350"/>
            </a:xfrm>
            <a:custGeom>
              <a:avLst/>
              <a:gdLst>
                <a:gd name="T0" fmla="*/ 0 w 264"/>
                <a:gd name="T1" fmla="*/ 85 h 85"/>
                <a:gd name="T2" fmla="*/ 0 w 264"/>
                <a:gd name="T3" fmla="*/ 85 h 85"/>
                <a:gd name="T4" fmla="*/ 0 w 264"/>
                <a:gd name="T5" fmla="*/ 0 h 85"/>
                <a:gd name="T6" fmla="*/ 264 w 264"/>
                <a:gd name="T7" fmla="*/ 0 h 85"/>
                <a:gd name="T8" fmla="*/ 264 w 264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85">
                  <a:moveTo>
                    <a:pt x="0" y="85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264" y="0"/>
                  </a:lnTo>
                  <a:lnTo>
                    <a:pt x="264" y="85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Freeform 699"/>
            <p:cNvSpPr>
              <a:spLocks/>
            </p:cNvSpPr>
            <p:nvPr/>
          </p:nvSpPr>
          <p:spPr bwMode="auto">
            <a:xfrm>
              <a:off x="4166064" y="7467575"/>
              <a:ext cx="200025" cy="0"/>
            </a:xfrm>
            <a:custGeom>
              <a:avLst/>
              <a:gdLst>
                <a:gd name="T0" fmla="*/ 0 w 132"/>
                <a:gd name="T1" fmla="*/ 132 w 132"/>
                <a:gd name="T2" fmla="*/ 0 w 1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2">
                  <a:moveTo>
                    <a:pt x="0" y="0"/>
                  </a:move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700"/>
            <p:cNvSpPr>
              <a:spLocks noChangeShapeType="1"/>
            </p:cNvSpPr>
            <p:nvPr/>
          </p:nvSpPr>
          <p:spPr bwMode="auto">
            <a:xfrm>
              <a:off x="4270839" y="7467575"/>
              <a:ext cx="0" cy="180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Rectangle 193"/>
            <p:cNvSpPr>
              <a:spLocks noChangeArrowheads="1"/>
            </p:cNvSpPr>
            <p:nvPr/>
          </p:nvSpPr>
          <p:spPr bwMode="auto">
            <a:xfrm>
              <a:off x="3404064" y="7233968"/>
              <a:ext cx="119776" cy="353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195" name="Rectangle 194"/>
            <p:cNvSpPr>
              <a:spLocks noChangeArrowheads="1"/>
            </p:cNvSpPr>
            <p:nvPr/>
          </p:nvSpPr>
          <p:spPr bwMode="auto">
            <a:xfrm>
              <a:off x="3813639" y="7186343"/>
              <a:ext cx="119776" cy="353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245815" y="6476974"/>
              <a:ext cx="3225050" cy="133431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7" name="ZoneTexte 196"/>
          <p:cNvSpPr txBox="1"/>
          <p:nvPr/>
        </p:nvSpPr>
        <p:spPr>
          <a:xfrm>
            <a:off x="692369" y="7457911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0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ZoneTexte 197"/>
          <p:cNvSpPr txBox="1"/>
          <p:nvPr/>
        </p:nvSpPr>
        <p:spPr>
          <a:xfrm>
            <a:off x="1140080" y="6850107"/>
            <a:ext cx="782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atin typeface="Arial" pitchFamily="34" charset="0"/>
                <a:cs typeface="Arial" pitchFamily="34" charset="0"/>
              </a:rPr>
              <a:t>MMP9</a:t>
            </a:r>
            <a:endParaRPr lang="fr-FR" sz="1200" b="1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9" name="Groupe 198"/>
          <p:cNvGrpSpPr/>
          <p:nvPr/>
        </p:nvGrpSpPr>
        <p:grpSpPr>
          <a:xfrm>
            <a:off x="4293479" y="6899116"/>
            <a:ext cx="1832694" cy="766779"/>
            <a:chOff x="1116806" y="6357586"/>
            <a:chExt cx="3252788" cy="1284902"/>
          </a:xfrm>
        </p:grpSpPr>
        <p:sp>
          <p:nvSpPr>
            <p:cNvPr id="200" name="Rectangle 199"/>
            <p:cNvSpPr>
              <a:spLocks noChangeArrowheads="1"/>
            </p:cNvSpPr>
            <p:nvPr/>
          </p:nvSpPr>
          <p:spPr bwMode="auto">
            <a:xfrm>
              <a:off x="1131093" y="7610406"/>
              <a:ext cx="400050" cy="95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Freeform 758"/>
            <p:cNvSpPr>
              <a:spLocks/>
            </p:cNvSpPr>
            <p:nvPr/>
          </p:nvSpPr>
          <p:spPr bwMode="auto">
            <a:xfrm>
              <a:off x="1131093" y="7610406"/>
              <a:ext cx="400050" cy="0"/>
            </a:xfrm>
            <a:custGeom>
              <a:avLst/>
              <a:gdLst>
                <a:gd name="T0" fmla="*/ 0 w 264"/>
                <a:gd name="T1" fmla="*/ 2 h 2"/>
                <a:gd name="T2" fmla="*/ 0 w 264"/>
                <a:gd name="T3" fmla="*/ 2 h 2"/>
                <a:gd name="T4" fmla="*/ 0 w 264"/>
                <a:gd name="T5" fmla="*/ 0 h 2"/>
                <a:gd name="T6" fmla="*/ 264 w 264"/>
                <a:gd name="T7" fmla="*/ 0 h 2"/>
                <a:gd name="T8" fmla="*/ 264 w 264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64" y="0"/>
                  </a:lnTo>
                  <a:lnTo>
                    <a:pt x="264" y="2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Freeform 759"/>
            <p:cNvSpPr>
              <a:spLocks/>
            </p:cNvSpPr>
            <p:nvPr/>
          </p:nvSpPr>
          <p:spPr bwMode="auto">
            <a:xfrm>
              <a:off x="1235868" y="7600881"/>
              <a:ext cx="200025" cy="0"/>
            </a:xfrm>
            <a:custGeom>
              <a:avLst/>
              <a:gdLst>
                <a:gd name="T0" fmla="*/ 0 w 132"/>
                <a:gd name="T1" fmla="*/ 132 w 132"/>
                <a:gd name="T2" fmla="*/ 0 w 1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2">
                  <a:moveTo>
                    <a:pt x="0" y="0"/>
                  </a:move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Line 760"/>
            <p:cNvSpPr>
              <a:spLocks noChangeShapeType="1"/>
            </p:cNvSpPr>
            <p:nvPr/>
          </p:nvSpPr>
          <p:spPr bwMode="auto">
            <a:xfrm>
              <a:off x="1331118" y="7600881"/>
              <a:ext cx="0" cy="95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Rectangle 203"/>
            <p:cNvSpPr>
              <a:spLocks noChangeArrowheads="1"/>
            </p:cNvSpPr>
            <p:nvPr/>
          </p:nvSpPr>
          <p:spPr bwMode="auto">
            <a:xfrm>
              <a:off x="1740693" y="7581831"/>
              <a:ext cx="400050" cy="38100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Freeform 762"/>
            <p:cNvSpPr>
              <a:spLocks/>
            </p:cNvSpPr>
            <p:nvPr/>
          </p:nvSpPr>
          <p:spPr bwMode="auto">
            <a:xfrm>
              <a:off x="1740693" y="7581831"/>
              <a:ext cx="400050" cy="28575"/>
            </a:xfrm>
            <a:custGeom>
              <a:avLst/>
              <a:gdLst>
                <a:gd name="T0" fmla="*/ 0 w 265"/>
                <a:gd name="T1" fmla="*/ 16 h 16"/>
                <a:gd name="T2" fmla="*/ 0 w 265"/>
                <a:gd name="T3" fmla="*/ 16 h 16"/>
                <a:gd name="T4" fmla="*/ 0 w 265"/>
                <a:gd name="T5" fmla="*/ 0 h 16"/>
                <a:gd name="T6" fmla="*/ 265 w 265"/>
                <a:gd name="T7" fmla="*/ 0 h 16"/>
                <a:gd name="T8" fmla="*/ 265 w 265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6">
                  <a:moveTo>
                    <a:pt x="0" y="16"/>
                  </a:moveTo>
                  <a:lnTo>
                    <a:pt x="0" y="16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265" y="16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Freeform 763"/>
            <p:cNvSpPr>
              <a:spLocks/>
            </p:cNvSpPr>
            <p:nvPr/>
          </p:nvSpPr>
          <p:spPr bwMode="auto">
            <a:xfrm>
              <a:off x="1845468" y="7543731"/>
              <a:ext cx="190500" cy="0"/>
            </a:xfrm>
            <a:custGeom>
              <a:avLst/>
              <a:gdLst>
                <a:gd name="T0" fmla="*/ 0 w 131"/>
                <a:gd name="T1" fmla="*/ 131 w 131"/>
                <a:gd name="T2" fmla="*/ 0 w 1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1">
                  <a:moveTo>
                    <a:pt x="0" y="0"/>
                  </a:moveTo>
                  <a:lnTo>
                    <a:pt x="13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Line 764"/>
            <p:cNvSpPr>
              <a:spLocks noChangeShapeType="1"/>
            </p:cNvSpPr>
            <p:nvPr/>
          </p:nvSpPr>
          <p:spPr bwMode="auto">
            <a:xfrm>
              <a:off x="1940718" y="7543731"/>
              <a:ext cx="0" cy="381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Rectangle 207"/>
            <p:cNvSpPr>
              <a:spLocks noChangeArrowheads="1"/>
            </p:cNvSpPr>
            <p:nvPr/>
          </p:nvSpPr>
          <p:spPr bwMode="auto">
            <a:xfrm>
              <a:off x="2140743" y="7534206"/>
              <a:ext cx="409575" cy="85725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Freeform 766"/>
            <p:cNvSpPr>
              <a:spLocks/>
            </p:cNvSpPr>
            <p:nvPr/>
          </p:nvSpPr>
          <p:spPr bwMode="auto">
            <a:xfrm>
              <a:off x="2140743" y="7534206"/>
              <a:ext cx="400050" cy="76200"/>
            </a:xfrm>
            <a:custGeom>
              <a:avLst/>
              <a:gdLst>
                <a:gd name="T0" fmla="*/ 0 w 265"/>
                <a:gd name="T1" fmla="*/ 48 h 48"/>
                <a:gd name="T2" fmla="*/ 0 w 265"/>
                <a:gd name="T3" fmla="*/ 48 h 48"/>
                <a:gd name="T4" fmla="*/ 0 w 265"/>
                <a:gd name="T5" fmla="*/ 0 h 48"/>
                <a:gd name="T6" fmla="*/ 265 w 265"/>
                <a:gd name="T7" fmla="*/ 0 h 48"/>
                <a:gd name="T8" fmla="*/ 265 w 265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48">
                  <a:moveTo>
                    <a:pt x="0" y="48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265" y="48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Freeform 767"/>
            <p:cNvSpPr>
              <a:spLocks/>
            </p:cNvSpPr>
            <p:nvPr/>
          </p:nvSpPr>
          <p:spPr bwMode="auto">
            <a:xfrm>
              <a:off x="2245518" y="7438956"/>
              <a:ext cx="200025" cy="0"/>
            </a:xfrm>
            <a:custGeom>
              <a:avLst/>
              <a:gdLst>
                <a:gd name="T0" fmla="*/ 0 w 131"/>
                <a:gd name="T1" fmla="*/ 131 w 131"/>
                <a:gd name="T2" fmla="*/ 0 w 1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1">
                  <a:moveTo>
                    <a:pt x="0" y="0"/>
                  </a:moveTo>
                  <a:lnTo>
                    <a:pt x="13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Line 768"/>
            <p:cNvSpPr>
              <a:spLocks noChangeShapeType="1"/>
            </p:cNvSpPr>
            <p:nvPr/>
          </p:nvSpPr>
          <p:spPr bwMode="auto">
            <a:xfrm>
              <a:off x="2340768" y="7438956"/>
              <a:ext cx="0" cy="952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Rectangle 211"/>
            <p:cNvSpPr>
              <a:spLocks noChangeArrowheads="1"/>
            </p:cNvSpPr>
            <p:nvPr/>
          </p:nvSpPr>
          <p:spPr bwMode="auto">
            <a:xfrm>
              <a:off x="2550318" y="7153206"/>
              <a:ext cx="400050" cy="466725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Freeform 770"/>
            <p:cNvSpPr>
              <a:spLocks/>
            </p:cNvSpPr>
            <p:nvPr/>
          </p:nvSpPr>
          <p:spPr bwMode="auto">
            <a:xfrm>
              <a:off x="2550318" y="7153206"/>
              <a:ext cx="400050" cy="457200"/>
            </a:xfrm>
            <a:custGeom>
              <a:avLst/>
              <a:gdLst>
                <a:gd name="T0" fmla="*/ 0 w 265"/>
                <a:gd name="T1" fmla="*/ 300 h 300"/>
                <a:gd name="T2" fmla="*/ 0 w 265"/>
                <a:gd name="T3" fmla="*/ 300 h 300"/>
                <a:gd name="T4" fmla="*/ 0 w 265"/>
                <a:gd name="T5" fmla="*/ 0 h 300"/>
                <a:gd name="T6" fmla="*/ 265 w 265"/>
                <a:gd name="T7" fmla="*/ 0 h 300"/>
                <a:gd name="T8" fmla="*/ 265 w 265"/>
                <a:gd name="T9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300">
                  <a:moveTo>
                    <a:pt x="0" y="300"/>
                  </a:moveTo>
                  <a:lnTo>
                    <a:pt x="0" y="300"/>
                  </a:lnTo>
                  <a:lnTo>
                    <a:pt x="0" y="0"/>
                  </a:lnTo>
                  <a:lnTo>
                    <a:pt x="265" y="0"/>
                  </a:lnTo>
                  <a:lnTo>
                    <a:pt x="265" y="30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Freeform 771"/>
            <p:cNvSpPr>
              <a:spLocks/>
            </p:cNvSpPr>
            <p:nvPr/>
          </p:nvSpPr>
          <p:spPr bwMode="auto">
            <a:xfrm>
              <a:off x="2645568" y="6515031"/>
              <a:ext cx="200025" cy="0"/>
            </a:xfrm>
            <a:custGeom>
              <a:avLst/>
              <a:gdLst>
                <a:gd name="T0" fmla="*/ 0 w 131"/>
                <a:gd name="T1" fmla="*/ 131 w 131"/>
                <a:gd name="T2" fmla="*/ 0 w 1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1">
                  <a:moveTo>
                    <a:pt x="0" y="0"/>
                  </a:moveTo>
                  <a:lnTo>
                    <a:pt x="13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Line 772"/>
            <p:cNvSpPr>
              <a:spLocks noChangeShapeType="1"/>
            </p:cNvSpPr>
            <p:nvPr/>
          </p:nvSpPr>
          <p:spPr bwMode="auto">
            <a:xfrm>
              <a:off x="2750343" y="6515031"/>
              <a:ext cx="0" cy="6381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Rectangle 215"/>
            <p:cNvSpPr>
              <a:spLocks noChangeArrowheads="1"/>
            </p:cNvSpPr>
            <p:nvPr/>
          </p:nvSpPr>
          <p:spPr bwMode="auto">
            <a:xfrm>
              <a:off x="3150393" y="7600881"/>
              <a:ext cx="409575" cy="1905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Freeform 774"/>
            <p:cNvSpPr>
              <a:spLocks/>
            </p:cNvSpPr>
            <p:nvPr/>
          </p:nvSpPr>
          <p:spPr bwMode="auto">
            <a:xfrm>
              <a:off x="3150393" y="7600881"/>
              <a:ext cx="409575" cy="9525"/>
            </a:xfrm>
            <a:custGeom>
              <a:avLst/>
              <a:gdLst>
                <a:gd name="T0" fmla="*/ 0 w 264"/>
                <a:gd name="T1" fmla="*/ 4 h 4"/>
                <a:gd name="T2" fmla="*/ 0 w 264"/>
                <a:gd name="T3" fmla="*/ 4 h 4"/>
                <a:gd name="T4" fmla="*/ 0 w 264"/>
                <a:gd name="T5" fmla="*/ 0 h 4"/>
                <a:gd name="T6" fmla="*/ 264 w 264"/>
                <a:gd name="T7" fmla="*/ 0 h 4"/>
                <a:gd name="T8" fmla="*/ 264 w 26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4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64" y="0"/>
                  </a:lnTo>
                  <a:lnTo>
                    <a:pt x="264" y="4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Freeform 775"/>
            <p:cNvSpPr>
              <a:spLocks/>
            </p:cNvSpPr>
            <p:nvPr/>
          </p:nvSpPr>
          <p:spPr bwMode="auto">
            <a:xfrm>
              <a:off x="3255168" y="7591356"/>
              <a:ext cx="200025" cy="0"/>
            </a:xfrm>
            <a:custGeom>
              <a:avLst/>
              <a:gdLst>
                <a:gd name="T0" fmla="*/ 0 w 131"/>
                <a:gd name="T1" fmla="*/ 131 w 131"/>
                <a:gd name="T2" fmla="*/ 0 w 1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1">
                  <a:moveTo>
                    <a:pt x="0" y="0"/>
                  </a:moveTo>
                  <a:lnTo>
                    <a:pt x="13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Line 776"/>
            <p:cNvSpPr>
              <a:spLocks noChangeShapeType="1"/>
            </p:cNvSpPr>
            <p:nvPr/>
          </p:nvSpPr>
          <p:spPr bwMode="auto">
            <a:xfrm>
              <a:off x="3359943" y="7591356"/>
              <a:ext cx="0" cy="95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Rectangle 219"/>
            <p:cNvSpPr>
              <a:spLocks noChangeArrowheads="1"/>
            </p:cNvSpPr>
            <p:nvPr/>
          </p:nvSpPr>
          <p:spPr bwMode="auto">
            <a:xfrm>
              <a:off x="3559968" y="7591356"/>
              <a:ext cx="400050" cy="2857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Freeform 778"/>
            <p:cNvSpPr>
              <a:spLocks/>
            </p:cNvSpPr>
            <p:nvPr/>
          </p:nvSpPr>
          <p:spPr bwMode="auto">
            <a:xfrm>
              <a:off x="3559968" y="7591356"/>
              <a:ext cx="400050" cy="19050"/>
            </a:xfrm>
            <a:custGeom>
              <a:avLst/>
              <a:gdLst>
                <a:gd name="T0" fmla="*/ 0 w 264"/>
                <a:gd name="T1" fmla="*/ 12 h 12"/>
                <a:gd name="T2" fmla="*/ 0 w 264"/>
                <a:gd name="T3" fmla="*/ 12 h 12"/>
                <a:gd name="T4" fmla="*/ 0 w 264"/>
                <a:gd name="T5" fmla="*/ 0 h 12"/>
                <a:gd name="T6" fmla="*/ 264 w 264"/>
                <a:gd name="T7" fmla="*/ 0 h 12"/>
                <a:gd name="T8" fmla="*/ 264 w 264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2">
                  <a:moveTo>
                    <a:pt x="0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264" y="0"/>
                  </a:lnTo>
                  <a:lnTo>
                    <a:pt x="264" y="12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Freeform 779"/>
            <p:cNvSpPr>
              <a:spLocks/>
            </p:cNvSpPr>
            <p:nvPr/>
          </p:nvSpPr>
          <p:spPr bwMode="auto">
            <a:xfrm>
              <a:off x="3664743" y="7553256"/>
              <a:ext cx="200025" cy="0"/>
            </a:xfrm>
            <a:custGeom>
              <a:avLst/>
              <a:gdLst>
                <a:gd name="T0" fmla="*/ 0 w 132"/>
                <a:gd name="T1" fmla="*/ 132 w 132"/>
                <a:gd name="T2" fmla="*/ 0 w 1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2">
                  <a:moveTo>
                    <a:pt x="0" y="0"/>
                  </a:move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Line 780"/>
            <p:cNvSpPr>
              <a:spLocks noChangeShapeType="1"/>
            </p:cNvSpPr>
            <p:nvPr/>
          </p:nvSpPr>
          <p:spPr bwMode="auto">
            <a:xfrm>
              <a:off x="3759993" y="7553256"/>
              <a:ext cx="0" cy="381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Rectangle 223"/>
            <p:cNvSpPr>
              <a:spLocks noChangeArrowheads="1"/>
            </p:cNvSpPr>
            <p:nvPr/>
          </p:nvSpPr>
          <p:spPr bwMode="auto">
            <a:xfrm>
              <a:off x="3960018" y="7572306"/>
              <a:ext cx="409575" cy="4762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25" name="Freeform 782"/>
            <p:cNvSpPr>
              <a:spLocks/>
            </p:cNvSpPr>
            <p:nvPr/>
          </p:nvSpPr>
          <p:spPr bwMode="auto">
            <a:xfrm>
              <a:off x="3960018" y="7572306"/>
              <a:ext cx="409575" cy="38100"/>
            </a:xfrm>
            <a:custGeom>
              <a:avLst/>
              <a:gdLst>
                <a:gd name="T0" fmla="*/ 0 w 264"/>
                <a:gd name="T1" fmla="*/ 27 h 27"/>
                <a:gd name="T2" fmla="*/ 0 w 264"/>
                <a:gd name="T3" fmla="*/ 27 h 27"/>
                <a:gd name="T4" fmla="*/ 0 w 264"/>
                <a:gd name="T5" fmla="*/ 0 h 27"/>
                <a:gd name="T6" fmla="*/ 264 w 264"/>
                <a:gd name="T7" fmla="*/ 0 h 27"/>
                <a:gd name="T8" fmla="*/ 264 w 264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27">
                  <a:moveTo>
                    <a:pt x="0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264" y="0"/>
                  </a:lnTo>
                  <a:lnTo>
                    <a:pt x="264" y="27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" name="Freeform 783"/>
            <p:cNvSpPr>
              <a:spLocks/>
            </p:cNvSpPr>
            <p:nvPr/>
          </p:nvSpPr>
          <p:spPr bwMode="auto">
            <a:xfrm>
              <a:off x="4064793" y="7534206"/>
              <a:ext cx="200025" cy="0"/>
            </a:xfrm>
            <a:custGeom>
              <a:avLst/>
              <a:gdLst>
                <a:gd name="T0" fmla="*/ 0 w 132"/>
                <a:gd name="T1" fmla="*/ 132 w 132"/>
                <a:gd name="T2" fmla="*/ 0 w 13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32">
                  <a:moveTo>
                    <a:pt x="0" y="0"/>
                  </a:moveTo>
                  <a:lnTo>
                    <a:pt x="132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Line 784"/>
            <p:cNvSpPr>
              <a:spLocks noChangeShapeType="1"/>
            </p:cNvSpPr>
            <p:nvPr/>
          </p:nvSpPr>
          <p:spPr bwMode="auto">
            <a:xfrm>
              <a:off x="4169568" y="7534206"/>
              <a:ext cx="0" cy="381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Rectangle 227"/>
            <p:cNvSpPr>
              <a:spLocks noChangeArrowheads="1"/>
            </p:cNvSpPr>
            <p:nvPr/>
          </p:nvSpPr>
          <p:spPr bwMode="auto">
            <a:xfrm>
              <a:off x="4112418" y="7252643"/>
              <a:ext cx="124778" cy="368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1116806" y="6357586"/>
              <a:ext cx="3252788" cy="128490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0" name="ZoneTexte 229"/>
          <p:cNvSpPr txBox="1"/>
          <p:nvPr/>
        </p:nvSpPr>
        <p:spPr>
          <a:xfrm>
            <a:off x="4042574" y="7493050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0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1" name="ZoneTexte 230"/>
          <p:cNvSpPr txBox="1"/>
          <p:nvPr/>
        </p:nvSpPr>
        <p:spPr>
          <a:xfrm>
            <a:off x="4318535" y="6926950"/>
            <a:ext cx="782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atin typeface="Arial" pitchFamily="34" charset="0"/>
                <a:cs typeface="Arial" pitchFamily="34" charset="0"/>
              </a:rPr>
              <a:t>MMP9</a:t>
            </a:r>
            <a:endParaRPr lang="fr-FR" sz="1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2" name="ZoneTexte 231"/>
          <p:cNvSpPr txBox="1"/>
          <p:nvPr/>
        </p:nvSpPr>
        <p:spPr>
          <a:xfrm>
            <a:off x="457240" y="6743158"/>
            <a:ext cx="655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100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3" name="ZoneTexte 232"/>
          <p:cNvSpPr txBox="1"/>
          <p:nvPr/>
        </p:nvSpPr>
        <p:spPr>
          <a:xfrm>
            <a:off x="4318535" y="5053095"/>
            <a:ext cx="1178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atin typeface="Arial" pitchFamily="34" charset="0"/>
                <a:cs typeface="Arial" pitchFamily="34" charset="0"/>
              </a:rPr>
              <a:t>VIMENTIN</a:t>
            </a:r>
            <a:endParaRPr lang="fr-FR" sz="1200" b="1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4" name="Groupe 233"/>
          <p:cNvGrpSpPr/>
          <p:nvPr/>
        </p:nvGrpSpPr>
        <p:grpSpPr>
          <a:xfrm>
            <a:off x="4293479" y="5958018"/>
            <a:ext cx="1839115" cy="775682"/>
            <a:chOff x="1038225" y="1569307"/>
            <a:chExt cx="3467100" cy="2771775"/>
          </a:xfrm>
        </p:grpSpPr>
        <p:sp>
          <p:nvSpPr>
            <p:cNvPr id="235" name="Rectangle 234"/>
            <p:cNvSpPr>
              <a:spLocks noChangeArrowheads="1"/>
            </p:cNvSpPr>
            <p:nvPr/>
          </p:nvSpPr>
          <p:spPr bwMode="auto">
            <a:xfrm>
              <a:off x="1038225" y="3988657"/>
              <a:ext cx="43815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Freeform 605"/>
            <p:cNvSpPr>
              <a:spLocks/>
            </p:cNvSpPr>
            <p:nvPr/>
          </p:nvSpPr>
          <p:spPr bwMode="auto">
            <a:xfrm>
              <a:off x="1038225" y="3988657"/>
              <a:ext cx="428625" cy="333375"/>
            </a:xfrm>
            <a:custGeom>
              <a:avLst/>
              <a:gdLst>
                <a:gd name="T0" fmla="*/ 0 w 283"/>
                <a:gd name="T1" fmla="*/ 220 h 220"/>
                <a:gd name="T2" fmla="*/ 0 w 283"/>
                <a:gd name="T3" fmla="*/ 220 h 220"/>
                <a:gd name="T4" fmla="*/ 0 w 283"/>
                <a:gd name="T5" fmla="*/ 0 h 220"/>
                <a:gd name="T6" fmla="*/ 283 w 283"/>
                <a:gd name="T7" fmla="*/ 0 h 220"/>
                <a:gd name="T8" fmla="*/ 283 w 283"/>
                <a:gd name="T9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220">
                  <a:moveTo>
                    <a:pt x="0" y="220"/>
                  </a:moveTo>
                  <a:lnTo>
                    <a:pt x="0" y="220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22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Freeform 606"/>
            <p:cNvSpPr>
              <a:spLocks/>
            </p:cNvSpPr>
            <p:nvPr/>
          </p:nvSpPr>
          <p:spPr bwMode="auto">
            <a:xfrm>
              <a:off x="1152525" y="3960082"/>
              <a:ext cx="209550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Line 607"/>
            <p:cNvSpPr>
              <a:spLocks noChangeShapeType="1"/>
            </p:cNvSpPr>
            <p:nvPr/>
          </p:nvSpPr>
          <p:spPr bwMode="auto">
            <a:xfrm>
              <a:off x="1257300" y="3960082"/>
              <a:ext cx="0" cy="285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Rectangle 238"/>
            <p:cNvSpPr>
              <a:spLocks noChangeArrowheads="1"/>
            </p:cNvSpPr>
            <p:nvPr/>
          </p:nvSpPr>
          <p:spPr bwMode="auto">
            <a:xfrm>
              <a:off x="1685925" y="3788632"/>
              <a:ext cx="438150" cy="542925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Freeform 609"/>
            <p:cNvSpPr>
              <a:spLocks/>
            </p:cNvSpPr>
            <p:nvPr/>
          </p:nvSpPr>
          <p:spPr bwMode="auto">
            <a:xfrm>
              <a:off x="1685925" y="3788632"/>
              <a:ext cx="428625" cy="533400"/>
            </a:xfrm>
            <a:custGeom>
              <a:avLst/>
              <a:gdLst>
                <a:gd name="T0" fmla="*/ 0 w 283"/>
                <a:gd name="T1" fmla="*/ 351 h 351"/>
                <a:gd name="T2" fmla="*/ 0 w 283"/>
                <a:gd name="T3" fmla="*/ 351 h 351"/>
                <a:gd name="T4" fmla="*/ 0 w 283"/>
                <a:gd name="T5" fmla="*/ 0 h 351"/>
                <a:gd name="T6" fmla="*/ 283 w 283"/>
                <a:gd name="T7" fmla="*/ 0 h 351"/>
                <a:gd name="T8" fmla="*/ 283 w 283"/>
                <a:gd name="T9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51">
                  <a:moveTo>
                    <a:pt x="0" y="351"/>
                  </a:moveTo>
                  <a:lnTo>
                    <a:pt x="0" y="351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351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Freeform 610"/>
            <p:cNvSpPr>
              <a:spLocks/>
            </p:cNvSpPr>
            <p:nvPr/>
          </p:nvSpPr>
          <p:spPr bwMode="auto">
            <a:xfrm>
              <a:off x="1800225" y="3560032"/>
              <a:ext cx="209550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Line 611"/>
            <p:cNvSpPr>
              <a:spLocks noChangeShapeType="1"/>
            </p:cNvSpPr>
            <p:nvPr/>
          </p:nvSpPr>
          <p:spPr bwMode="auto">
            <a:xfrm>
              <a:off x="1905000" y="3560032"/>
              <a:ext cx="0" cy="2286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Rectangle 242"/>
            <p:cNvSpPr>
              <a:spLocks noChangeArrowheads="1"/>
            </p:cNvSpPr>
            <p:nvPr/>
          </p:nvSpPr>
          <p:spPr bwMode="auto">
            <a:xfrm>
              <a:off x="2124075" y="3521932"/>
              <a:ext cx="428625" cy="809625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Freeform 613"/>
            <p:cNvSpPr>
              <a:spLocks/>
            </p:cNvSpPr>
            <p:nvPr/>
          </p:nvSpPr>
          <p:spPr bwMode="auto">
            <a:xfrm>
              <a:off x="2124075" y="3521932"/>
              <a:ext cx="428625" cy="800100"/>
            </a:xfrm>
            <a:custGeom>
              <a:avLst/>
              <a:gdLst>
                <a:gd name="T0" fmla="*/ 0 w 283"/>
                <a:gd name="T1" fmla="*/ 528 h 528"/>
                <a:gd name="T2" fmla="*/ 0 w 283"/>
                <a:gd name="T3" fmla="*/ 528 h 528"/>
                <a:gd name="T4" fmla="*/ 0 w 283"/>
                <a:gd name="T5" fmla="*/ 0 h 528"/>
                <a:gd name="T6" fmla="*/ 283 w 283"/>
                <a:gd name="T7" fmla="*/ 0 h 528"/>
                <a:gd name="T8" fmla="*/ 283 w 283"/>
                <a:gd name="T9" fmla="*/ 52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528">
                  <a:moveTo>
                    <a:pt x="0" y="528"/>
                  </a:moveTo>
                  <a:lnTo>
                    <a:pt x="0" y="528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528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" name="Freeform 614"/>
            <p:cNvSpPr>
              <a:spLocks/>
            </p:cNvSpPr>
            <p:nvPr/>
          </p:nvSpPr>
          <p:spPr bwMode="auto">
            <a:xfrm>
              <a:off x="2228850" y="2940907"/>
              <a:ext cx="219075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Line 615"/>
            <p:cNvSpPr>
              <a:spLocks noChangeShapeType="1"/>
            </p:cNvSpPr>
            <p:nvPr/>
          </p:nvSpPr>
          <p:spPr bwMode="auto">
            <a:xfrm>
              <a:off x="2333625" y="2940907"/>
              <a:ext cx="0" cy="5810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Rectangle 246"/>
            <p:cNvSpPr>
              <a:spLocks noChangeArrowheads="1"/>
            </p:cNvSpPr>
            <p:nvPr/>
          </p:nvSpPr>
          <p:spPr bwMode="auto">
            <a:xfrm>
              <a:off x="2552700" y="3721957"/>
              <a:ext cx="438150" cy="609600"/>
            </a:xfrm>
            <a:prstGeom prst="rect">
              <a:avLst/>
            </a:prstGeom>
            <a:solidFill>
              <a:srgbClr val="D4D4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Freeform 617"/>
            <p:cNvSpPr>
              <a:spLocks/>
            </p:cNvSpPr>
            <p:nvPr/>
          </p:nvSpPr>
          <p:spPr bwMode="auto">
            <a:xfrm>
              <a:off x="2552700" y="3721957"/>
              <a:ext cx="428625" cy="600075"/>
            </a:xfrm>
            <a:custGeom>
              <a:avLst/>
              <a:gdLst>
                <a:gd name="T0" fmla="*/ 0 w 283"/>
                <a:gd name="T1" fmla="*/ 399 h 399"/>
                <a:gd name="T2" fmla="*/ 0 w 283"/>
                <a:gd name="T3" fmla="*/ 399 h 399"/>
                <a:gd name="T4" fmla="*/ 0 w 283"/>
                <a:gd name="T5" fmla="*/ 0 h 399"/>
                <a:gd name="T6" fmla="*/ 283 w 283"/>
                <a:gd name="T7" fmla="*/ 0 h 399"/>
                <a:gd name="T8" fmla="*/ 283 w 283"/>
                <a:gd name="T9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399">
                  <a:moveTo>
                    <a:pt x="0" y="399"/>
                  </a:moveTo>
                  <a:lnTo>
                    <a:pt x="0" y="399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399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Freeform 618"/>
            <p:cNvSpPr>
              <a:spLocks/>
            </p:cNvSpPr>
            <p:nvPr/>
          </p:nvSpPr>
          <p:spPr bwMode="auto">
            <a:xfrm>
              <a:off x="2667000" y="3407632"/>
              <a:ext cx="209550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Line 619"/>
            <p:cNvSpPr>
              <a:spLocks noChangeShapeType="1"/>
            </p:cNvSpPr>
            <p:nvPr/>
          </p:nvSpPr>
          <p:spPr bwMode="auto">
            <a:xfrm>
              <a:off x="2771775" y="3407632"/>
              <a:ext cx="0" cy="31432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Rectangle 250"/>
            <p:cNvSpPr>
              <a:spLocks noChangeArrowheads="1"/>
            </p:cNvSpPr>
            <p:nvPr/>
          </p:nvSpPr>
          <p:spPr bwMode="auto">
            <a:xfrm>
              <a:off x="3200400" y="3474307"/>
              <a:ext cx="438150" cy="85725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52" name="Freeform 621"/>
            <p:cNvSpPr>
              <a:spLocks/>
            </p:cNvSpPr>
            <p:nvPr/>
          </p:nvSpPr>
          <p:spPr bwMode="auto">
            <a:xfrm>
              <a:off x="3200400" y="3474307"/>
              <a:ext cx="438150" cy="847725"/>
            </a:xfrm>
            <a:custGeom>
              <a:avLst/>
              <a:gdLst>
                <a:gd name="T0" fmla="*/ 0 w 283"/>
                <a:gd name="T1" fmla="*/ 557 h 557"/>
                <a:gd name="T2" fmla="*/ 0 w 283"/>
                <a:gd name="T3" fmla="*/ 557 h 557"/>
                <a:gd name="T4" fmla="*/ 0 w 283"/>
                <a:gd name="T5" fmla="*/ 0 h 557"/>
                <a:gd name="T6" fmla="*/ 283 w 283"/>
                <a:gd name="T7" fmla="*/ 0 h 557"/>
                <a:gd name="T8" fmla="*/ 283 w 283"/>
                <a:gd name="T9" fmla="*/ 55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557">
                  <a:moveTo>
                    <a:pt x="0" y="557"/>
                  </a:moveTo>
                  <a:lnTo>
                    <a:pt x="0" y="55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557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3" name="Freeform 622"/>
            <p:cNvSpPr>
              <a:spLocks/>
            </p:cNvSpPr>
            <p:nvPr/>
          </p:nvSpPr>
          <p:spPr bwMode="auto">
            <a:xfrm>
              <a:off x="3314700" y="2788507"/>
              <a:ext cx="209550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" name="Line 623"/>
            <p:cNvSpPr>
              <a:spLocks noChangeShapeType="1"/>
            </p:cNvSpPr>
            <p:nvPr/>
          </p:nvSpPr>
          <p:spPr bwMode="auto">
            <a:xfrm>
              <a:off x="3419475" y="2788507"/>
              <a:ext cx="0" cy="6858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" name="Rectangle 254"/>
            <p:cNvSpPr>
              <a:spLocks noChangeArrowheads="1"/>
            </p:cNvSpPr>
            <p:nvPr/>
          </p:nvSpPr>
          <p:spPr bwMode="auto">
            <a:xfrm>
              <a:off x="3638550" y="3474307"/>
              <a:ext cx="428625" cy="857250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" name="Freeform 625"/>
            <p:cNvSpPr>
              <a:spLocks/>
            </p:cNvSpPr>
            <p:nvPr/>
          </p:nvSpPr>
          <p:spPr bwMode="auto">
            <a:xfrm>
              <a:off x="3638550" y="3474307"/>
              <a:ext cx="428625" cy="847725"/>
            </a:xfrm>
            <a:custGeom>
              <a:avLst/>
              <a:gdLst>
                <a:gd name="T0" fmla="*/ 0 w 283"/>
                <a:gd name="T1" fmla="*/ 560 h 560"/>
                <a:gd name="T2" fmla="*/ 0 w 283"/>
                <a:gd name="T3" fmla="*/ 560 h 560"/>
                <a:gd name="T4" fmla="*/ 0 w 283"/>
                <a:gd name="T5" fmla="*/ 0 h 560"/>
                <a:gd name="T6" fmla="*/ 283 w 283"/>
                <a:gd name="T7" fmla="*/ 0 h 560"/>
                <a:gd name="T8" fmla="*/ 283 w 283"/>
                <a:gd name="T9" fmla="*/ 56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560">
                  <a:moveTo>
                    <a:pt x="0" y="560"/>
                  </a:moveTo>
                  <a:lnTo>
                    <a:pt x="0" y="560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56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Freeform 626"/>
            <p:cNvSpPr>
              <a:spLocks/>
            </p:cNvSpPr>
            <p:nvPr/>
          </p:nvSpPr>
          <p:spPr bwMode="auto">
            <a:xfrm>
              <a:off x="3743325" y="3055207"/>
              <a:ext cx="219075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8" name="Line 627"/>
            <p:cNvSpPr>
              <a:spLocks noChangeShapeType="1"/>
            </p:cNvSpPr>
            <p:nvPr/>
          </p:nvSpPr>
          <p:spPr bwMode="auto">
            <a:xfrm>
              <a:off x="3848100" y="3055207"/>
              <a:ext cx="0" cy="4191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9" name="Rectangle 258"/>
            <p:cNvSpPr>
              <a:spLocks noChangeArrowheads="1"/>
            </p:cNvSpPr>
            <p:nvPr/>
          </p:nvSpPr>
          <p:spPr bwMode="auto">
            <a:xfrm>
              <a:off x="4067175" y="3483832"/>
              <a:ext cx="438150" cy="847725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Freeform 629"/>
            <p:cNvSpPr>
              <a:spLocks/>
            </p:cNvSpPr>
            <p:nvPr/>
          </p:nvSpPr>
          <p:spPr bwMode="auto">
            <a:xfrm>
              <a:off x="4067175" y="3483832"/>
              <a:ext cx="428625" cy="838200"/>
            </a:xfrm>
            <a:custGeom>
              <a:avLst/>
              <a:gdLst>
                <a:gd name="T0" fmla="*/ 0 w 283"/>
                <a:gd name="T1" fmla="*/ 553 h 553"/>
                <a:gd name="T2" fmla="*/ 0 w 283"/>
                <a:gd name="T3" fmla="*/ 553 h 553"/>
                <a:gd name="T4" fmla="*/ 0 w 283"/>
                <a:gd name="T5" fmla="*/ 0 h 553"/>
                <a:gd name="T6" fmla="*/ 283 w 283"/>
                <a:gd name="T7" fmla="*/ 0 h 553"/>
                <a:gd name="T8" fmla="*/ 283 w 283"/>
                <a:gd name="T9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553">
                  <a:moveTo>
                    <a:pt x="0" y="553"/>
                  </a:moveTo>
                  <a:lnTo>
                    <a:pt x="0" y="553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553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1" name="Freeform 630"/>
            <p:cNvSpPr>
              <a:spLocks/>
            </p:cNvSpPr>
            <p:nvPr/>
          </p:nvSpPr>
          <p:spPr bwMode="auto">
            <a:xfrm>
              <a:off x="4181475" y="2798032"/>
              <a:ext cx="209550" cy="0"/>
            </a:xfrm>
            <a:custGeom>
              <a:avLst/>
              <a:gdLst>
                <a:gd name="T0" fmla="*/ 0 w 141"/>
                <a:gd name="T1" fmla="*/ 141 w 141"/>
                <a:gd name="T2" fmla="*/ 0 w 1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41">
                  <a:moveTo>
                    <a:pt x="0" y="0"/>
                  </a:moveTo>
                  <a:lnTo>
                    <a:pt x="141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2" name="Line 631"/>
            <p:cNvSpPr>
              <a:spLocks noChangeShapeType="1"/>
            </p:cNvSpPr>
            <p:nvPr/>
          </p:nvSpPr>
          <p:spPr bwMode="auto">
            <a:xfrm>
              <a:off x="4286250" y="2798032"/>
              <a:ext cx="0" cy="6858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3" name="Rectangle 262"/>
            <p:cNvSpPr>
              <a:spLocks noChangeArrowheads="1"/>
            </p:cNvSpPr>
            <p:nvPr/>
          </p:nvSpPr>
          <p:spPr bwMode="auto">
            <a:xfrm>
              <a:off x="1847851" y="2746351"/>
              <a:ext cx="133350" cy="419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264" name="Rectangle 263"/>
            <p:cNvSpPr>
              <a:spLocks noChangeArrowheads="1"/>
            </p:cNvSpPr>
            <p:nvPr/>
          </p:nvSpPr>
          <p:spPr bwMode="auto">
            <a:xfrm>
              <a:off x="2285999" y="2127227"/>
              <a:ext cx="133350" cy="419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265" name="Rectangle 264"/>
            <p:cNvSpPr>
              <a:spLocks noChangeArrowheads="1"/>
            </p:cNvSpPr>
            <p:nvPr/>
          </p:nvSpPr>
          <p:spPr bwMode="auto">
            <a:xfrm>
              <a:off x="2714624" y="2574902"/>
              <a:ext cx="133350" cy="419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*</a:t>
              </a:r>
            </a:p>
          </p:txBody>
        </p:sp>
        <p:sp>
          <p:nvSpPr>
            <p:cNvPr id="266" name="Rectangle 265"/>
            <p:cNvSpPr>
              <a:spLocks noChangeArrowheads="1"/>
            </p:cNvSpPr>
            <p:nvPr/>
          </p:nvSpPr>
          <p:spPr bwMode="auto">
            <a:xfrm>
              <a:off x="3733799" y="2232001"/>
              <a:ext cx="266699" cy="419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t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2000" b="0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**</a:t>
              </a:r>
            </a:p>
          </p:txBody>
        </p:sp>
        <p:sp>
          <p:nvSpPr>
            <p:cNvPr id="267" name="Rectangle 266"/>
            <p:cNvSpPr/>
            <p:nvPr/>
          </p:nvSpPr>
          <p:spPr>
            <a:xfrm>
              <a:off x="1038225" y="1569307"/>
              <a:ext cx="3467100" cy="277177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8" name="ZoneTexte 267"/>
          <p:cNvSpPr txBox="1"/>
          <p:nvPr/>
        </p:nvSpPr>
        <p:spPr>
          <a:xfrm>
            <a:off x="4042574" y="6595672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0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9" name="ZoneTexte 268"/>
          <p:cNvSpPr txBox="1"/>
          <p:nvPr/>
        </p:nvSpPr>
        <p:spPr>
          <a:xfrm>
            <a:off x="4042574" y="5832991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8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0" name="ZoneTexte 269"/>
          <p:cNvSpPr txBox="1"/>
          <p:nvPr/>
        </p:nvSpPr>
        <p:spPr>
          <a:xfrm>
            <a:off x="4318535" y="5937916"/>
            <a:ext cx="782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>
                <a:latin typeface="Arial" pitchFamily="34" charset="0"/>
                <a:cs typeface="Arial" pitchFamily="34" charset="0"/>
              </a:rPr>
              <a:t>ZEB1</a:t>
            </a:r>
            <a:endParaRPr lang="fr-FR" sz="1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1" name="ZoneTexte 270"/>
          <p:cNvSpPr txBox="1"/>
          <p:nvPr/>
        </p:nvSpPr>
        <p:spPr>
          <a:xfrm>
            <a:off x="3872408" y="6772009"/>
            <a:ext cx="655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100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" name="ZoneTexte 272"/>
          <p:cNvSpPr txBox="1"/>
          <p:nvPr/>
        </p:nvSpPr>
        <p:spPr>
          <a:xfrm>
            <a:off x="2260201" y="7848981"/>
            <a:ext cx="626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4" name="ZoneTexte 273"/>
          <p:cNvSpPr txBox="1"/>
          <p:nvPr/>
        </p:nvSpPr>
        <p:spPr>
          <a:xfrm>
            <a:off x="1110223" y="7566195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itchFamily="34" charset="0"/>
                <a:cs typeface="Arial" pitchFamily="34" charset="0"/>
              </a:rPr>
              <a:t>-</a:t>
            </a:r>
            <a:endParaRPr lang="fr-F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5" name="ZoneTexte 274"/>
          <p:cNvSpPr txBox="1"/>
          <p:nvPr/>
        </p:nvSpPr>
        <p:spPr>
          <a:xfrm>
            <a:off x="1334685" y="7592300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d1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6" name="ZoneTexte 275"/>
          <p:cNvSpPr txBox="1"/>
          <p:nvPr/>
        </p:nvSpPr>
        <p:spPr>
          <a:xfrm>
            <a:off x="1596443" y="7588242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d3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7" name="ZoneTexte 276"/>
          <p:cNvSpPr txBox="1"/>
          <p:nvPr/>
        </p:nvSpPr>
        <p:spPr>
          <a:xfrm>
            <a:off x="1836337" y="7587430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d5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3" name="ZoneTexte 282"/>
          <p:cNvSpPr txBox="1"/>
          <p:nvPr/>
        </p:nvSpPr>
        <p:spPr>
          <a:xfrm>
            <a:off x="2147057" y="7592300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d1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4" name="ZoneTexte 283"/>
          <p:cNvSpPr txBox="1"/>
          <p:nvPr/>
        </p:nvSpPr>
        <p:spPr>
          <a:xfrm>
            <a:off x="2408815" y="7588242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d3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5" name="ZoneTexte 284"/>
          <p:cNvSpPr txBox="1"/>
          <p:nvPr/>
        </p:nvSpPr>
        <p:spPr>
          <a:xfrm>
            <a:off x="2648709" y="7587430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d5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Connecteur droit 19"/>
          <p:cNvCxnSpPr/>
          <p:nvPr/>
        </p:nvCxnSpPr>
        <p:spPr>
          <a:xfrm flipV="1">
            <a:off x="1464687" y="7864429"/>
            <a:ext cx="5970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Connecteur droit 285"/>
          <p:cNvCxnSpPr/>
          <p:nvPr/>
        </p:nvCxnSpPr>
        <p:spPr>
          <a:xfrm flipV="1">
            <a:off x="2275011" y="7865572"/>
            <a:ext cx="5970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ZoneTexte 286"/>
          <p:cNvSpPr txBox="1"/>
          <p:nvPr/>
        </p:nvSpPr>
        <p:spPr>
          <a:xfrm>
            <a:off x="1478523" y="7848981"/>
            <a:ext cx="591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TNF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9" name="ZoneTexte 288"/>
          <p:cNvSpPr txBox="1"/>
          <p:nvPr/>
        </p:nvSpPr>
        <p:spPr>
          <a:xfrm>
            <a:off x="4503037" y="7641344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d1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0" name="ZoneTexte 289"/>
          <p:cNvSpPr txBox="1"/>
          <p:nvPr/>
        </p:nvSpPr>
        <p:spPr>
          <a:xfrm>
            <a:off x="4764795" y="7637286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d3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1" name="ZoneTexte 290"/>
          <p:cNvSpPr txBox="1"/>
          <p:nvPr/>
        </p:nvSpPr>
        <p:spPr>
          <a:xfrm>
            <a:off x="5004689" y="7636474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d5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2" name="ZoneTexte 291"/>
          <p:cNvSpPr txBox="1"/>
          <p:nvPr/>
        </p:nvSpPr>
        <p:spPr>
          <a:xfrm>
            <a:off x="5315409" y="7641344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d1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3" name="ZoneTexte 292"/>
          <p:cNvSpPr txBox="1"/>
          <p:nvPr/>
        </p:nvSpPr>
        <p:spPr>
          <a:xfrm>
            <a:off x="5577167" y="7637286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d3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4" name="ZoneTexte 293"/>
          <p:cNvSpPr txBox="1"/>
          <p:nvPr/>
        </p:nvSpPr>
        <p:spPr>
          <a:xfrm>
            <a:off x="5817061" y="7636474"/>
            <a:ext cx="420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d5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5" name="Connecteur droit 294"/>
          <p:cNvCxnSpPr/>
          <p:nvPr/>
        </p:nvCxnSpPr>
        <p:spPr>
          <a:xfrm flipV="1">
            <a:off x="4617799" y="7891988"/>
            <a:ext cx="5970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Connecteur droit 295"/>
          <p:cNvCxnSpPr/>
          <p:nvPr/>
        </p:nvCxnSpPr>
        <p:spPr>
          <a:xfrm flipV="1">
            <a:off x="5417413" y="7891988"/>
            <a:ext cx="59701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ZoneTexte 297"/>
          <p:cNvSpPr txBox="1"/>
          <p:nvPr/>
        </p:nvSpPr>
        <p:spPr>
          <a:xfrm>
            <a:off x="4263099" y="7597614"/>
            <a:ext cx="38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latin typeface="Arial" pitchFamily="34" charset="0"/>
                <a:cs typeface="Arial" pitchFamily="34" charset="0"/>
              </a:rPr>
              <a:t>-</a:t>
            </a:r>
            <a:endParaRPr lang="fr-F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9" name="Rectangle 298"/>
          <p:cNvSpPr/>
          <p:nvPr/>
        </p:nvSpPr>
        <p:spPr>
          <a:xfrm>
            <a:off x="3461391" y="4481949"/>
            <a:ext cx="4106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D</a:t>
            </a:r>
            <a:endParaRPr lang="fr-FR" sz="2800" b="1" dirty="0"/>
          </a:p>
        </p:txBody>
      </p:sp>
      <p:sp>
        <p:nvSpPr>
          <p:cNvPr id="300" name="Rectangle 299"/>
          <p:cNvSpPr/>
          <p:nvPr/>
        </p:nvSpPr>
        <p:spPr>
          <a:xfrm>
            <a:off x="4288365" y="9665404"/>
            <a:ext cx="2198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Supp</a:t>
            </a:r>
            <a:r>
              <a:rPr lang="en-US" sz="2800" b="1" dirty="0" smtClean="0"/>
              <a:t> Figure 2</a:t>
            </a:r>
            <a:endParaRPr lang="fr-FR" sz="2800" b="1" dirty="0"/>
          </a:p>
        </p:txBody>
      </p:sp>
      <p:sp>
        <p:nvSpPr>
          <p:cNvPr id="301" name="ZoneTexte 300"/>
          <p:cNvSpPr txBox="1"/>
          <p:nvPr/>
        </p:nvSpPr>
        <p:spPr>
          <a:xfrm>
            <a:off x="4637486" y="1606538"/>
            <a:ext cx="8435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TNF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α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2" name="ZoneTexte 301"/>
          <p:cNvSpPr txBox="1"/>
          <p:nvPr/>
        </p:nvSpPr>
        <p:spPr>
          <a:xfrm>
            <a:off x="3758560" y="1606538"/>
            <a:ext cx="830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β</a:t>
            </a:r>
            <a:endParaRPr lang="fr-FR" sz="1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3" name="ZoneTexte 302"/>
          <p:cNvSpPr txBox="1"/>
          <p:nvPr/>
        </p:nvSpPr>
        <p:spPr>
          <a:xfrm>
            <a:off x="5379397" y="1606538"/>
            <a:ext cx="11513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β 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+TNF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α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4" name="ZoneTexte 303"/>
          <p:cNvSpPr txBox="1"/>
          <p:nvPr/>
        </p:nvSpPr>
        <p:spPr>
          <a:xfrm rot="16200000">
            <a:off x="2494637" y="6208808"/>
            <a:ext cx="268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 smtClean="0">
                <a:latin typeface="Arial" pitchFamily="34" charset="0"/>
                <a:cs typeface="Arial" pitchFamily="34" charset="0"/>
              </a:rPr>
              <a:t>mRNA / GAPDH</a:t>
            </a:r>
            <a:endParaRPr lang="fr-FR" sz="16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5" name="ZoneTexte 304"/>
          <p:cNvSpPr txBox="1"/>
          <p:nvPr/>
        </p:nvSpPr>
        <p:spPr>
          <a:xfrm rot="16200000">
            <a:off x="-695200" y="6208808"/>
            <a:ext cx="2682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i="1" dirty="0" smtClean="0">
                <a:latin typeface="Arial" pitchFamily="34" charset="0"/>
                <a:cs typeface="Arial" pitchFamily="34" charset="0"/>
              </a:rPr>
              <a:t>mRNA / GAPDH</a:t>
            </a:r>
            <a:endParaRPr lang="fr-FR" sz="16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" name="ZoneTexte 306"/>
          <p:cNvSpPr txBox="1"/>
          <p:nvPr/>
        </p:nvSpPr>
        <p:spPr>
          <a:xfrm>
            <a:off x="5406962" y="7879461"/>
            <a:ext cx="626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" name="ZoneTexte 307"/>
          <p:cNvSpPr txBox="1"/>
          <p:nvPr/>
        </p:nvSpPr>
        <p:spPr>
          <a:xfrm>
            <a:off x="4625284" y="7879461"/>
            <a:ext cx="5919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TNF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9" name="Rectangle 308"/>
          <p:cNvSpPr/>
          <p:nvPr/>
        </p:nvSpPr>
        <p:spPr>
          <a:xfrm>
            <a:off x="4288365" y="8604448"/>
            <a:ext cx="2198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Supp</a:t>
            </a:r>
            <a:r>
              <a:rPr lang="en-US" sz="2800" b="1" dirty="0" smtClean="0"/>
              <a:t> Figure 3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52690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180279" y="7236296"/>
            <a:ext cx="95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" name="Groupe 1"/>
          <p:cNvGrpSpPr/>
          <p:nvPr/>
        </p:nvGrpSpPr>
        <p:grpSpPr>
          <a:xfrm>
            <a:off x="2161053" y="5218481"/>
            <a:ext cx="4598488" cy="1512000"/>
            <a:chOff x="2142880" y="973502"/>
            <a:chExt cx="4598488" cy="1512000"/>
          </a:xfrm>
        </p:grpSpPr>
        <p:pic>
          <p:nvPicPr>
            <p:cNvPr id="3076" name="Picture 4"/>
            <p:cNvPicPr preferRelativeResize="0"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2880" y="973502"/>
              <a:ext cx="1512000" cy="151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 preferRelativeResize="0"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5206" y="973502"/>
              <a:ext cx="1512000" cy="151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 preferRelativeResize="0"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9368" y="973502"/>
              <a:ext cx="1512000" cy="151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ZoneTexte 8"/>
          <p:cNvSpPr txBox="1"/>
          <p:nvPr/>
        </p:nvSpPr>
        <p:spPr>
          <a:xfrm rot="16200000">
            <a:off x="-259090" y="5833045"/>
            <a:ext cx="1487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latin typeface="Arial" pitchFamily="34" charset="0"/>
                <a:cs typeface="Arial" pitchFamily="34" charset="0"/>
              </a:rPr>
              <a:t>A549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853559" y="4629175"/>
            <a:ext cx="12134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 + TNF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α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2624093" y="4906174"/>
            <a:ext cx="36724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159217" y="4946629"/>
            <a:ext cx="151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d1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699707" y="4930637"/>
            <a:ext cx="1515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d3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242033" y="4966387"/>
            <a:ext cx="1517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d5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 rot="16200000">
            <a:off x="-525726" y="6611814"/>
            <a:ext cx="13408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latin typeface="Arial" pitchFamily="34" charset="0"/>
                <a:cs typeface="Arial" pitchFamily="34" charset="0"/>
              </a:rPr>
              <a:t>IF VIM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314938" y="5419931"/>
            <a:ext cx="0" cy="26915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 rot="16200000">
            <a:off x="-259240" y="7403035"/>
            <a:ext cx="15120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latin typeface="Arial" pitchFamily="34" charset="0"/>
                <a:cs typeface="Arial" pitchFamily="34" charset="0"/>
              </a:rPr>
              <a:t>ACHN</a:t>
            </a:r>
            <a:endParaRPr lang="fr-FR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618727" y="5218481"/>
            <a:ext cx="1512000" cy="3094442"/>
            <a:chOff x="600554" y="973502"/>
            <a:chExt cx="1512000" cy="3094442"/>
          </a:xfrm>
        </p:grpSpPr>
        <p:pic>
          <p:nvPicPr>
            <p:cNvPr id="3075" name="Picture 3"/>
            <p:cNvPicPr preferRelativeResize="0"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554" y="973502"/>
              <a:ext cx="1512000" cy="151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0" name="Picture 2"/>
            <p:cNvPicPr preferRelativeResize="0"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554" y="2555944"/>
              <a:ext cx="1512000" cy="151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051" name="Picture 3"/>
          <p:cNvPicPr preferRelativeResize="0"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665" y="6800923"/>
            <a:ext cx="1512000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603" y="6800923"/>
            <a:ext cx="1512000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 preferRelativeResize="0">
            <a:picLocks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541" y="6800923"/>
            <a:ext cx="1512000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4288365" y="8604448"/>
            <a:ext cx="2198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Supp</a:t>
            </a:r>
            <a:r>
              <a:rPr lang="en-US" sz="2800" b="1" dirty="0" smtClean="0"/>
              <a:t> Figure 4</a:t>
            </a:r>
            <a:endParaRPr lang="fr-FR" sz="2800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618727" y="4946629"/>
            <a:ext cx="1510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NT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755576"/>
            <a:ext cx="628650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ZoneTexte 24"/>
          <p:cNvSpPr txBox="1"/>
          <p:nvPr/>
        </p:nvSpPr>
        <p:spPr>
          <a:xfrm>
            <a:off x="5589400" y="2627783"/>
            <a:ext cx="1151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000" b="1" dirty="0" smtClean="0">
                <a:latin typeface="Arial" pitchFamily="34" charset="0"/>
                <a:cs typeface="Arial" pitchFamily="34" charset="0"/>
              </a:rPr>
              <a:t>β </a:t>
            </a:r>
            <a:r>
              <a:rPr lang="fr-FR" sz="1000" b="1" dirty="0" smtClean="0">
                <a:latin typeface="Arial" pitchFamily="34" charset="0"/>
                <a:cs typeface="Arial" pitchFamily="34" charset="0"/>
              </a:rPr>
              <a:t>+TNF</a:t>
            </a:r>
            <a:r>
              <a:rPr lang="el-GR" sz="1000" b="1" dirty="0" smtClean="0">
                <a:latin typeface="Arial" pitchFamily="34" charset="0"/>
                <a:cs typeface="Arial" pitchFamily="34" charset="0"/>
              </a:rPr>
              <a:t>α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600216" y="2485504"/>
            <a:ext cx="1151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d1  d3  d5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050990" y="2641432"/>
            <a:ext cx="1151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000" b="1" dirty="0" smtClean="0">
                <a:latin typeface="Arial" pitchFamily="34" charset="0"/>
                <a:cs typeface="Arial" pitchFamily="34" charset="0"/>
              </a:rPr>
              <a:t>β </a:t>
            </a:r>
            <a:r>
              <a:rPr lang="fr-FR" sz="1000" b="1" dirty="0" smtClean="0">
                <a:latin typeface="Arial" pitchFamily="34" charset="0"/>
                <a:cs typeface="Arial" pitchFamily="34" charset="0"/>
              </a:rPr>
              <a:t>+TNF</a:t>
            </a:r>
            <a:r>
              <a:rPr lang="el-GR" sz="1000" b="1" dirty="0" smtClean="0">
                <a:latin typeface="Arial" pitchFamily="34" charset="0"/>
                <a:cs typeface="Arial" pitchFamily="34" charset="0"/>
              </a:rPr>
              <a:t>α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4293096" y="2629324"/>
            <a:ext cx="1151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000" b="1" dirty="0" smtClean="0">
                <a:latin typeface="Arial" pitchFamily="34" charset="0"/>
                <a:cs typeface="Arial" pitchFamily="34" charset="0"/>
              </a:rPr>
              <a:t>β </a:t>
            </a:r>
            <a:r>
              <a:rPr lang="fr-FR" sz="1000" b="1" dirty="0" smtClean="0">
                <a:latin typeface="Arial" pitchFamily="34" charset="0"/>
                <a:cs typeface="Arial" pitchFamily="34" charset="0"/>
              </a:rPr>
              <a:t>+TNF</a:t>
            </a:r>
            <a:r>
              <a:rPr lang="el-GR" sz="1000" b="1" dirty="0" smtClean="0">
                <a:latin typeface="Arial" pitchFamily="34" charset="0"/>
                <a:cs typeface="Arial" pitchFamily="34" charset="0"/>
              </a:rPr>
              <a:t>α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667366" y="2674705"/>
            <a:ext cx="1151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000" b="1" dirty="0" smtClean="0">
                <a:latin typeface="Arial" pitchFamily="34" charset="0"/>
                <a:cs typeface="Arial" pitchFamily="34" charset="0"/>
              </a:rPr>
              <a:t>β </a:t>
            </a:r>
            <a:r>
              <a:rPr lang="fr-FR" sz="1000" b="1" dirty="0" smtClean="0">
                <a:latin typeface="Arial" pitchFamily="34" charset="0"/>
                <a:cs typeface="Arial" pitchFamily="34" charset="0"/>
              </a:rPr>
              <a:t>+TNF</a:t>
            </a:r>
            <a:r>
              <a:rPr lang="el-GR" sz="1000" b="1" dirty="0" smtClean="0">
                <a:latin typeface="Arial" pitchFamily="34" charset="0"/>
                <a:cs typeface="Arial" pitchFamily="34" charset="0"/>
              </a:rPr>
              <a:t>α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818690" y="2655079"/>
            <a:ext cx="1151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000" b="1" dirty="0" smtClean="0">
                <a:latin typeface="Arial" pitchFamily="34" charset="0"/>
                <a:cs typeface="Arial" pitchFamily="34" charset="0"/>
              </a:rPr>
              <a:t>β </a:t>
            </a:r>
            <a:r>
              <a:rPr lang="fr-FR" sz="1000" b="1" dirty="0" smtClean="0">
                <a:latin typeface="Arial" pitchFamily="34" charset="0"/>
                <a:cs typeface="Arial" pitchFamily="34" charset="0"/>
              </a:rPr>
              <a:t>+TNF</a:t>
            </a:r>
            <a:r>
              <a:rPr lang="el-GR" sz="1000" b="1" dirty="0" smtClean="0">
                <a:latin typeface="Arial" pitchFamily="34" charset="0"/>
                <a:cs typeface="Arial" pitchFamily="34" charset="0"/>
              </a:rPr>
              <a:t>α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1778836" y="2492565"/>
            <a:ext cx="1151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d1  d3  d5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3024248" y="2472093"/>
            <a:ext cx="1151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d1  d3  d5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4296311" y="2469392"/>
            <a:ext cx="1151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d1  d3  d5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589400" y="2487871"/>
            <a:ext cx="1151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d1  d3  d5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Connecteur droit 34"/>
          <p:cNvCxnSpPr/>
          <p:nvPr/>
        </p:nvCxnSpPr>
        <p:spPr>
          <a:xfrm>
            <a:off x="851842" y="2699136"/>
            <a:ext cx="6480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2030462" y="2699136"/>
            <a:ext cx="6480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3275874" y="2678664"/>
            <a:ext cx="6480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4553495" y="2676246"/>
            <a:ext cx="6480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5841026" y="2686629"/>
            <a:ext cx="6480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541856" y="2485741"/>
            <a:ext cx="4117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NT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1731068" y="2487871"/>
            <a:ext cx="4117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NT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2995383" y="2471855"/>
            <a:ext cx="4117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NT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4238504" y="2473243"/>
            <a:ext cx="4117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NT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5530880" y="2476216"/>
            <a:ext cx="4117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latin typeface="Arial" pitchFamily="34" charset="0"/>
                <a:cs typeface="Arial" pitchFamily="34" charset="0"/>
              </a:rPr>
              <a:t>NT</a:t>
            </a:r>
            <a:endParaRPr lang="fr-FR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691446" y="827584"/>
            <a:ext cx="83579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 smtClean="0">
                <a:latin typeface="Arial" pitchFamily="34" charset="0"/>
                <a:cs typeface="Arial" pitchFamily="34" charset="0"/>
              </a:rPr>
              <a:t>EPCAM</a:t>
            </a:r>
            <a:endParaRPr lang="fr-FR" sz="1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1882343" y="856873"/>
            <a:ext cx="83579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 smtClean="0">
                <a:latin typeface="Arial" pitchFamily="34" charset="0"/>
                <a:cs typeface="Arial" pitchFamily="34" charset="0"/>
              </a:rPr>
              <a:t>VIM</a:t>
            </a:r>
            <a:endParaRPr lang="fr-FR" sz="1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3182012" y="827583"/>
            <a:ext cx="83579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 smtClean="0">
                <a:latin typeface="Arial" pitchFamily="34" charset="0"/>
                <a:cs typeface="Arial" pitchFamily="34" charset="0"/>
              </a:rPr>
              <a:t>ZEB-1</a:t>
            </a:r>
            <a:endParaRPr lang="fr-FR" sz="1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4365104" y="818688"/>
            <a:ext cx="51242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 smtClean="0">
                <a:latin typeface="Arial" pitchFamily="34" charset="0"/>
                <a:cs typeface="Arial" pitchFamily="34" charset="0"/>
              </a:rPr>
              <a:t>SNAI1</a:t>
            </a:r>
            <a:endParaRPr lang="fr-FR" sz="1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5649165" y="865870"/>
            <a:ext cx="66015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000" b="1" i="1" dirty="0" smtClean="0">
                <a:latin typeface="Arial" pitchFamily="34" charset="0"/>
                <a:cs typeface="Arial" pitchFamily="34" charset="0"/>
              </a:rPr>
              <a:t>MMP9</a:t>
            </a:r>
            <a:endParaRPr lang="fr-FR" sz="1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9311" y="280245"/>
            <a:ext cx="402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A</a:t>
            </a:r>
            <a:endParaRPr lang="fr-FR" sz="2800" b="1" dirty="0"/>
          </a:p>
        </p:txBody>
      </p:sp>
      <p:sp>
        <p:nvSpPr>
          <p:cNvPr id="51" name="Rectangle 50"/>
          <p:cNvSpPr/>
          <p:nvPr/>
        </p:nvSpPr>
        <p:spPr>
          <a:xfrm>
            <a:off x="77147" y="4466168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B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87731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6" y="899592"/>
            <a:ext cx="5372100" cy="619963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24856" y="899592"/>
            <a:ext cx="40267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A</a:t>
            </a:r>
            <a:endParaRPr lang="fr-FR" sz="28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724856" y="4283968"/>
            <a:ext cx="3866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B</a:t>
            </a:r>
            <a:endParaRPr lang="fr-FR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4288365" y="8604448"/>
            <a:ext cx="2198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Supp</a:t>
            </a:r>
            <a:r>
              <a:rPr lang="en-US" sz="2800" b="1" dirty="0" smtClean="0"/>
              <a:t> Figure 5</a:t>
            </a:r>
            <a:endParaRPr lang="fr-FR" sz="2800" b="1" dirty="0"/>
          </a:p>
        </p:txBody>
      </p:sp>
      <p:sp>
        <p:nvSpPr>
          <p:cNvPr id="2" name="Rectangle 1"/>
          <p:cNvSpPr/>
          <p:nvPr/>
        </p:nvSpPr>
        <p:spPr>
          <a:xfrm>
            <a:off x="1153408" y="1259632"/>
            <a:ext cx="573278" cy="2232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405408" y="1331640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50</a:t>
            </a:r>
            <a:endParaRPr lang="fr-FR" sz="14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405408" y="168720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40</a:t>
            </a:r>
            <a:endParaRPr lang="fr-FR" sz="1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405408" y="212372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30</a:t>
            </a:r>
            <a:endParaRPr lang="fr-FR" sz="14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1405408" y="2503064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20</a:t>
            </a:r>
            <a:endParaRPr lang="fr-FR" sz="14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1412776" y="2898564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10</a:t>
            </a:r>
            <a:endParaRPr lang="fr-FR" sz="14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1542908" y="325558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0</a:t>
            </a:r>
            <a:endParaRPr lang="fr-FR" sz="1400" b="1" dirty="0"/>
          </a:p>
        </p:txBody>
      </p:sp>
      <p:sp>
        <p:nvSpPr>
          <p:cNvPr id="13" name="Rectangle 12"/>
          <p:cNvSpPr/>
          <p:nvPr/>
        </p:nvSpPr>
        <p:spPr>
          <a:xfrm>
            <a:off x="1149303" y="4631377"/>
            <a:ext cx="573278" cy="2386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1405408" y="580476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40</a:t>
            </a:r>
            <a:endParaRPr lang="fr-FR" sz="14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1405408" y="625406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20</a:t>
            </a:r>
            <a:endParaRPr lang="fr-FR" sz="14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1496778" y="6709738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0</a:t>
            </a:r>
            <a:endParaRPr lang="fr-FR" sz="14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1405408" y="5364088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60</a:t>
            </a:r>
            <a:endParaRPr lang="fr-FR" sz="1400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1405408" y="4923414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80</a:t>
            </a:r>
            <a:endParaRPr lang="fr-FR" sz="14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1111500" y="2193798"/>
            <a:ext cx="316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%</a:t>
            </a:r>
            <a:endParaRPr lang="fr-FR" sz="1400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1153408" y="5639716"/>
            <a:ext cx="316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%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386253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0" name="Groupe 74"/>
          <p:cNvGrpSpPr>
            <a:grpSpLocks/>
          </p:cNvGrpSpPr>
          <p:nvPr/>
        </p:nvGrpSpPr>
        <p:grpSpPr bwMode="auto">
          <a:xfrm>
            <a:off x="1681605" y="6223949"/>
            <a:ext cx="1080008" cy="1079931"/>
            <a:chOff x="3359970" y="2903510"/>
            <a:chExt cx="989135" cy="3072698"/>
          </a:xfrm>
        </p:grpSpPr>
        <p:sp>
          <p:nvSpPr>
            <p:cNvPr id="393" name="Rectangle 1012"/>
            <p:cNvSpPr>
              <a:spLocks noChangeArrowheads="1"/>
            </p:cNvSpPr>
            <p:nvPr/>
          </p:nvSpPr>
          <p:spPr bwMode="auto">
            <a:xfrm>
              <a:off x="3360731" y="5238749"/>
              <a:ext cx="228600" cy="7334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94" name="Freeform 7"/>
            <p:cNvSpPr>
              <a:spLocks/>
            </p:cNvSpPr>
            <p:nvPr/>
          </p:nvSpPr>
          <p:spPr bwMode="auto">
            <a:xfrm>
              <a:off x="3360731" y="5238749"/>
              <a:ext cx="228600" cy="733425"/>
            </a:xfrm>
            <a:custGeom>
              <a:avLst/>
              <a:gdLst>
                <a:gd name="T0" fmla="*/ 0 w 149"/>
                <a:gd name="T1" fmla="*/ 2147483647 h 476"/>
                <a:gd name="T2" fmla="*/ 0 w 149"/>
                <a:gd name="T3" fmla="*/ 2147483647 h 476"/>
                <a:gd name="T4" fmla="*/ 0 w 149"/>
                <a:gd name="T5" fmla="*/ 0 h 476"/>
                <a:gd name="T6" fmla="*/ 2147483647 w 149"/>
                <a:gd name="T7" fmla="*/ 0 h 476"/>
                <a:gd name="T8" fmla="*/ 2147483647 w 149"/>
                <a:gd name="T9" fmla="*/ 2147483647 h 4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476"/>
                <a:gd name="T17" fmla="*/ 149 w 149"/>
                <a:gd name="T18" fmla="*/ 476 h 4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476">
                  <a:moveTo>
                    <a:pt x="0" y="476"/>
                  </a:moveTo>
                  <a:lnTo>
                    <a:pt x="0" y="476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476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95" name="Rectangle 1014"/>
            <p:cNvSpPr>
              <a:spLocks noChangeArrowheads="1"/>
            </p:cNvSpPr>
            <p:nvPr/>
          </p:nvSpPr>
          <p:spPr bwMode="auto">
            <a:xfrm>
              <a:off x="3606924" y="5591174"/>
              <a:ext cx="228600" cy="3810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96" name="Freeform 9"/>
            <p:cNvSpPr>
              <a:spLocks/>
            </p:cNvSpPr>
            <p:nvPr/>
          </p:nvSpPr>
          <p:spPr bwMode="auto">
            <a:xfrm>
              <a:off x="3606924" y="5591174"/>
              <a:ext cx="228600" cy="381000"/>
            </a:xfrm>
            <a:custGeom>
              <a:avLst/>
              <a:gdLst>
                <a:gd name="T0" fmla="*/ 0 w 149"/>
                <a:gd name="T1" fmla="*/ 2147483647 h 247"/>
                <a:gd name="T2" fmla="*/ 0 w 149"/>
                <a:gd name="T3" fmla="*/ 2147483647 h 247"/>
                <a:gd name="T4" fmla="*/ 0 w 149"/>
                <a:gd name="T5" fmla="*/ 0 h 247"/>
                <a:gd name="T6" fmla="*/ 2147483647 w 149"/>
                <a:gd name="T7" fmla="*/ 0 h 247"/>
                <a:gd name="T8" fmla="*/ 2147483647 w 149"/>
                <a:gd name="T9" fmla="*/ 2147483647 h 2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247"/>
                <a:gd name="T17" fmla="*/ 149 w 149"/>
                <a:gd name="T18" fmla="*/ 247 h 2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247">
                  <a:moveTo>
                    <a:pt x="0" y="247"/>
                  </a:moveTo>
                  <a:lnTo>
                    <a:pt x="0" y="247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247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97" name="Freeform 10"/>
            <p:cNvSpPr>
              <a:spLocks/>
            </p:cNvSpPr>
            <p:nvPr/>
          </p:nvSpPr>
          <p:spPr bwMode="auto">
            <a:xfrm>
              <a:off x="3664074" y="5248274"/>
              <a:ext cx="114300" cy="0"/>
            </a:xfrm>
            <a:custGeom>
              <a:avLst/>
              <a:gdLst>
                <a:gd name="T0" fmla="*/ 0 w 74"/>
                <a:gd name="T1" fmla="*/ 2147483647 w 74"/>
                <a:gd name="T2" fmla="*/ 0 w 74"/>
                <a:gd name="T3" fmla="*/ 0 60000 65536"/>
                <a:gd name="T4" fmla="*/ 0 60000 65536"/>
                <a:gd name="T5" fmla="*/ 0 60000 65536"/>
                <a:gd name="T6" fmla="*/ 0 w 74"/>
                <a:gd name="T7" fmla="*/ 74 w 74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98" name="Line 11"/>
            <p:cNvSpPr>
              <a:spLocks noChangeShapeType="1"/>
            </p:cNvSpPr>
            <p:nvPr/>
          </p:nvSpPr>
          <p:spPr bwMode="auto">
            <a:xfrm>
              <a:off x="3721224" y="5248274"/>
              <a:ext cx="0" cy="3429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99" name="Rectangle 1018"/>
            <p:cNvSpPr>
              <a:spLocks noChangeArrowheads="1"/>
            </p:cNvSpPr>
            <p:nvPr/>
          </p:nvSpPr>
          <p:spPr bwMode="auto">
            <a:xfrm>
              <a:off x="3870573" y="5219699"/>
              <a:ext cx="228600" cy="75247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400" name="Freeform 13"/>
            <p:cNvSpPr>
              <a:spLocks/>
            </p:cNvSpPr>
            <p:nvPr/>
          </p:nvSpPr>
          <p:spPr bwMode="auto">
            <a:xfrm>
              <a:off x="3870573" y="5219699"/>
              <a:ext cx="228600" cy="752475"/>
            </a:xfrm>
            <a:custGeom>
              <a:avLst/>
              <a:gdLst>
                <a:gd name="T0" fmla="*/ 0 w 149"/>
                <a:gd name="T1" fmla="*/ 2147483647 h 487"/>
                <a:gd name="T2" fmla="*/ 0 w 149"/>
                <a:gd name="T3" fmla="*/ 2147483647 h 487"/>
                <a:gd name="T4" fmla="*/ 0 w 149"/>
                <a:gd name="T5" fmla="*/ 0 h 487"/>
                <a:gd name="T6" fmla="*/ 2147483647 w 149"/>
                <a:gd name="T7" fmla="*/ 0 h 487"/>
                <a:gd name="T8" fmla="*/ 2147483647 w 149"/>
                <a:gd name="T9" fmla="*/ 2147483647 h 4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487"/>
                <a:gd name="T17" fmla="*/ 149 w 149"/>
                <a:gd name="T18" fmla="*/ 487 h 4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487">
                  <a:moveTo>
                    <a:pt x="0" y="487"/>
                  </a:moveTo>
                  <a:lnTo>
                    <a:pt x="0" y="487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487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1" name="Freeform 14"/>
            <p:cNvSpPr>
              <a:spLocks/>
            </p:cNvSpPr>
            <p:nvPr/>
          </p:nvSpPr>
          <p:spPr bwMode="auto">
            <a:xfrm>
              <a:off x="3927723" y="4467224"/>
              <a:ext cx="114300" cy="0"/>
            </a:xfrm>
            <a:custGeom>
              <a:avLst/>
              <a:gdLst>
                <a:gd name="T0" fmla="*/ 0 w 74"/>
                <a:gd name="T1" fmla="*/ 2147483647 w 74"/>
                <a:gd name="T2" fmla="*/ 0 w 74"/>
                <a:gd name="T3" fmla="*/ 0 60000 65536"/>
                <a:gd name="T4" fmla="*/ 0 60000 65536"/>
                <a:gd name="T5" fmla="*/ 0 60000 65536"/>
                <a:gd name="T6" fmla="*/ 0 w 74"/>
                <a:gd name="T7" fmla="*/ 74 w 74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2" name="Line 15"/>
            <p:cNvSpPr>
              <a:spLocks noChangeShapeType="1"/>
            </p:cNvSpPr>
            <p:nvPr/>
          </p:nvSpPr>
          <p:spPr bwMode="auto">
            <a:xfrm>
              <a:off x="3984873" y="4467224"/>
              <a:ext cx="0" cy="7524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3" name="Rectangle 1022"/>
            <p:cNvSpPr>
              <a:spLocks noChangeArrowheads="1"/>
            </p:cNvSpPr>
            <p:nvPr/>
          </p:nvSpPr>
          <p:spPr bwMode="auto">
            <a:xfrm>
              <a:off x="4120505" y="5829299"/>
              <a:ext cx="228600" cy="14287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404" name="Freeform 17"/>
            <p:cNvSpPr>
              <a:spLocks/>
            </p:cNvSpPr>
            <p:nvPr/>
          </p:nvSpPr>
          <p:spPr bwMode="auto">
            <a:xfrm>
              <a:off x="4120505" y="5829299"/>
              <a:ext cx="228600" cy="142875"/>
            </a:xfrm>
            <a:custGeom>
              <a:avLst/>
              <a:gdLst>
                <a:gd name="T0" fmla="*/ 0 w 149"/>
                <a:gd name="T1" fmla="*/ 2147483647 h 93"/>
                <a:gd name="T2" fmla="*/ 0 w 149"/>
                <a:gd name="T3" fmla="*/ 2147483647 h 93"/>
                <a:gd name="T4" fmla="*/ 0 w 149"/>
                <a:gd name="T5" fmla="*/ 0 h 93"/>
                <a:gd name="T6" fmla="*/ 2147483647 w 149"/>
                <a:gd name="T7" fmla="*/ 0 h 93"/>
                <a:gd name="T8" fmla="*/ 2147483647 w 149"/>
                <a:gd name="T9" fmla="*/ 2147483647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93"/>
                <a:gd name="T17" fmla="*/ 149 w 149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93">
                  <a:moveTo>
                    <a:pt x="0" y="93"/>
                  </a:moveTo>
                  <a:lnTo>
                    <a:pt x="0" y="93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93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5" name="Freeform 18"/>
            <p:cNvSpPr>
              <a:spLocks/>
            </p:cNvSpPr>
            <p:nvPr/>
          </p:nvSpPr>
          <p:spPr bwMode="auto">
            <a:xfrm>
              <a:off x="4177655" y="5695949"/>
              <a:ext cx="114300" cy="0"/>
            </a:xfrm>
            <a:custGeom>
              <a:avLst/>
              <a:gdLst>
                <a:gd name="T0" fmla="*/ 0 w 74"/>
                <a:gd name="T1" fmla="*/ 2147483647 w 74"/>
                <a:gd name="T2" fmla="*/ 0 w 74"/>
                <a:gd name="T3" fmla="*/ 0 60000 65536"/>
                <a:gd name="T4" fmla="*/ 0 60000 65536"/>
                <a:gd name="T5" fmla="*/ 0 60000 65536"/>
                <a:gd name="T6" fmla="*/ 0 w 74"/>
                <a:gd name="T7" fmla="*/ 74 w 74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6" name="Line 19"/>
            <p:cNvSpPr>
              <a:spLocks noChangeShapeType="1"/>
            </p:cNvSpPr>
            <p:nvPr/>
          </p:nvSpPr>
          <p:spPr bwMode="auto">
            <a:xfrm>
              <a:off x="4234805" y="5695949"/>
              <a:ext cx="0" cy="1333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07" name="Rectangle 406"/>
            <p:cNvSpPr/>
            <p:nvPr/>
          </p:nvSpPr>
          <p:spPr>
            <a:xfrm>
              <a:off x="3360492" y="2919759"/>
              <a:ext cx="988670" cy="305792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/>
            </a:p>
          </p:txBody>
        </p:sp>
        <p:grpSp>
          <p:nvGrpSpPr>
            <p:cNvPr id="408" name="Groupe 1085"/>
            <p:cNvGrpSpPr>
              <a:grpSpLocks/>
            </p:cNvGrpSpPr>
            <p:nvPr/>
          </p:nvGrpSpPr>
          <p:grpSpPr bwMode="auto">
            <a:xfrm>
              <a:off x="3402323" y="5181598"/>
              <a:ext cx="138497" cy="50371"/>
              <a:chOff x="4330055" y="5848349"/>
              <a:chExt cx="114300" cy="133350"/>
            </a:xfrm>
          </p:grpSpPr>
          <p:sp>
            <p:nvSpPr>
              <p:cNvPr id="409" name="Freeform 18"/>
              <p:cNvSpPr>
                <a:spLocks/>
              </p:cNvSpPr>
              <p:nvPr/>
            </p:nvSpPr>
            <p:spPr bwMode="auto">
              <a:xfrm>
                <a:off x="4330055" y="5848349"/>
                <a:ext cx="114300" cy="0"/>
              </a:xfrm>
              <a:custGeom>
                <a:avLst/>
                <a:gdLst>
                  <a:gd name="T0" fmla="*/ 0 w 74"/>
                  <a:gd name="T1" fmla="*/ 2147483647 w 74"/>
                  <a:gd name="T2" fmla="*/ 0 w 74"/>
                  <a:gd name="T3" fmla="*/ 0 60000 65536"/>
                  <a:gd name="T4" fmla="*/ 0 60000 65536"/>
                  <a:gd name="T5" fmla="*/ 0 60000 65536"/>
                  <a:gd name="T6" fmla="*/ 0 w 74"/>
                  <a:gd name="T7" fmla="*/ 74 w 74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74">
                    <a:moveTo>
                      <a:pt x="0" y="0"/>
                    </a:moveTo>
                    <a:lnTo>
                      <a:pt x="74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0" name="Line 19"/>
              <p:cNvSpPr>
                <a:spLocks noChangeShapeType="1"/>
              </p:cNvSpPr>
              <p:nvPr/>
            </p:nvSpPr>
            <p:spPr bwMode="auto">
              <a:xfrm>
                <a:off x="4387205" y="5848349"/>
                <a:ext cx="0" cy="13335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371" name="Rectangle 872"/>
          <p:cNvSpPr>
            <a:spLocks noChangeArrowheads="1"/>
          </p:cNvSpPr>
          <p:nvPr/>
        </p:nvSpPr>
        <p:spPr bwMode="auto">
          <a:xfrm rot="16200000">
            <a:off x="-220534" y="6612355"/>
            <a:ext cx="798623" cy="307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fr-FR" sz="1400" b="1" i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SCNN1A</a:t>
            </a:r>
            <a:endParaRPr lang="en-US" altLang="fr-FR" sz="1400" i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72" name="Groupe 1161"/>
          <p:cNvGrpSpPr>
            <a:grpSpLocks/>
          </p:cNvGrpSpPr>
          <p:nvPr/>
        </p:nvGrpSpPr>
        <p:grpSpPr bwMode="auto">
          <a:xfrm>
            <a:off x="270306" y="6158866"/>
            <a:ext cx="1221296" cy="1214735"/>
            <a:chOff x="17285121" y="22544088"/>
            <a:chExt cx="1221287" cy="1214813"/>
          </a:xfrm>
        </p:grpSpPr>
        <p:sp>
          <p:nvSpPr>
            <p:cNvPr id="373" name="Rectangle 871"/>
            <p:cNvSpPr>
              <a:spLocks noChangeArrowheads="1"/>
            </p:cNvSpPr>
            <p:nvPr/>
          </p:nvSpPr>
          <p:spPr bwMode="auto">
            <a:xfrm>
              <a:off x="17285121" y="22544088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grpSp>
          <p:nvGrpSpPr>
            <p:cNvPr id="374" name="Groupe 91"/>
            <p:cNvGrpSpPr>
              <a:grpSpLocks/>
            </p:cNvGrpSpPr>
            <p:nvPr/>
          </p:nvGrpSpPr>
          <p:grpSpPr bwMode="auto">
            <a:xfrm>
              <a:off x="17426408" y="22609175"/>
              <a:ext cx="1080000" cy="1080000"/>
              <a:chOff x="6328417" y="2843808"/>
              <a:chExt cx="1866388" cy="1838325"/>
            </a:xfrm>
          </p:grpSpPr>
          <p:sp>
            <p:nvSpPr>
              <p:cNvPr id="376" name="Rectangle 995"/>
              <p:cNvSpPr>
                <a:spLocks noChangeArrowheads="1"/>
              </p:cNvSpPr>
              <p:nvPr/>
            </p:nvSpPr>
            <p:spPr bwMode="auto">
              <a:xfrm>
                <a:off x="6328417" y="2843808"/>
                <a:ext cx="1866388" cy="1838325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77" name="Rectangle 996"/>
              <p:cNvSpPr>
                <a:spLocks noChangeArrowheads="1"/>
              </p:cNvSpPr>
              <p:nvPr/>
            </p:nvSpPr>
            <p:spPr bwMode="auto">
              <a:xfrm>
                <a:off x="6328417" y="4208678"/>
                <a:ext cx="457200" cy="4667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78" name="Freeform 49"/>
              <p:cNvSpPr>
                <a:spLocks/>
              </p:cNvSpPr>
              <p:nvPr/>
            </p:nvSpPr>
            <p:spPr bwMode="auto">
              <a:xfrm>
                <a:off x="6328417" y="4208678"/>
                <a:ext cx="457200" cy="466725"/>
              </a:xfrm>
              <a:custGeom>
                <a:avLst/>
                <a:gdLst>
                  <a:gd name="T0" fmla="*/ 0 w 299"/>
                  <a:gd name="T1" fmla="*/ 2147483647 h 303"/>
                  <a:gd name="T2" fmla="*/ 0 w 299"/>
                  <a:gd name="T3" fmla="*/ 2147483647 h 303"/>
                  <a:gd name="T4" fmla="*/ 0 w 299"/>
                  <a:gd name="T5" fmla="*/ 0 h 303"/>
                  <a:gd name="T6" fmla="*/ 2147483647 w 299"/>
                  <a:gd name="T7" fmla="*/ 0 h 303"/>
                  <a:gd name="T8" fmla="*/ 2147483647 w 299"/>
                  <a:gd name="T9" fmla="*/ 2147483647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"/>
                  <a:gd name="T16" fmla="*/ 0 h 303"/>
                  <a:gd name="T17" fmla="*/ 299 w 299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" h="303">
                    <a:moveTo>
                      <a:pt x="0" y="303"/>
                    </a:moveTo>
                    <a:lnTo>
                      <a:pt x="0" y="303"/>
                    </a:lnTo>
                    <a:lnTo>
                      <a:pt x="0" y="0"/>
                    </a:lnTo>
                    <a:lnTo>
                      <a:pt x="299" y="0"/>
                    </a:lnTo>
                    <a:lnTo>
                      <a:pt x="299" y="303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9" name="Freeform 50"/>
              <p:cNvSpPr>
                <a:spLocks/>
              </p:cNvSpPr>
              <p:nvPr/>
            </p:nvSpPr>
            <p:spPr bwMode="auto">
              <a:xfrm>
                <a:off x="6442717" y="4189628"/>
                <a:ext cx="228600" cy="0"/>
              </a:xfrm>
              <a:custGeom>
                <a:avLst/>
                <a:gdLst>
                  <a:gd name="T0" fmla="*/ 0 w 150"/>
                  <a:gd name="T1" fmla="*/ 2147483647 w 150"/>
                  <a:gd name="T2" fmla="*/ 0 w 150"/>
                  <a:gd name="T3" fmla="*/ 0 60000 65536"/>
                  <a:gd name="T4" fmla="*/ 0 60000 65536"/>
                  <a:gd name="T5" fmla="*/ 0 60000 65536"/>
                  <a:gd name="T6" fmla="*/ 0 w 150"/>
                  <a:gd name="T7" fmla="*/ 150 w 150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50">
                    <a:moveTo>
                      <a:pt x="0" y="0"/>
                    </a:moveTo>
                    <a:lnTo>
                      <a:pt x="150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0" name="Line 51"/>
              <p:cNvSpPr>
                <a:spLocks noChangeShapeType="1"/>
              </p:cNvSpPr>
              <p:nvPr/>
            </p:nvSpPr>
            <p:spPr bwMode="auto">
              <a:xfrm>
                <a:off x="6557017" y="4189628"/>
                <a:ext cx="0" cy="1905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1" name="Rectangle 1000"/>
              <p:cNvSpPr>
                <a:spLocks noChangeArrowheads="1"/>
              </p:cNvSpPr>
              <p:nvPr/>
            </p:nvSpPr>
            <p:spPr bwMode="auto">
              <a:xfrm>
                <a:off x="6789626" y="4418228"/>
                <a:ext cx="457200" cy="25717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82" name="Freeform 53"/>
              <p:cNvSpPr>
                <a:spLocks/>
              </p:cNvSpPr>
              <p:nvPr/>
            </p:nvSpPr>
            <p:spPr bwMode="auto">
              <a:xfrm>
                <a:off x="6789626" y="4418228"/>
                <a:ext cx="457200" cy="257175"/>
              </a:xfrm>
              <a:custGeom>
                <a:avLst/>
                <a:gdLst>
                  <a:gd name="T0" fmla="*/ 0 w 299"/>
                  <a:gd name="T1" fmla="*/ 2147483647 h 168"/>
                  <a:gd name="T2" fmla="*/ 0 w 299"/>
                  <a:gd name="T3" fmla="*/ 2147483647 h 168"/>
                  <a:gd name="T4" fmla="*/ 0 w 299"/>
                  <a:gd name="T5" fmla="*/ 0 h 168"/>
                  <a:gd name="T6" fmla="*/ 2147483647 w 299"/>
                  <a:gd name="T7" fmla="*/ 0 h 168"/>
                  <a:gd name="T8" fmla="*/ 2147483647 w 299"/>
                  <a:gd name="T9" fmla="*/ 2147483647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"/>
                  <a:gd name="T16" fmla="*/ 0 h 168"/>
                  <a:gd name="T17" fmla="*/ 299 w 299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" h="168">
                    <a:moveTo>
                      <a:pt x="0" y="168"/>
                    </a:moveTo>
                    <a:lnTo>
                      <a:pt x="0" y="168"/>
                    </a:lnTo>
                    <a:lnTo>
                      <a:pt x="0" y="0"/>
                    </a:lnTo>
                    <a:lnTo>
                      <a:pt x="299" y="0"/>
                    </a:lnTo>
                    <a:lnTo>
                      <a:pt x="299" y="16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3" name="Freeform 54"/>
              <p:cNvSpPr>
                <a:spLocks/>
              </p:cNvSpPr>
              <p:nvPr/>
            </p:nvSpPr>
            <p:spPr bwMode="auto">
              <a:xfrm>
                <a:off x="6903926" y="4084853"/>
                <a:ext cx="228600" cy="0"/>
              </a:xfrm>
              <a:custGeom>
                <a:avLst/>
                <a:gdLst>
                  <a:gd name="T0" fmla="*/ 0 w 150"/>
                  <a:gd name="T1" fmla="*/ 2147483647 w 150"/>
                  <a:gd name="T2" fmla="*/ 0 w 150"/>
                  <a:gd name="T3" fmla="*/ 0 60000 65536"/>
                  <a:gd name="T4" fmla="*/ 0 60000 65536"/>
                  <a:gd name="T5" fmla="*/ 0 60000 65536"/>
                  <a:gd name="T6" fmla="*/ 0 w 150"/>
                  <a:gd name="T7" fmla="*/ 150 w 150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50">
                    <a:moveTo>
                      <a:pt x="0" y="0"/>
                    </a:moveTo>
                    <a:lnTo>
                      <a:pt x="150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4" name="Line 55"/>
              <p:cNvSpPr>
                <a:spLocks noChangeShapeType="1"/>
              </p:cNvSpPr>
              <p:nvPr/>
            </p:nvSpPr>
            <p:spPr bwMode="auto">
              <a:xfrm>
                <a:off x="7018226" y="4084853"/>
                <a:ext cx="0" cy="33337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5" name="Rectangle 1004"/>
              <p:cNvSpPr>
                <a:spLocks noChangeArrowheads="1"/>
              </p:cNvSpPr>
              <p:nvPr/>
            </p:nvSpPr>
            <p:spPr bwMode="auto">
              <a:xfrm>
                <a:off x="7268530" y="3884828"/>
                <a:ext cx="457200" cy="79057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86" name="Freeform 57"/>
              <p:cNvSpPr>
                <a:spLocks/>
              </p:cNvSpPr>
              <p:nvPr/>
            </p:nvSpPr>
            <p:spPr bwMode="auto">
              <a:xfrm>
                <a:off x="7268530" y="3884828"/>
                <a:ext cx="457200" cy="790575"/>
              </a:xfrm>
              <a:custGeom>
                <a:avLst/>
                <a:gdLst>
                  <a:gd name="T0" fmla="*/ 0 w 299"/>
                  <a:gd name="T1" fmla="*/ 2147483647 h 520"/>
                  <a:gd name="T2" fmla="*/ 0 w 299"/>
                  <a:gd name="T3" fmla="*/ 2147483647 h 520"/>
                  <a:gd name="T4" fmla="*/ 0 w 299"/>
                  <a:gd name="T5" fmla="*/ 0 h 520"/>
                  <a:gd name="T6" fmla="*/ 2147483647 w 299"/>
                  <a:gd name="T7" fmla="*/ 0 h 520"/>
                  <a:gd name="T8" fmla="*/ 2147483647 w 299"/>
                  <a:gd name="T9" fmla="*/ 2147483647 h 5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"/>
                  <a:gd name="T16" fmla="*/ 0 h 520"/>
                  <a:gd name="T17" fmla="*/ 299 w 299"/>
                  <a:gd name="T18" fmla="*/ 520 h 5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" h="520">
                    <a:moveTo>
                      <a:pt x="0" y="520"/>
                    </a:moveTo>
                    <a:lnTo>
                      <a:pt x="0" y="520"/>
                    </a:lnTo>
                    <a:lnTo>
                      <a:pt x="0" y="0"/>
                    </a:lnTo>
                    <a:lnTo>
                      <a:pt x="299" y="0"/>
                    </a:lnTo>
                    <a:lnTo>
                      <a:pt x="299" y="52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7" name="Freeform 58"/>
              <p:cNvSpPr>
                <a:spLocks/>
              </p:cNvSpPr>
              <p:nvPr/>
            </p:nvSpPr>
            <p:spPr bwMode="auto">
              <a:xfrm>
                <a:off x="7382830" y="3313328"/>
                <a:ext cx="228600" cy="0"/>
              </a:xfrm>
              <a:custGeom>
                <a:avLst/>
                <a:gdLst>
                  <a:gd name="T0" fmla="*/ 0 w 150"/>
                  <a:gd name="T1" fmla="*/ 2147483647 w 150"/>
                  <a:gd name="T2" fmla="*/ 0 w 150"/>
                  <a:gd name="T3" fmla="*/ 0 60000 65536"/>
                  <a:gd name="T4" fmla="*/ 0 60000 65536"/>
                  <a:gd name="T5" fmla="*/ 0 60000 65536"/>
                  <a:gd name="T6" fmla="*/ 0 w 150"/>
                  <a:gd name="T7" fmla="*/ 150 w 150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50">
                    <a:moveTo>
                      <a:pt x="0" y="0"/>
                    </a:moveTo>
                    <a:lnTo>
                      <a:pt x="150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8" name="Line 59"/>
              <p:cNvSpPr>
                <a:spLocks noChangeShapeType="1"/>
              </p:cNvSpPr>
              <p:nvPr/>
            </p:nvSpPr>
            <p:spPr bwMode="auto">
              <a:xfrm>
                <a:off x="7497130" y="3313328"/>
                <a:ext cx="0" cy="5715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9" name="Rectangle 1008"/>
              <p:cNvSpPr>
                <a:spLocks noChangeArrowheads="1"/>
              </p:cNvSpPr>
              <p:nvPr/>
            </p:nvSpPr>
            <p:spPr bwMode="auto">
              <a:xfrm>
                <a:off x="7737605" y="4465853"/>
                <a:ext cx="457200" cy="20955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90" name="Freeform 61"/>
              <p:cNvSpPr>
                <a:spLocks/>
              </p:cNvSpPr>
              <p:nvPr/>
            </p:nvSpPr>
            <p:spPr bwMode="auto">
              <a:xfrm>
                <a:off x="7737605" y="4465853"/>
                <a:ext cx="457200" cy="209550"/>
              </a:xfrm>
              <a:custGeom>
                <a:avLst/>
                <a:gdLst>
                  <a:gd name="T0" fmla="*/ 0 w 299"/>
                  <a:gd name="T1" fmla="*/ 2147483647 h 135"/>
                  <a:gd name="T2" fmla="*/ 0 w 299"/>
                  <a:gd name="T3" fmla="*/ 2147483647 h 135"/>
                  <a:gd name="T4" fmla="*/ 0 w 299"/>
                  <a:gd name="T5" fmla="*/ 0 h 135"/>
                  <a:gd name="T6" fmla="*/ 2147483647 w 299"/>
                  <a:gd name="T7" fmla="*/ 0 h 135"/>
                  <a:gd name="T8" fmla="*/ 2147483647 w 299"/>
                  <a:gd name="T9" fmla="*/ 2147483647 h 1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9"/>
                  <a:gd name="T16" fmla="*/ 0 h 135"/>
                  <a:gd name="T17" fmla="*/ 299 w 299"/>
                  <a:gd name="T18" fmla="*/ 135 h 1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9" h="135">
                    <a:moveTo>
                      <a:pt x="0" y="135"/>
                    </a:moveTo>
                    <a:lnTo>
                      <a:pt x="0" y="135"/>
                    </a:lnTo>
                    <a:lnTo>
                      <a:pt x="0" y="0"/>
                    </a:lnTo>
                    <a:lnTo>
                      <a:pt x="299" y="0"/>
                    </a:lnTo>
                    <a:lnTo>
                      <a:pt x="299" y="135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1" name="Freeform 62"/>
              <p:cNvSpPr>
                <a:spLocks/>
              </p:cNvSpPr>
              <p:nvPr/>
            </p:nvSpPr>
            <p:spPr bwMode="auto">
              <a:xfrm>
                <a:off x="7851905" y="4189628"/>
                <a:ext cx="228600" cy="0"/>
              </a:xfrm>
              <a:custGeom>
                <a:avLst/>
                <a:gdLst>
                  <a:gd name="T0" fmla="*/ 0 w 150"/>
                  <a:gd name="T1" fmla="*/ 2147483647 w 150"/>
                  <a:gd name="T2" fmla="*/ 0 w 150"/>
                  <a:gd name="T3" fmla="*/ 0 60000 65536"/>
                  <a:gd name="T4" fmla="*/ 0 60000 65536"/>
                  <a:gd name="T5" fmla="*/ 0 60000 65536"/>
                  <a:gd name="T6" fmla="*/ 0 w 150"/>
                  <a:gd name="T7" fmla="*/ 150 w 150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50">
                    <a:moveTo>
                      <a:pt x="0" y="0"/>
                    </a:moveTo>
                    <a:lnTo>
                      <a:pt x="150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2" name="Line 63"/>
              <p:cNvSpPr>
                <a:spLocks noChangeShapeType="1"/>
              </p:cNvSpPr>
              <p:nvPr/>
            </p:nvSpPr>
            <p:spPr bwMode="auto">
              <a:xfrm>
                <a:off x="7966205" y="4189628"/>
                <a:ext cx="0" cy="27622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375" name="Rectangle 871"/>
            <p:cNvSpPr>
              <a:spLocks noChangeArrowheads="1"/>
            </p:cNvSpPr>
            <p:nvPr/>
          </p:nvSpPr>
          <p:spPr bwMode="auto">
            <a:xfrm>
              <a:off x="17308271" y="23574235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</p:grpSp>
      <p:sp>
        <p:nvSpPr>
          <p:cNvPr id="247" name="ZoneTexte 854"/>
          <p:cNvSpPr txBox="1">
            <a:spLocks noChangeArrowheads="1"/>
          </p:cNvSpPr>
          <p:nvPr/>
        </p:nvSpPr>
        <p:spPr bwMode="auto">
          <a:xfrm>
            <a:off x="1676957" y="395536"/>
            <a:ext cx="1080663" cy="369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800" b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A549</a:t>
            </a:r>
          </a:p>
        </p:txBody>
      </p:sp>
      <p:sp>
        <p:nvSpPr>
          <p:cNvPr id="248" name="ZoneTexte 855"/>
          <p:cNvSpPr txBox="1">
            <a:spLocks noChangeArrowheads="1"/>
          </p:cNvSpPr>
          <p:nvPr/>
        </p:nvSpPr>
        <p:spPr bwMode="auto">
          <a:xfrm>
            <a:off x="358786" y="395536"/>
            <a:ext cx="1080663" cy="369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800" b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ACHN</a:t>
            </a:r>
          </a:p>
        </p:txBody>
      </p:sp>
      <p:grpSp>
        <p:nvGrpSpPr>
          <p:cNvPr id="330" name="Groupe 1154"/>
          <p:cNvGrpSpPr>
            <a:grpSpLocks/>
          </p:cNvGrpSpPr>
          <p:nvPr/>
        </p:nvGrpSpPr>
        <p:grpSpPr bwMode="auto">
          <a:xfrm>
            <a:off x="90918" y="691098"/>
            <a:ext cx="1348296" cy="1208527"/>
            <a:chOff x="17105734" y="19192875"/>
            <a:chExt cx="1348286" cy="1208604"/>
          </a:xfrm>
        </p:grpSpPr>
        <p:sp>
          <p:nvSpPr>
            <p:cNvPr id="350" name="Rectangle 850"/>
            <p:cNvSpPr>
              <a:spLocks noChangeArrowheads="1"/>
            </p:cNvSpPr>
            <p:nvPr/>
          </p:nvSpPr>
          <p:spPr bwMode="auto">
            <a:xfrm>
              <a:off x="17247021" y="20216813"/>
              <a:ext cx="2460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351" name="Rectangle 851"/>
            <p:cNvSpPr>
              <a:spLocks noChangeArrowheads="1"/>
            </p:cNvSpPr>
            <p:nvPr/>
          </p:nvSpPr>
          <p:spPr bwMode="auto">
            <a:xfrm>
              <a:off x="17105734" y="19192875"/>
              <a:ext cx="23564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150</a:t>
              </a:r>
            </a:p>
          </p:txBody>
        </p:sp>
        <p:grpSp>
          <p:nvGrpSpPr>
            <p:cNvPr id="352" name="Groupe 57"/>
            <p:cNvGrpSpPr>
              <a:grpSpLocks/>
            </p:cNvGrpSpPr>
            <p:nvPr/>
          </p:nvGrpSpPr>
          <p:grpSpPr bwMode="auto">
            <a:xfrm>
              <a:off x="17374020" y="19273838"/>
              <a:ext cx="1080000" cy="1080000"/>
              <a:chOff x="2353469" y="992354"/>
              <a:chExt cx="1030958" cy="1833562"/>
            </a:xfrm>
          </p:grpSpPr>
          <p:sp>
            <p:nvSpPr>
              <p:cNvPr id="353" name="Rectangle 1430"/>
              <p:cNvSpPr>
                <a:spLocks noChangeArrowheads="1"/>
              </p:cNvSpPr>
              <p:nvPr/>
            </p:nvSpPr>
            <p:spPr bwMode="auto">
              <a:xfrm>
                <a:off x="2362199" y="2816391"/>
                <a:ext cx="228600" cy="95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54" name="Freeform 7"/>
              <p:cNvSpPr>
                <a:spLocks/>
              </p:cNvSpPr>
              <p:nvPr/>
            </p:nvSpPr>
            <p:spPr bwMode="auto">
              <a:xfrm>
                <a:off x="2362199" y="2816391"/>
                <a:ext cx="228600" cy="9525"/>
              </a:xfrm>
              <a:custGeom>
                <a:avLst/>
                <a:gdLst>
                  <a:gd name="T0" fmla="*/ 0 w 149"/>
                  <a:gd name="T1" fmla="*/ 2147483647 h 4"/>
                  <a:gd name="T2" fmla="*/ 0 w 149"/>
                  <a:gd name="T3" fmla="*/ 2147483647 h 4"/>
                  <a:gd name="T4" fmla="*/ 0 w 149"/>
                  <a:gd name="T5" fmla="*/ 0 h 4"/>
                  <a:gd name="T6" fmla="*/ 2147483647 w 149"/>
                  <a:gd name="T7" fmla="*/ 0 h 4"/>
                  <a:gd name="T8" fmla="*/ 2147483647 w 149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9"/>
                  <a:gd name="T16" fmla="*/ 0 h 4"/>
                  <a:gd name="T17" fmla="*/ 149 w 149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9" h="4">
                    <a:moveTo>
                      <a:pt x="0" y="4"/>
                    </a:moveTo>
                    <a:lnTo>
                      <a:pt x="0" y="4"/>
                    </a:lnTo>
                    <a:lnTo>
                      <a:pt x="0" y="0"/>
                    </a:lnTo>
                    <a:lnTo>
                      <a:pt x="149" y="0"/>
                    </a:lnTo>
                    <a:lnTo>
                      <a:pt x="149" y="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5" name="Freeform 8"/>
              <p:cNvSpPr>
                <a:spLocks/>
              </p:cNvSpPr>
              <p:nvPr/>
            </p:nvSpPr>
            <p:spPr bwMode="auto">
              <a:xfrm>
                <a:off x="2419349" y="2816391"/>
                <a:ext cx="114300" cy="0"/>
              </a:xfrm>
              <a:custGeom>
                <a:avLst/>
                <a:gdLst>
                  <a:gd name="T0" fmla="*/ 0 w 74"/>
                  <a:gd name="T1" fmla="*/ 2147483647 w 74"/>
                  <a:gd name="T2" fmla="*/ 0 w 74"/>
                  <a:gd name="T3" fmla="*/ 0 60000 65536"/>
                  <a:gd name="T4" fmla="*/ 0 60000 65536"/>
                  <a:gd name="T5" fmla="*/ 0 60000 65536"/>
                  <a:gd name="T6" fmla="*/ 0 w 74"/>
                  <a:gd name="T7" fmla="*/ 74 w 74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74">
                    <a:moveTo>
                      <a:pt x="0" y="0"/>
                    </a:moveTo>
                    <a:lnTo>
                      <a:pt x="74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6" name="Line 9"/>
              <p:cNvSpPr>
                <a:spLocks noChangeShapeType="1"/>
              </p:cNvSpPr>
              <p:nvPr/>
            </p:nvSpPr>
            <p:spPr bwMode="auto">
              <a:xfrm>
                <a:off x="2476499" y="2816391"/>
                <a:ext cx="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7" name="Rectangle 1434"/>
              <p:cNvSpPr>
                <a:spLocks noChangeArrowheads="1"/>
              </p:cNvSpPr>
              <p:nvPr/>
            </p:nvSpPr>
            <p:spPr bwMode="auto">
              <a:xfrm>
                <a:off x="2657474" y="2768766"/>
                <a:ext cx="228600" cy="5715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58" name="Freeform 11"/>
              <p:cNvSpPr>
                <a:spLocks/>
              </p:cNvSpPr>
              <p:nvPr/>
            </p:nvSpPr>
            <p:spPr bwMode="auto">
              <a:xfrm>
                <a:off x="2657474" y="2768766"/>
                <a:ext cx="228600" cy="57150"/>
              </a:xfrm>
              <a:custGeom>
                <a:avLst/>
                <a:gdLst>
                  <a:gd name="T0" fmla="*/ 0 w 149"/>
                  <a:gd name="T1" fmla="*/ 2147483647 h 35"/>
                  <a:gd name="T2" fmla="*/ 0 w 149"/>
                  <a:gd name="T3" fmla="*/ 2147483647 h 35"/>
                  <a:gd name="T4" fmla="*/ 0 w 149"/>
                  <a:gd name="T5" fmla="*/ 0 h 35"/>
                  <a:gd name="T6" fmla="*/ 2147483647 w 149"/>
                  <a:gd name="T7" fmla="*/ 0 h 35"/>
                  <a:gd name="T8" fmla="*/ 2147483647 w 149"/>
                  <a:gd name="T9" fmla="*/ 2147483647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9"/>
                  <a:gd name="T16" fmla="*/ 0 h 35"/>
                  <a:gd name="T17" fmla="*/ 149 w 149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9" h="35">
                    <a:moveTo>
                      <a:pt x="0" y="35"/>
                    </a:moveTo>
                    <a:lnTo>
                      <a:pt x="0" y="35"/>
                    </a:lnTo>
                    <a:lnTo>
                      <a:pt x="0" y="0"/>
                    </a:lnTo>
                    <a:lnTo>
                      <a:pt x="149" y="0"/>
                    </a:lnTo>
                    <a:lnTo>
                      <a:pt x="149" y="35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9" name="Freeform 12"/>
              <p:cNvSpPr>
                <a:spLocks/>
              </p:cNvSpPr>
              <p:nvPr/>
            </p:nvSpPr>
            <p:spPr bwMode="auto">
              <a:xfrm>
                <a:off x="2714624" y="2711616"/>
                <a:ext cx="114300" cy="0"/>
              </a:xfrm>
              <a:custGeom>
                <a:avLst/>
                <a:gdLst>
                  <a:gd name="T0" fmla="*/ 0 w 74"/>
                  <a:gd name="T1" fmla="*/ 2147483647 w 74"/>
                  <a:gd name="T2" fmla="*/ 0 w 74"/>
                  <a:gd name="T3" fmla="*/ 0 60000 65536"/>
                  <a:gd name="T4" fmla="*/ 0 60000 65536"/>
                  <a:gd name="T5" fmla="*/ 0 60000 65536"/>
                  <a:gd name="T6" fmla="*/ 0 w 74"/>
                  <a:gd name="T7" fmla="*/ 74 w 74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74">
                    <a:moveTo>
                      <a:pt x="0" y="0"/>
                    </a:moveTo>
                    <a:lnTo>
                      <a:pt x="74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0" name="Line 13"/>
              <p:cNvSpPr>
                <a:spLocks noChangeShapeType="1"/>
              </p:cNvSpPr>
              <p:nvPr/>
            </p:nvSpPr>
            <p:spPr bwMode="auto">
              <a:xfrm>
                <a:off x="2771774" y="2711616"/>
                <a:ext cx="0" cy="5715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1" name="Rectangle 1438"/>
              <p:cNvSpPr>
                <a:spLocks noChangeArrowheads="1"/>
              </p:cNvSpPr>
              <p:nvPr/>
            </p:nvSpPr>
            <p:spPr bwMode="auto">
              <a:xfrm>
                <a:off x="2905894" y="2702091"/>
                <a:ext cx="228600" cy="12382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62" name="Freeform 15"/>
              <p:cNvSpPr>
                <a:spLocks/>
              </p:cNvSpPr>
              <p:nvPr/>
            </p:nvSpPr>
            <p:spPr bwMode="auto">
              <a:xfrm>
                <a:off x="2905894" y="2702091"/>
                <a:ext cx="228600" cy="123825"/>
              </a:xfrm>
              <a:custGeom>
                <a:avLst/>
                <a:gdLst>
                  <a:gd name="T0" fmla="*/ 0 w 149"/>
                  <a:gd name="T1" fmla="*/ 2147483647 h 77"/>
                  <a:gd name="T2" fmla="*/ 0 w 149"/>
                  <a:gd name="T3" fmla="*/ 2147483647 h 77"/>
                  <a:gd name="T4" fmla="*/ 0 w 149"/>
                  <a:gd name="T5" fmla="*/ 0 h 77"/>
                  <a:gd name="T6" fmla="*/ 2147483647 w 149"/>
                  <a:gd name="T7" fmla="*/ 0 h 77"/>
                  <a:gd name="T8" fmla="*/ 2147483647 w 149"/>
                  <a:gd name="T9" fmla="*/ 2147483647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9"/>
                  <a:gd name="T16" fmla="*/ 0 h 77"/>
                  <a:gd name="T17" fmla="*/ 149 w 149"/>
                  <a:gd name="T18" fmla="*/ 77 h 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9" h="77">
                    <a:moveTo>
                      <a:pt x="0" y="77"/>
                    </a:moveTo>
                    <a:lnTo>
                      <a:pt x="0" y="77"/>
                    </a:lnTo>
                    <a:lnTo>
                      <a:pt x="0" y="0"/>
                    </a:lnTo>
                    <a:lnTo>
                      <a:pt x="149" y="0"/>
                    </a:lnTo>
                    <a:lnTo>
                      <a:pt x="149" y="77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3" name="Freeform 16"/>
              <p:cNvSpPr>
                <a:spLocks/>
              </p:cNvSpPr>
              <p:nvPr/>
            </p:nvSpPr>
            <p:spPr bwMode="auto">
              <a:xfrm>
                <a:off x="2963044" y="2559216"/>
                <a:ext cx="114300" cy="0"/>
              </a:xfrm>
              <a:custGeom>
                <a:avLst/>
                <a:gdLst>
                  <a:gd name="T0" fmla="*/ 0 w 74"/>
                  <a:gd name="T1" fmla="*/ 2147483647 w 74"/>
                  <a:gd name="T2" fmla="*/ 0 w 74"/>
                  <a:gd name="T3" fmla="*/ 0 60000 65536"/>
                  <a:gd name="T4" fmla="*/ 0 60000 65536"/>
                  <a:gd name="T5" fmla="*/ 0 60000 65536"/>
                  <a:gd name="T6" fmla="*/ 0 w 74"/>
                  <a:gd name="T7" fmla="*/ 74 w 74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74">
                    <a:moveTo>
                      <a:pt x="0" y="0"/>
                    </a:moveTo>
                    <a:lnTo>
                      <a:pt x="74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4" name="Line 17"/>
              <p:cNvSpPr>
                <a:spLocks noChangeShapeType="1"/>
              </p:cNvSpPr>
              <p:nvPr/>
            </p:nvSpPr>
            <p:spPr bwMode="auto">
              <a:xfrm>
                <a:off x="3020194" y="2559216"/>
                <a:ext cx="0" cy="14287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5" name="Rectangle 1442"/>
              <p:cNvSpPr>
                <a:spLocks noChangeArrowheads="1"/>
              </p:cNvSpPr>
              <p:nvPr/>
            </p:nvSpPr>
            <p:spPr bwMode="auto">
              <a:xfrm>
                <a:off x="3155826" y="2492541"/>
                <a:ext cx="228600" cy="33337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66" name="Freeform 19"/>
              <p:cNvSpPr>
                <a:spLocks/>
              </p:cNvSpPr>
              <p:nvPr/>
            </p:nvSpPr>
            <p:spPr bwMode="auto">
              <a:xfrm>
                <a:off x="3155826" y="2492541"/>
                <a:ext cx="228600" cy="333375"/>
              </a:xfrm>
              <a:custGeom>
                <a:avLst/>
                <a:gdLst>
                  <a:gd name="T0" fmla="*/ 0 w 149"/>
                  <a:gd name="T1" fmla="*/ 2147483647 h 214"/>
                  <a:gd name="T2" fmla="*/ 0 w 149"/>
                  <a:gd name="T3" fmla="*/ 2147483647 h 214"/>
                  <a:gd name="T4" fmla="*/ 0 w 149"/>
                  <a:gd name="T5" fmla="*/ 0 h 214"/>
                  <a:gd name="T6" fmla="*/ 2147483647 w 149"/>
                  <a:gd name="T7" fmla="*/ 0 h 214"/>
                  <a:gd name="T8" fmla="*/ 2147483647 w 149"/>
                  <a:gd name="T9" fmla="*/ 2147483647 h 2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9"/>
                  <a:gd name="T16" fmla="*/ 0 h 214"/>
                  <a:gd name="T17" fmla="*/ 149 w 149"/>
                  <a:gd name="T18" fmla="*/ 214 h 2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9" h="214">
                    <a:moveTo>
                      <a:pt x="0" y="214"/>
                    </a:moveTo>
                    <a:lnTo>
                      <a:pt x="0" y="214"/>
                    </a:lnTo>
                    <a:lnTo>
                      <a:pt x="0" y="0"/>
                    </a:lnTo>
                    <a:lnTo>
                      <a:pt x="149" y="0"/>
                    </a:lnTo>
                    <a:lnTo>
                      <a:pt x="149" y="21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7" name="Freeform 20"/>
              <p:cNvSpPr>
                <a:spLocks/>
              </p:cNvSpPr>
              <p:nvPr/>
            </p:nvSpPr>
            <p:spPr bwMode="auto">
              <a:xfrm>
                <a:off x="3212976" y="2016291"/>
                <a:ext cx="114300" cy="0"/>
              </a:xfrm>
              <a:custGeom>
                <a:avLst/>
                <a:gdLst>
                  <a:gd name="T0" fmla="*/ 0 w 74"/>
                  <a:gd name="T1" fmla="*/ 2147483647 w 74"/>
                  <a:gd name="T2" fmla="*/ 0 w 74"/>
                  <a:gd name="T3" fmla="*/ 0 60000 65536"/>
                  <a:gd name="T4" fmla="*/ 0 60000 65536"/>
                  <a:gd name="T5" fmla="*/ 0 60000 65536"/>
                  <a:gd name="T6" fmla="*/ 0 w 74"/>
                  <a:gd name="T7" fmla="*/ 74 w 74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74">
                    <a:moveTo>
                      <a:pt x="0" y="0"/>
                    </a:moveTo>
                    <a:lnTo>
                      <a:pt x="74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8" name="Line 21"/>
              <p:cNvSpPr>
                <a:spLocks noChangeShapeType="1"/>
              </p:cNvSpPr>
              <p:nvPr/>
            </p:nvSpPr>
            <p:spPr bwMode="auto">
              <a:xfrm>
                <a:off x="3270126" y="2016291"/>
                <a:ext cx="0" cy="47625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9" name="Rectangle 368"/>
              <p:cNvSpPr/>
              <p:nvPr/>
            </p:nvSpPr>
            <p:spPr>
              <a:xfrm>
                <a:off x="2354024" y="991979"/>
                <a:ext cx="1030473" cy="183822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331" name="Rectangle 852"/>
          <p:cNvSpPr>
            <a:spLocks noChangeArrowheads="1"/>
          </p:cNvSpPr>
          <p:nvPr/>
        </p:nvSpPr>
        <p:spPr bwMode="auto">
          <a:xfrm rot="16200000">
            <a:off x="-247817" y="1141483"/>
            <a:ext cx="853188" cy="307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fr-FR" sz="14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ADAM19</a:t>
            </a:r>
            <a:endParaRPr lang="en-US" altLang="fr-FR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32" name="Groupe 60"/>
          <p:cNvGrpSpPr>
            <a:grpSpLocks/>
          </p:cNvGrpSpPr>
          <p:nvPr/>
        </p:nvGrpSpPr>
        <p:grpSpPr bwMode="auto">
          <a:xfrm>
            <a:off x="1662555" y="803304"/>
            <a:ext cx="1080008" cy="1079931"/>
            <a:chOff x="3676649" y="1000126"/>
            <a:chExt cx="1042021" cy="1825790"/>
          </a:xfrm>
        </p:grpSpPr>
        <p:sp>
          <p:nvSpPr>
            <p:cNvPr id="333" name="Rectangle 1413"/>
            <p:cNvSpPr>
              <a:spLocks noChangeArrowheads="1"/>
            </p:cNvSpPr>
            <p:nvPr/>
          </p:nvSpPr>
          <p:spPr bwMode="auto">
            <a:xfrm>
              <a:off x="3733799" y="2816391"/>
              <a:ext cx="228600" cy="95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34" name="Freeform 23"/>
            <p:cNvSpPr>
              <a:spLocks/>
            </p:cNvSpPr>
            <p:nvPr/>
          </p:nvSpPr>
          <p:spPr bwMode="auto">
            <a:xfrm>
              <a:off x="3733799" y="2816391"/>
              <a:ext cx="228600" cy="9525"/>
            </a:xfrm>
            <a:custGeom>
              <a:avLst/>
              <a:gdLst>
                <a:gd name="T0" fmla="*/ 0 w 149"/>
                <a:gd name="T1" fmla="*/ 2147483647 h 1"/>
                <a:gd name="T2" fmla="*/ 0 w 149"/>
                <a:gd name="T3" fmla="*/ 2147483647 h 1"/>
                <a:gd name="T4" fmla="*/ 0 w 149"/>
                <a:gd name="T5" fmla="*/ 0 h 1"/>
                <a:gd name="T6" fmla="*/ 2147483647 w 149"/>
                <a:gd name="T7" fmla="*/ 0 h 1"/>
                <a:gd name="T8" fmla="*/ 2147483647 w 149"/>
                <a:gd name="T9" fmla="*/ 2147483647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1"/>
                <a:gd name="T17" fmla="*/ 149 w 149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1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5" name="Freeform 24"/>
            <p:cNvSpPr>
              <a:spLocks/>
            </p:cNvSpPr>
            <p:nvPr/>
          </p:nvSpPr>
          <p:spPr bwMode="auto">
            <a:xfrm>
              <a:off x="3790949" y="2816391"/>
              <a:ext cx="114300" cy="0"/>
            </a:xfrm>
            <a:custGeom>
              <a:avLst/>
              <a:gdLst>
                <a:gd name="T0" fmla="*/ 0 w 74"/>
                <a:gd name="T1" fmla="*/ 2147483647 w 74"/>
                <a:gd name="T2" fmla="*/ 0 w 74"/>
                <a:gd name="T3" fmla="*/ 0 60000 65536"/>
                <a:gd name="T4" fmla="*/ 0 60000 65536"/>
                <a:gd name="T5" fmla="*/ 0 60000 65536"/>
                <a:gd name="T6" fmla="*/ 0 w 74"/>
                <a:gd name="T7" fmla="*/ 74 w 74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6" name="Line 25"/>
            <p:cNvSpPr>
              <a:spLocks noChangeShapeType="1"/>
            </p:cNvSpPr>
            <p:nvPr/>
          </p:nvSpPr>
          <p:spPr bwMode="auto">
            <a:xfrm>
              <a:off x="3848099" y="2816391"/>
              <a:ext cx="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7" name="Rectangle 1417"/>
            <p:cNvSpPr>
              <a:spLocks noChangeArrowheads="1"/>
            </p:cNvSpPr>
            <p:nvPr/>
          </p:nvSpPr>
          <p:spPr bwMode="auto">
            <a:xfrm>
              <a:off x="3971924" y="2673516"/>
              <a:ext cx="228600" cy="1524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38" name="Freeform 27"/>
            <p:cNvSpPr>
              <a:spLocks/>
            </p:cNvSpPr>
            <p:nvPr/>
          </p:nvSpPr>
          <p:spPr bwMode="auto">
            <a:xfrm>
              <a:off x="3971924" y="2673516"/>
              <a:ext cx="228600" cy="152400"/>
            </a:xfrm>
            <a:custGeom>
              <a:avLst/>
              <a:gdLst>
                <a:gd name="T0" fmla="*/ 0 w 149"/>
                <a:gd name="T1" fmla="*/ 2147483647 h 96"/>
                <a:gd name="T2" fmla="*/ 0 w 149"/>
                <a:gd name="T3" fmla="*/ 2147483647 h 96"/>
                <a:gd name="T4" fmla="*/ 0 w 149"/>
                <a:gd name="T5" fmla="*/ 0 h 96"/>
                <a:gd name="T6" fmla="*/ 2147483647 w 149"/>
                <a:gd name="T7" fmla="*/ 0 h 96"/>
                <a:gd name="T8" fmla="*/ 2147483647 w 149"/>
                <a:gd name="T9" fmla="*/ 2147483647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96"/>
                <a:gd name="T17" fmla="*/ 149 w 149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96">
                  <a:moveTo>
                    <a:pt x="0" y="96"/>
                  </a:moveTo>
                  <a:lnTo>
                    <a:pt x="0" y="96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96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9" name="Freeform 28"/>
            <p:cNvSpPr>
              <a:spLocks/>
            </p:cNvSpPr>
            <p:nvPr/>
          </p:nvSpPr>
          <p:spPr bwMode="auto">
            <a:xfrm>
              <a:off x="4029074" y="2530641"/>
              <a:ext cx="114300" cy="0"/>
            </a:xfrm>
            <a:custGeom>
              <a:avLst/>
              <a:gdLst>
                <a:gd name="T0" fmla="*/ 0 w 74"/>
                <a:gd name="T1" fmla="*/ 2147483647 w 74"/>
                <a:gd name="T2" fmla="*/ 0 w 74"/>
                <a:gd name="T3" fmla="*/ 0 60000 65536"/>
                <a:gd name="T4" fmla="*/ 0 60000 65536"/>
                <a:gd name="T5" fmla="*/ 0 60000 65536"/>
                <a:gd name="T6" fmla="*/ 0 w 74"/>
                <a:gd name="T7" fmla="*/ 74 w 74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0" name="Line 29"/>
            <p:cNvSpPr>
              <a:spLocks noChangeShapeType="1"/>
            </p:cNvSpPr>
            <p:nvPr/>
          </p:nvSpPr>
          <p:spPr bwMode="auto">
            <a:xfrm>
              <a:off x="4086224" y="2530641"/>
              <a:ext cx="0" cy="1428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1" name="Rectangle 1421"/>
            <p:cNvSpPr>
              <a:spLocks noChangeArrowheads="1"/>
            </p:cNvSpPr>
            <p:nvPr/>
          </p:nvSpPr>
          <p:spPr bwMode="auto">
            <a:xfrm>
              <a:off x="4226421" y="2216316"/>
              <a:ext cx="228600" cy="6096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42" name="Freeform 31"/>
            <p:cNvSpPr>
              <a:spLocks/>
            </p:cNvSpPr>
            <p:nvPr/>
          </p:nvSpPr>
          <p:spPr bwMode="auto">
            <a:xfrm>
              <a:off x="4226421" y="2216316"/>
              <a:ext cx="228600" cy="609600"/>
            </a:xfrm>
            <a:custGeom>
              <a:avLst/>
              <a:gdLst>
                <a:gd name="T0" fmla="*/ 0 w 149"/>
                <a:gd name="T1" fmla="*/ 2147483647 h 396"/>
                <a:gd name="T2" fmla="*/ 0 w 149"/>
                <a:gd name="T3" fmla="*/ 2147483647 h 396"/>
                <a:gd name="T4" fmla="*/ 0 w 149"/>
                <a:gd name="T5" fmla="*/ 0 h 396"/>
                <a:gd name="T6" fmla="*/ 2147483647 w 149"/>
                <a:gd name="T7" fmla="*/ 0 h 396"/>
                <a:gd name="T8" fmla="*/ 2147483647 w 149"/>
                <a:gd name="T9" fmla="*/ 2147483647 h 3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396"/>
                <a:gd name="T17" fmla="*/ 149 w 149"/>
                <a:gd name="T18" fmla="*/ 396 h 3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396">
                  <a:moveTo>
                    <a:pt x="0" y="396"/>
                  </a:moveTo>
                  <a:lnTo>
                    <a:pt x="0" y="396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396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3" name="Freeform 32"/>
            <p:cNvSpPr>
              <a:spLocks/>
            </p:cNvSpPr>
            <p:nvPr/>
          </p:nvSpPr>
          <p:spPr bwMode="auto">
            <a:xfrm>
              <a:off x="4283571" y="1311441"/>
              <a:ext cx="114300" cy="0"/>
            </a:xfrm>
            <a:custGeom>
              <a:avLst/>
              <a:gdLst>
                <a:gd name="T0" fmla="*/ 0 w 74"/>
                <a:gd name="T1" fmla="*/ 2147483647 w 74"/>
                <a:gd name="T2" fmla="*/ 0 w 74"/>
                <a:gd name="T3" fmla="*/ 0 60000 65536"/>
                <a:gd name="T4" fmla="*/ 0 60000 65536"/>
                <a:gd name="T5" fmla="*/ 0 60000 65536"/>
                <a:gd name="T6" fmla="*/ 0 w 74"/>
                <a:gd name="T7" fmla="*/ 74 w 74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4" name="Line 33"/>
            <p:cNvSpPr>
              <a:spLocks noChangeShapeType="1"/>
            </p:cNvSpPr>
            <p:nvPr/>
          </p:nvSpPr>
          <p:spPr bwMode="auto">
            <a:xfrm>
              <a:off x="4340721" y="1311441"/>
              <a:ext cx="0" cy="9048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5" name="Rectangle 1425"/>
            <p:cNvSpPr>
              <a:spLocks noChangeArrowheads="1"/>
            </p:cNvSpPr>
            <p:nvPr/>
          </p:nvSpPr>
          <p:spPr bwMode="auto">
            <a:xfrm>
              <a:off x="4490070" y="2082966"/>
              <a:ext cx="228600" cy="7429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46" name="Freeform 35"/>
            <p:cNvSpPr>
              <a:spLocks/>
            </p:cNvSpPr>
            <p:nvPr/>
          </p:nvSpPr>
          <p:spPr bwMode="auto">
            <a:xfrm>
              <a:off x="4490070" y="2082966"/>
              <a:ext cx="228600" cy="742950"/>
            </a:xfrm>
            <a:custGeom>
              <a:avLst/>
              <a:gdLst>
                <a:gd name="T0" fmla="*/ 0 w 149"/>
                <a:gd name="T1" fmla="*/ 2147483647 h 481"/>
                <a:gd name="T2" fmla="*/ 0 w 149"/>
                <a:gd name="T3" fmla="*/ 2147483647 h 481"/>
                <a:gd name="T4" fmla="*/ 0 w 149"/>
                <a:gd name="T5" fmla="*/ 0 h 481"/>
                <a:gd name="T6" fmla="*/ 2147483647 w 149"/>
                <a:gd name="T7" fmla="*/ 0 h 481"/>
                <a:gd name="T8" fmla="*/ 2147483647 w 149"/>
                <a:gd name="T9" fmla="*/ 2147483647 h 4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481"/>
                <a:gd name="T17" fmla="*/ 149 w 149"/>
                <a:gd name="T18" fmla="*/ 481 h 4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481">
                  <a:moveTo>
                    <a:pt x="0" y="481"/>
                  </a:moveTo>
                  <a:lnTo>
                    <a:pt x="0" y="481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481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7" name="Freeform 36"/>
            <p:cNvSpPr>
              <a:spLocks/>
            </p:cNvSpPr>
            <p:nvPr/>
          </p:nvSpPr>
          <p:spPr bwMode="auto">
            <a:xfrm>
              <a:off x="4547220" y="1597191"/>
              <a:ext cx="114300" cy="0"/>
            </a:xfrm>
            <a:custGeom>
              <a:avLst/>
              <a:gdLst>
                <a:gd name="T0" fmla="*/ 0 w 74"/>
                <a:gd name="T1" fmla="*/ 2147483647 w 74"/>
                <a:gd name="T2" fmla="*/ 0 w 74"/>
                <a:gd name="T3" fmla="*/ 0 60000 65536"/>
                <a:gd name="T4" fmla="*/ 0 60000 65536"/>
                <a:gd name="T5" fmla="*/ 0 60000 65536"/>
                <a:gd name="T6" fmla="*/ 0 w 74"/>
                <a:gd name="T7" fmla="*/ 74 w 74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8" name="Line 37"/>
            <p:cNvSpPr>
              <a:spLocks noChangeShapeType="1"/>
            </p:cNvSpPr>
            <p:nvPr/>
          </p:nvSpPr>
          <p:spPr bwMode="auto">
            <a:xfrm>
              <a:off x="4604370" y="1597191"/>
              <a:ext cx="0" cy="4857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9" name="Rectangle 348"/>
            <p:cNvSpPr/>
            <p:nvPr/>
          </p:nvSpPr>
          <p:spPr>
            <a:xfrm>
              <a:off x="3677199" y="1000601"/>
              <a:ext cx="1041531" cy="182774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50" name="Rectangle 862"/>
          <p:cNvSpPr>
            <a:spLocks noChangeArrowheads="1"/>
          </p:cNvSpPr>
          <p:nvPr/>
        </p:nvSpPr>
        <p:spPr bwMode="auto">
          <a:xfrm rot="16200000">
            <a:off x="-156550" y="3914817"/>
            <a:ext cx="6492830" cy="24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fr-FR" sz="1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mRNA/GAPDH</a:t>
            </a:r>
          </a:p>
        </p:txBody>
      </p:sp>
      <p:grpSp>
        <p:nvGrpSpPr>
          <p:cNvPr id="290" name="Groupe 63"/>
          <p:cNvGrpSpPr>
            <a:grpSpLocks/>
          </p:cNvGrpSpPr>
          <p:nvPr/>
        </p:nvGrpSpPr>
        <p:grpSpPr bwMode="auto">
          <a:xfrm>
            <a:off x="1713615" y="2691130"/>
            <a:ext cx="1080008" cy="1079931"/>
            <a:chOff x="3218320" y="3614736"/>
            <a:chExt cx="1032390" cy="1838325"/>
          </a:xfrm>
        </p:grpSpPr>
        <p:sp>
          <p:nvSpPr>
            <p:cNvPr id="313" name="Rectangle 1365"/>
            <p:cNvSpPr>
              <a:spLocks noChangeArrowheads="1"/>
            </p:cNvSpPr>
            <p:nvPr/>
          </p:nvSpPr>
          <p:spPr bwMode="auto">
            <a:xfrm>
              <a:off x="3246884" y="5429249"/>
              <a:ext cx="228600" cy="190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14" name="Freeform 88"/>
            <p:cNvSpPr>
              <a:spLocks/>
            </p:cNvSpPr>
            <p:nvPr/>
          </p:nvSpPr>
          <p:spPr bwMode="auto">
            <a:xfrm>
              <a:off x="3246884" y="5429249"/>
              <a:ext cx="228600" cy="19050"/>
            </a:xfrm>
            <a:custGeom>
              <a:avLst/>
              <a:gdLst>
                <a:gd name="T0" fmla="*/ 0 w 149"/>
                <a:gd name="T1" fmla="*/ 2147483647 h 8"/>
                <a:gd name="T2" fmla="*/ 0 w 149"/>
                <a:gd name="T3" fmla="*/ 2147483647 h 8"/>
                <a:gd name="T4" fmla="*/ 0 w 149"/>
                <a:gd name="T5" fmla="*/ 0 h 8"/>
                <a:gd name="T6" fmla="*/ 2147483647 w 149"/>
                <a:gd name="T7" fmla="*/ 0 h 8"/>
                <a:gd name="T8" fmla="*/ 2147483647 w 149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8"/>
                <a:gd name="T17" fmla="*/ 149 w 14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8">
                  <a:moveTo>
                    <a:pt x="0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8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5" name="Freeform 89"/>
            <p:cNvSpPr>
              <a:spLocks/>
            </p:cNvSpPr>
            <p:nvPr/>
          </p:nvSpPr>
          <p:spPr bwMode="auto">
            <a:xfrm>
              <a:off x="3304034" y="5429249"/>
              <a:ext cx="114300" cy="0"/>
            </a:xfrm>
            <a:custGeom>
              <a:avLst/>
              <a:gdLst>
                <a:gd name="T0" fmla="*/ 0 w 74"/>
                <a:gd name="T1" fmla="*/ 2147483647 w 74"/>
                <a:gd name="T2" fmla="*/ 0 w 74"/>
                <a:gd name="T3" fmla="*/ 0 60000 65536"/>
                <a:gd name="T4" fmla="*/ 0 60000 65536"/>
                <a:gd name="T5" fmla="*/ 0 60000 65536"/>
                <a:gd name="T6" fmla="*/ 0 w 74"/>
                <a:gd name="T7" fmla="*/ 74 w 74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6" name="Line 90"/>
            <p:cNvSpPr>
              <a:spLocks noChangeShapeType="1"/>
            </p:cNvSpPr>
            <p:nvPr/>
          </p:nvSpPr>
          <p:spPr bwMode="auto">
            <a:xfrm>
              <a:off x="3361184" y="5429249"/>
              <a:ext cx="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7" name="Rectangle 1369"/>
            <p:cNvSpPr>
              <a:spLocks noChangeArrowheads="1"/>
            </p:cNvSpPr>
            <p:nvPr/>
          </p:nvSpPr>
          <p:spPr bwMode="auto">
            <a:xfrm>
              <a:off x="3501008" y="5410199"/>
              <a:ext cx="228600" cy="381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18" name="Freeform 92"/>
            <p:cNvSpPr>
              <a:spLocks/>
            </p:cNvSpPr>
            <p:nvPr/>
          </p:nvSpPr>
          <p:spPr bwMode="auto">
            <a:xfrm>
              <a:off x="3501008" y="5410199"/>
              <a:ext cx="228600" cy="38100"/>
            </a:xfrm>
            <a:custGeom>
              <a:avLst/>
              <a:gdLst>
                <a:gd name="T0" fmla="*/ 0 w 149"/>
                <a:gd name="T1" fmla="*/ 2147483647 h 24"/>
                <a:gd name="T2" fmla="*/ 0 w 149"/>
                <a:gd name="T3" fmla="*/ 2147483647 h 24"/>
                <a:gd name="T4" fmla="*/ 0 w 149"/>
                <a:gd name="T5" fmla="*/ 0 h 24"/>
                <a:gd name="T6" fmla="*/ 2147483647 w 149"/>
                <a:gd name="T7" fmla="*/ 0 h 24"/>
                <a:gd name="T8" fmla="*/ 2147483647 w 149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24"/>
                <a:gd name="T17" fmla="*/ 149 w 149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24">
                  <a:moveTo>
                    <a:pt x="0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24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9" name="Freeform 93"/>
            <p:cNvSpPr>
              <a:spLocks/>
            </p:cNvSpPr>
            <p:nvPr/>
          </p:nvSpPr>
          <p:spPr bwMode="auto">
            <a:xfrm>
              <a:off x="3558158" y="5353049"/>
              <a:ext cx="114300" cy="0"/>
            </a:xfrm>
            <a:custGeom>
              <a:avLst/>
              <a:gdLst>
                <a:gd name="T0" fmla="*/ 0 w 74"/>
                <a:gd name="T1" fmla="*/ 2147483647 w 74"/>
                <a:gd name="T2" fmla="*/ 0 w 74"/>
                <a:gd name="T3" fmla="*/ 0 60000 65536"/>
                <a:gd name="T4" fmla="*/ 0 60000 65536"/>
                <a:gd name="T5" fmla="*/ 0 60000 65536"/>
                <a:gd name="T6" fmla="*/ 0 w 74"/>
                <a:gd name="T7" fmla="*/ 74 w 74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0" name="Line 94"/>
            <p:cNvSpPr>
              <a:spLocks noChangeShapeType="1"/>
            </p:cNvSpPr>
            <p:nvPr/>
          </p:nvSpPr>
          <p:spPr bwMode="auto">
            <a:xfrm>
              <a:off x="3615308" y="5353049"/>
              <a:ext cx="0" cy="571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1" name="Rectangle 1373"/>
            <p:cNvSpPr>
              <a:spLocks noChangeArrowheads="1"/>
            </p:cNvSpPr>
            <p:nvPr/>
          </p:nvSpPr>
          <p:spPr bwMode="auto">
            <a:xfrm>
              <a:off x="3760465" y="5086349"/>
              <a:ext cx="228600" cy="36195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22" name="Freeform 96"/>
            <p:cNvSpPr>
              <a:spLocks/>
            </p:cNvSpPr>
            <p:nvPr/>
          </p:nvSpPr>
          <p:spPr bwMode="auto">
            <a:xfrm>
              <a:off x="3760465" y="5086349"/>
              <a:ext cx="228600" cy="361950"/>
            </a:xfrm>
            <a:custGeom>
              <a:avLst/>
              <a:gdLst>
                <a:gd name="T0" fmla="*/ 0 w 149"/>
                <a:gd name="T1" fmla="*/ 2147483647 h 234"/>
                <a:gd name="T2" fmla="*/ 0 w 149"/>
                <a:gd name="T3" fmla="*/ 2147483647 h 234"/>
                <a:gd name="T4" fmla="*/ 0 w 149"/>
                <a:gd name="T5" fmla="*/ 0 h 234"/>
                <a:gd name="T6" fmla="*/ 2147483647 w 149"/>
                <a:gd name="T7" fmla="*/ 0 h 234"/>
                <a:gd name="T8" fmla="*/ 2147483647 w 149"/>
                <a:gd name="T9" fmla="*/ 2147483647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234"/>
                <a:gd name="T17" fmla="*/ 149 w 149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234">
                  <a:moveTo>
                    <a:pt x="0" y="234"/>
                  </a:moveTo>
                  <a:lnTo>
                    <a:pt x="0" y="234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234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3" name="Freeform 97"/>
            <p:cNvSpPr>
              <a:spLocks/>
            </p:cNvSpPr>
            <p:nvPr/>
          </p:nvSpPr>
          <p:spPr bwMode="auto">
            <a:xfrm>
              <a:off x="3817615" y="4781549"/>
              <a:ext cx="114300" cy="0"/>
            </a:xfrm>
            <a:custGeom>
              <a:avLst/>
              <a:gdLst>
                <a:gd name="T0" fmla="*/ 0 w 74"/>
                <a:gd name="T1" fmla="*/ 2147483647 w 74"/>
                <a:gd name="T2" fmla="*/ 0 w 74"/>
                <a:gd name="T3" fmla="*/ 0 60000 65536"/>
                <a:gd name="T4" fmla="*/ 0 60000 65536"/>
                <a:gd name="T5" fmla="*/ 0 60000 65536"/>
                <a:gd name="T6" fmla="*/ 0 w 74"/>
                <a:gd name="T7" fmla="*/ 74 w 74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4" name="Line 98"/>
            <p:cNvSpPr>
              <a:spLocks noChangeShapeType="1"/>
            </p:cNvSpPr>
            <p:nvPr/>
          </p:nvSpPr>
          <p:spPr bwMode="auto">
            <a:xfrm>
              <a:off x="3874765" y="4781549"/>
              <a:ext cx="0" cy="3048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5" name="Rectangle 1377"/>
            <p:cNvSpPr>
              <a:spLocks noChangeArrowheads="1"/>
            </p:cNvSpPr>
            <p:nvPr/>
          </p:nvSpPr>
          <p:spPr bwMode="auto">
            <a:xfrm>
              <a:off x="4019922" y="4571999"/>
              <a:ext cx="228600" cy="8763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26" name="Freeform 100"/>
            <p:cNvSpPr>
              <a:spLocks/>
            </p:cNvSpPr>
            <p:nvPr/>
          </p:nvSpPr>
          <p:spPr bwMode="auto">
            <a:xfrm>
              <a:off x="4019922" y="4571999"/>
              <a:ext cx="228600" cy="876300"/>
            </a:xfrm>
            <a:custGeom>
              <a:avLst/>
              <a:gdLst>
                <a:gd name="T0" fmla="*/ 0 w 149"/>
                <a:gd name="T1" fmla="*/ 2147483647 h 571"/>
                <a:gd name="T2" fmla="*/ 0 w 149"/>
                <a:gd name="T3" fmla="*/ 2147483647 h 571"/>
                <a:gd name="T4" fmla="*/ 0 w 149"/>
                <a:gd name="T5" fmla="*/ 0 h 571"/>
                <a:gd name="T6" fmla="*/ 2147483647 w 149"/>
                <a:gd name="T7" fmla="*/ 0 h 571"/>
                <a:gd name="T8" fmla="*/ 2147483647 w 149"/>
                <a:gd name="T9" fmla="*/ 2147483647 h 5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9"/>
                <a:gd name="T16" fmla="*/ 0 h 571"/>
                <a:gd name="T17" fmla="*/ 149 w 149"/>
                <a:gd name="T18" fmla="*/ 571 h 5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9" h="571">
                  <a:moveTo>
                    <a:pt x="0" y="571"/>
                  </a:moveTo>
                  <a:lnTo>
                    <a:pt x="0" y="571"/>
                  </a:lnTo>
                  <a:lnTo>
                    <a:pt x="0" y="0"/>
                  </a:lnTo>
                  <a:lnTo>
                    <a:pt x="149" y="0"/>
                  </a:lnTo>
                  <a:lnTo>
                    <a:pt x="149" y="571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7" name="Freeform 101"/>
            <p:cNvSpPr>
              <a:spLocks/>
            </p:cNvSpPr>
            <p:nvPr/>
          </p:nvSpPr>
          <p:spPr bwMode="auto">
            <a:xfrm>
              <a:off x="4077072" y="3809999"/>
              <a:ext cx="114300" cy="0"/>
            </a:xfrm>
            <a:custGeom>
              <a:avLst/>
              <a:gdLst>
                <a:gd name="T0" fmla="*/ 0 w 74"/>
                <a:gd name="T1" fmla="*/ 2147483647 w 74"/>
                <a:gd name="T2" fmla="*/ 0 w 74"/>
                <a:gd name="T3" fmla="*/ 0 60000 65536"/>
                <a:gd name="T4" fmla="*/ 0 60000 65536"/>
                <a:gd name="T5" fmla="*/ 0 60000 65536"/>
                <a:gd name="T6" fmla="*/ 0 w 74"/>
                <a:gd name="T7" fmla="*/ 74 w 74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74">
                  <a:moveTo>
                    <a:pt x="0" y="0"/>
                  </a:move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8" name="Line 102"/>
            <p:cNvSpPr>
              <a:spLocks noChangeShapeType="1"/>
            </p:cNvSpPr>
            <p:nvPr/>
          </p:nvSpPr>
          <p:spPr bwMode="auto">
            <a:xfrm>
              <a:off x="4134222" y="3809999"/>
              <a:ext cx="0" cy="7620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29" name="Rectangle 328"/>
            <p:cNvSpPr/>
            <p:nvPr/>
          </p:nvSpPr>
          <p:spPr>
            <a:xfrm>
              <a:off x="3218616" y="3614724"/>
              <a:ext cx="1031904" cy="184840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291" name="Groupe 1160"/>
          <p:cNvGrpSpPr>
            <a:grpSpLocks/>
          </p:cNvGrpSpPr>
          <p:nvPr/>
        </p:nvGrpSpPr>
        <p:grpSpPr bwMode="auto">
          <a:xfrm>
            <a:off x="89993" y="2602437"/>
            <a:ext cx="1358746" cy="1232200"/>
            <a:chOff x="17104809" y="20978850"/>
            <a:chExt cx="1358736" cy="1232279"/>
          </a:xfrm>
        </p:grpSpPr>
        <p:grpSp>
          <p:nvGrpSpPr>
            <p:cNvPr id="293" name="Groupe 62"/>
            <p:cNvGrpSpPr>
              <a:grpSpLocks/>
            </p:cNvGrpSpPr>
            <p:nvPr/>
          </p:nvGrpSpPr>
          <p:grpSpPr bwMode="auto">
            <a:xfrm>
              <a:off x="17383545" y="21067549"/>
              <a:ext cx="1080000" cy="1080000"/>
              <a:chOff x="1923674" y="3609974"/>
              <a:chExt cx="1070240" cy="1843087"/>
            </a:xfrm>
          </p:grpSpPr>
          <p:sp>
            <p:nvSpPr>
              <p:cNvPr id="296" name="Rectangle 1382"/>
              <p:cNvSpPr>
                <a:spLocks noChangeArrowheads="1"/>
              </p:cNvSpPr>
              <p:nvPr/>
            </p:nvSpPr>
            <p:spPr bwMode="auto">
              <a:xfrm>
                <a:off x="1936761" y="5429249"/>
                <a:ext cx="228600" cy="190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97" name="Freeform 72"/>
              <p:cNvSpPr>
                <a:spLocks/>
              </p:cNvSpPr>
              <p:nvPr/>
            </p:nvSpPr>
            <p:spPr bwMode="auto">
              <a:xfrm>
                <a:off x="1936761" y="5429249"/>
                <a:ext cx="228600" cy="19050"/>
              </a:xfrm>
              <a:custGeom>
                <a:avLst/>
                <a:gdLst>
                  <a:gd name="T0" fmla="*/ 0 w 149"/>
                  <a:gd name="T1" fmla="*/ 2147483647 h 8"/>
                  <a:gd name="T2" fmla="*/ 0 w 149"/>
                  <a:gd name="T3" fmla="*/ 2147483647 h 8"/>
                  <a:gd name="T4" fmla="*/ 0 w 149"/>
                  <a:gd name="T5" fmla="*/ 0 h 8"/>
                  <a:gd name="T6" fmla="*/ 2147483647 w 149"/>
                  <a:gd name="T7" fmla="*/ 0 h 8"/>
                  <a:gd name="T8" fmla="*/ 2147483647 w 149"/>
                  <a:gd name="T9" fmla="*/ 2147483647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9"/>
                  <a:gd name="T16" fmla="*/ 0 h 8"/>
                  <a:gd name="T17" fmla="*/ 149 w 14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9" h="8">
                    <a:moveTo>
                      <a:pt x="0" y="8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49" y="0"/>
                    </a:lnTo>
                    <a:lnTo>
                      <a:pt x="149" y="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8" name="Freeform 73"/>
              <p:cNvSpPr>
                <a:spLocks/>
              </p:cNvSpPr>
              <p:nvPr/>
            </p:nvSpPr>
            <p:spPr bwMode="auto">
              <a:xfrm>
                <a:off x="1993911" y="5429249"/>
                <a:ext cx="114300" cy="0"/>
              </a:xfrm>
              <a:custGeom>
                <a:avLst/>
                <a:gdLst>
                  <a:gd name="T0" fmla="*/ 0 w 74"/>
                  <a:gd name="T1" fmla="*/ 2147483647 w 74"/>
                  <a:gd name="T2" fmla="*/ 0 w 74"/>
                  <a:gd name="T3" fmla="*/ 0 60000 65536"/>
                  <a:gd name="T4" fmla="*/ 0 60000 65536"/>
                  <a:gd name="T5" fmla="*/ 0 60000 65536"/>
                  <a:gd name="T6" fmla="*/ 0 w 74"/>
                  <a:gd name="T7" fmla="*/ 74 w 74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74">
                    <a:moveTo>
                      <a:pt x="0" y="0"/>
                    </a:moveTo>
                    <a:lnTo>
                      <a:pt x="74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9" name="Line 74"/>
              <p:cNvSpPr>
                <a:spLocks noChangeShapeType="1"/>
              </p:cNvSpPr>
              <p:nvPr/>
            </p:nvSpPr>
            <p:spPr bwMode="auto">
              <a:xfrm>
                <a:off x="2051061" y="5429249"/>
                <a:ext cx="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0" name="Rectangle 1386"/>
              <p:cNvSpPr>
                <a:spLocks noChangeArrowheads="1"/>
              </p:cNvSpPr>
              <p:nvPr/>
            </p:nvSpPr>
            <p:spPr bwMode="auto">
              <a:xfrm>
                <a:off x="2193936" y="5429249"/>
                <a:ext cx="228600" cy="1905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01" name="Freeform 76"/>
              <p:cNvSpPr>
                <a:spLocks/>
              </p:cNvSpPr>
              <p:nvPr/>
            </p:nvSpPr>
            <p:spPr bwMode="auto">
              <a:xfrm>
                <a:off x="2193936" y="5429249"/>
                <a:ext cx="228600" cy="19050"/>
              </a:xfrm>
              <a:custGeom>
                <a:avLst/>
                <a:gdLst>
                  <a:gd name="T0" fmla="*/ 0 w 149"/>
                  <a:gd name="T1" fmla="*/ 2147483647 h 11"/>
                  <a:gd name="T2" fmla="*/ 0 w 149"/>
                  <a:gd name="T3" fmla="*/ 2147483647 h 11"/>
                  <a:gd name="T4" fmla="*/ 0 w 149"/>
                  <a:gd name="T5" fmla="*/ 0 h 11"/>
                  <a:gd name="T6" fmla="*/ 2147483647 w 149"/>
                  <a:gd name="T7" fmla="*/ 0 h 11"/>
                  <a:gd name="T8" fmla="*/ 2147483647 w 149"/>
                  <a:gd name="T9" fmla="*/ 2147483647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9"/>
                  <a:gd name="T16" fmla="*/ 0 h 11"/>
                  <a:gd name="T17" fmla="*/ 149 w 149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9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49" y="0"/>
                    </a:lnTo>
                    <a:lnTo>
                      <a:pt x="149" y="11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2" name="Freeform 77"/>
              <p:cNvSpPr>
                <a:spLocks/>
              </p:cNvSpPr>
              <p:nvPr/>
            </p:nvSpPr>
            <p:spPr bwMode="auto">
              <a:xfrm>
                <a:off x="2251086" y="5419724"/>
                <a:ext cx="114300" cy="0"/>
              </a:xfrm>
              <a:custGeom>
                <a:avLst/>
                <a:gdLst>
                  <a:gd name="T0" fmla="*/ 0 w 74"/>
                  <a:gd name="T1" fmla="*/ 2147483647 w 74"/>
                  <a:gd name="T2" fmla="*/ 0 w 74"/>
                  <a:gd name="T3" fmla="*/ 0 60000 65536"/>
                  <a:gd name="T4" fmla="*/ 0 60000 65536"/>
                  <a:gd name="T5" fmla="*/ 0 60000 65536"/>
                  <a:gd name="T6" fmla="*/ 0 w 74"/>
                  <a:gd name="T7" fmla="*/ 74 w 74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74">
                    <a:moveTo>
                      <a:pt x="0" y="0"/>
                    </a:moveTo>
                    <a:lnTo>
                      <a:pt x="74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3" name="Line 78"/>
              <p:cNvSpPr>
                <a:spLocks noChangeShapeType="1"/>
              </p:cNvSpPr>
              <p:nvPr/>
            </p:nvSpPr>
            <p:spPr bwMode="auto">
              <a:xfrm>
                <a:off x="2308236" y="5419724"/>
                <a:ext cx="0" cy="952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4" name="Rectangle 1390"/>
              <p:cNvSpPr>
                <a:spLocks noChangeArrowheads="1"/>
              </p:cNvSpPr>
              <p:nvPr/>
            </p:nvSpPr>
            <p:spPr bwMode="auto">
              <a:xfrm>
                <a:off x="2473846" y="5295899"/>
                <a:ext cx="228600" cy="15240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05" name="Freeform 80"/>
              <p:cNvSpPr>
                <a:spLocks/>
              </p:cNvSpPr>
              <p:nvPr/>
            </p:nvSpPr>
            <p:spPr bwMode="auto">
              <a:xfrm>
                <a:off x="2473846" y="5295899"/>
                <a:ext cx="228600" cy="152400"/>
              </a:xfrm>
              <a:custGeom>
                <a:avLst/>
                <a:gdLst>
                  <a:gd name="T0" fmla="*/ 0 w 149"/>
                  <a:gd name="T1" fmla="*/ 2147483647 h 98"/>
                  <a:gd name="T2" fmla="*/ 0 w 149"/>
                  <a:gd name="T3" fmla="*/ 2147483647 h 98"/>
                  <a:gd name="T4" fmla="*/ 0 w 149"/>
                  <a:gd name="T5" fmla="*/ 0 h 98"/>
                  <a:gd name="T6" fmla="*/ 2147483647 w 149"/>
                  <a:gd name="T7" fmla="*/ 0 h 98"/>
                  <a:gd name="T8" fmla="*/ 2147483647 w 149"/>
                  <a:gd name="T9" fmla="*/ 2147483647 h 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9"/>
                  <a:gd name="T16" fmla="*/ 0 h 98"/>
                  <a:gd name="T17" fmla="*/ 149 w 149"/>
                  <a:gd name="T18" fmla="*/ 98 h 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9" h="98">
                    <a:moveTo>
                      <a:pt x="0" y="98"/>
                    </a:moveTo>
                    <a:lnTo>
                      <a:pt x="0" y="98"/>
                    </a:lnTo>
                    <a:lnTo>
                      <a:pt x="0" y="0"/>
                    </a:lnTo>
                    <a:lnTo>
                      <a:pt x="149" y="0"/>
                    </a:lnTo>
                    <a:lnTo>
                      <a:pt x="149" y="9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6" name="Freeform 81"/>
              <p:cNvSpPr>
                <a:spLocks/>
              </p:cNvSpPr>
              <p:nvPr/>
            </p:nvSpPr>
            <p:spPr bwMode="auto">
              <a:xfrm>
                <a:off x="2530996" y="5095874"/>
                <a:ext cx="114300" cy="0"/>
              </a:xfrm>
              <a:custGeom>
                <a:avLst/>
                <a:gdLst>
                  <a:gd name="T0" fmla="*/ 0 w 74"/>
                  <a:gd name="T1" fmla="*/ 2147483647 w 74"/>
                  <a:gd name="T2" fmla="*/ 0 w 74"/>
                  <a:gd name="T3" fmla="*/ 0 60000 65536"/>
                  <a:gd name="T4" fmla="*/ 0 60000 65536"/>
                  <a:gd name="T5" fmla="*/ 0 60000 65536"/>
                  <a:gd name="T6" fmla="*/ 0 w 74"/>
                  <a:gd name="T7" fmla="*/ 74 w 74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74">
                    <a:moveTo>
                      <a:pt x="0" y="0"/>
                    </a:moveTo>
                    <a:lnTo>
                      <a:pt x="74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7" name="Line 82"/>
              <p:cNvSpPr>
                <a:spLocks noChangeShapeType="1"/>
              </p:cNvSpPr>
              <p:nvPr/>
            </p:nvSpPr>
            <p:spPr bwMode="auto">
              <a:xfrm>
                <a:off x="2588146" y="5095874"/>
                <a:ext cx="0" cy="20002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8" name="Rectangle 1394"/>
              <p:cNvSpPr>
                <a:spLocks noChangeArrowheads="1"/>
              </p:cNvSpPr>
              <p:nvPr/>
            </p:nvSpPr>
            <p:spPr bwMode="auto">
              <a:xfrm>
                <a:off x="2733303" y="5181599"/>
                <a:ext cx="228600" cy="26670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09" name="Freeform 84"/>
              <p:cNvSpPr>
                <a:spLocks/>
              </p:cNvSpPr>
              <p:nvPr/>
            </p:nvSpPr>
            <p:spPr bwMode="auto">
              <a:xfrm>
                <a:off x="2733303" y="5181599"/>
                <a:ext cx="228600" cy="266700"/>
              </a:xfrm>
              <a:custGeom>
                <a:avLst/>
                <a:gdLst>
                  <a:gd name="T0" fmla="*/ 0 w 149"/>
                  <a:gd name="T1" fmla="*/ 2147483647 h 170"/>
                  <a:gd name="T2" fmla="*/ 0 w 149"/>
                  <a:gd name="T3" fmla="*/ 2147483647 h 170"/>
                  <a:gd name="T4" fmla="*/ 0 w 149"/>
                  <a:gd name="T5" fmla="*/ 0 h 170"/>
                  <a:gd name="T6" fmla="*/ 2147483647 w 149"/>
                  <a:gd name="T7" fmla="*/ 0 h 170"/>
                  <a:gd name="T8" fmla="*/ 2147483647 w 149"/>
                  <a:gd name="T9" fmla="*/ 2147483647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9"/>
                  <a:gd name="T16" fmla="*/ 0 h 170"/>
                  <a:gd name="T17" fmla="*/ 149 w 149"/>
                  <a:gd name="T18" fmla="*/ 170 h 1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9" h="170">
                    <a:moveTo>
                      <a:pt x="0" y="170"/>
                    </a:moveTo>
                    <a:lnTo>
                      <a:pt x="0" y="170"/>
                    </a:lnTo>
                    <a:lnTo>
                      <a:pt x="0" y="0"/>
                    </a:lnTo>
                    <a:lnTo>
                      <a:pt x="149" y="0"/>
                    </a:lnTo>
                    <a:lnTo>
                      <a:pt x="149" y="17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0" name="Freeform 85"/>
              <p:cNvSpPr>
                <a:spLocks/>
              </p:cNvSpPr>
              <p:nvPr/>
            </p:nvSpPr>
            <p:spPr bwMode="auto">
              <a:xfrm>
                <a:off x="2790453" y="4781549"/>
                <a:ext cx="114300" cy="0"/>
              </a:xfrm>
              <a:custGeom>
                <a:avLst/>
                <a:gdLst>
                  <a:gd name="T0" fmla="*/ 0 w 74"/>
                  <a:gd name="T1" fmla="*/ 2147483647 w 74"/>
                  <a:gd name="T2" fmla="*/ 0 w 74"/>
                  <a:gd name="T3" fmla="*/ 0 60000 65536"/>
                  <a:gd name="T4" fmla="*/ 0 60000 65536"/>
                  <a:gd name="T5" fmla="*/ 0 60000 65536"/>
                  <a:gd name="T6" fmla="*/ 0 w 74"/>
                  <a:gd name="T7" fmla="*/ 74 w 74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74">
                    <a:moveTo>
                      <a:pt x="0" y="0"/>
                    </a:moveTo>
                    <a:lnTo>
                      <a:pt x="74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1" name="Line 86"/>
              <p:cNvSpPr>
                <a:spLocks noChangeShapeType="1"/>
              </p:cNvSpPr>
              <p:nvPr/>
            </p:nvSpPr>
            <p:spPr bwMode="auto">
              <a:xfrm>
                <a:off x="2847603" y="4781549"/>
                <a:ext cx="0" cy="40005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2" name="Rectangle 311"/>
              <p:cNvSpPr/>
              <p:nvPr/>
            </p:nvSpPr>
            <p:spPr>
              <a:xfrm>
                <a:off x="1924250" y="3609962"/>
                <a:ext cx="1069737" cy="185318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294" name="Rectangle 860"/>
            <p:cNvSpPr>
              <a:spLocks noChangeArrowheads="1"/>
            </p:cNvSpPr>
            <p:nvPr/>
          </p:nvSpPr>
          <p:spPr bwMode="auto">
            <a:xfrm>
              <a:off x="17275596" y="22026463"/>
              <a:ext cx="2460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295" name="Rectangle 861"/>
            <p:cNvSpPr>
              <a:spLocks noChangeArrowheads="1"/>
            </p:cNvSpPr>
            <p:nvPr/>
          </p:nvSpPr>
          <p:spPr bwMode="auto">
            <a:xfrm>
              <a:off x="17104809" y="20978850"/>
              <a:ext cx="23564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100</a:t>
              </a:r>
            </a:p>
          </p:txBody>
        </p:sp>
      </p:grpSp>
      <p:sp>
        <p:nvSpPr>
          <p:cNvPr id="292" name="Rectangle 863"/>
          <p:cNvSpPr>
            <a:spLocks noChangeArrowheads="1"/>
          </p:cNvSpPr>
          <p:nvPr/>
        </p:nvSpPr>
        <p:spPr bwMode="auto">
          <a:xfrm rot="16200000">
            <a:off x="-287892" y="3064658"/>
            <a:ext cx="933339" cy="307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fr-FR" sz="1400" b="1" i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ADAMTS6</a:t>
            </a:r>
            <a:endParaRPr lang="en-US" altLang="fr-FR" sz="1400" i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52" name="Connecteur droit 251"/>
          <p:cNvCxnSpPr/>
          <p:nvPr/>
        </p:nvCxnSpPr>
        <p:spPr bwMode="auto">
          <a:xfrm>
            <a:off x="2960112" y="808348"/>
            <a:ext cx="0" cy="64801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Rectangle 878"/>
          <p:cNvSpPr>
            <a:spLocks noChangeArrowheads="1"/>
          </p:cNvSpPr>
          <p:nvPr/>
        </p:nvSpPr>
        <p:spPr bwMode="auto">
          <a:xfrm rot="16200000">
            <a:off x="-164428" y="4842873"/>
            <a:ext cx="686411" cy="307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fr-FR" sz="1400" b="1" i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MMP9</a:t>
            </a:r>
            <a:endParaRPr lang="en-US" altLang="fr-FR" sz="1400" i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55" name="Groupe 357"/>
          <p:cNvGrpSpPr>
            <a:grpSpLocks/>
          </p:cNvGrpSpPr>
          <p:nvPr/>
        </p:nvGrpSpPr>
        <p:grpSpPr bwMode="auto">
          <a:xfrm>
            <a:off x="1702242" y="4455805"/>
            <a:ext cx="1080008" cy="1079931"/>
            <a:chOff x="4195292" y="2051721"/>
            <a:chExt cx="1503651" cy="2815326"/>
          </a:xfrm>
        </p:grpSpPr>
        <p:sp>
          <p:nvSpPr>
            <p:cNvPr id="277" name="Rectangle 276"/>
            <p:cNvSpPr/>
            <p:nvPr/>
          </p:nvSpPr>
          <p:spPr>
            <a:xfrm>
              <a:off x="4388375" y="4830286"/>
              <a:ext cx="232071" cy="2069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4686753" y="4656468"/>
              <a:ext cx="327111" cy="20278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5042597" y="4358494"/>
              <a:ext cx="329321" cy="500764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0" name="Rectangle 279"/>
            <p:cNvSpPr/>
            <p:nvPr/>
          </p:nvSpPr>
          <p:spPr>
            <a:xfrm>
              <a:off x="5371918" y="3613558"/>
              <a:ext cx="327111" cy="12457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81" name="Connecteur droit 280"/>
            <p:cNvCxnSpPr/>
            <p:nvPr/>
          </p:nvCxnSpPr>
          <p:spPr>
            <a:xfrm>
              <a:off x="4825997" y="4383325"/>
              <a:ext cx="928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Connecteur droit 281"/>
            <p:cNvCxnSpPr>
              <a:endCxn id="278" idx="0"/>
            </p:cNvCxnSpPr>
            <p:nvPr/>
          </p:nvCxnSpPr>
          <p:spPr>
            <a:xfrm flipH="1">
              <a:off x="4850308" y="4383325"/>
              <a:ext cx="0" cy="2731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Rectangle 282"/>
            <p:cNvSpPr/>
            <p:nvPr/>
          </p:nvSpPr>
          <p:spPr>
            <a:xfrm>
              <a:off x="4196086" y="2053332"/>
              <a:ext cx="1502944" cy="281420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84" name="Connecteur droit 283"/>
            <p:cNvCxnSpPr/>
            <p:nvPr/>
          </p:nvCxnSpPr>
          <p:spPr>
            <a:xfrm>
              <a:off x="4801684" y="4408156"/>
              <a:ext cx="9282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/>
            <p:cNvCxnSpPr/>
            <p:nvPr/>
          </p:nvCxnSpPr>
          <p:spPr>
            <a:xfrm>
              <a:off x="4850308" y="4408156"/>
              <a:ext cx="0" cy="21934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/>
            <p:cNvCxnSpPr/>
            <p:nvPr/>
          </p:nvCxnSpPr>
          <p:spPr>
            <a:xfrm>
              <a:off x="5161949" y="3779099"/>
              <a:ext cx="9061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/>
            <p:cNvCxnSpPr>
              <a:endCxn id="279" idx="0"/>
            </p:cNvCxnSpPr>
            <p:nvPr/>
          </p:nvCxnSpPr>
          <p:spPr>
            <a:xfrm>
              <a:off x="5206153" y="3779099"/>
              <a:ext cx="0" cy="57939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Connecteur droit 287"/>
            <p:cNvCxnSpPr/>
            <p:nvPr/>
          </p:nvCxnSpPr>
          <p:spPr>
            <a:xfrm>
              <a:off x="5489060" y="2487877"/>
              <a:ext cx="9061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Connecteur droit 288"/>
            <p:cNvCxnSpPr/>
            <p:nvPr/>
          </p:nvCxnSpPr>
          <p:spPr>
            <a:xfrm>
              <a:off x="5533264" y="2487877"/>
              <a:ext cx="0" cy="12912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6" name="Groupe 1162"/>
          <p:cNvGrpSpPr>
            <a:grpSpLocks/>
          </p:cNvGrpSpPr>
          <p:nvPr/>
        </p:nvGrpSpPr>
        <p:grpSpPr bwMode="auto">
          <a:xfrm>
            <a:off x="116318" y="4382785"/>
            <a:ext cx="1348297" cy="1227932"/>
            <a:chOff x="17131134" y="24685766"/>
            <a:chExt cx="1348287" cy="1228010"/>
          </a:xfrm>
        </p:grpSpPr>
        <p:sp>
          <p:nvSpPr>
            <p:cNvPr id="257" name="Rectangle 877"/>
            <p:cNvSpPr>
              <a:spLocks noChangeArrowheads="1"/>
            </p:cNvSpPr>
            <p:nvPr/>
          </p:nvSpPr>
          <p:spPr bwMode="auto">
            <a:xfrm>
              <a:off x="17131134" y="24685766"/>
              <a:ext cx="23564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fr-FR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250</a:t>
              </a:r>
              <a:endParaRPr lang="en-US" altLang="fr-FR" sz="16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58" name="Groupe 446"/>
            <p:cNvGrpSpPr>
              <a:grpSpLocks/>
            </p:cNvGrpSpPr>
            <p:nvPr/>
          </p:nvGrpSpPr>
          <p:grpSpPr bwMode="auto">
            <a:xfrm>
              <a:off x="17399421" y="24758791"/>
              <a:ext cx="1080000" cy="1080000"/>
              <a:chOff x="4077072" y="1799710"/>
              <a:chExt cx="1765613" cy="3219449"/>
            </a:xfrm>
          </p:grpSpPr>
          <p:sp>
            <p:nvSpPr>
              <p:cNvPr id="260" name="Rectangle 889"/>
              <p:cNvSpPr>
                <a:spLocks noChangeArrowheads="1"/>
              </p:cNvSpPr>
              <p:nvPr/>
            </p:nvSpPr>
            <p:spPr bwMode="auto">
              <a:xfrm>
                <a:off x="4178944" y="5009634"/>
                <a:ext cx="400050" cy="952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61" name="Freeform 523"/>
              <p:cNvSpPr>
                <a:spLocks/>
              </p:cNvSpPr>
              <p:nvPr/>
            </p:nvSpPr>
            <p:spPr bwMode="auto">
              <a:xfrm>
                <a:off x="4178944" y="5009634"/>
                <a:ext cx="400050" cy="0"/>
              </a:xfrm>
              <a:custGeom>
                <a:avLst/>
                <a:gdLst>
                  <a:gd name="T0" fmla="*/ 0 w 264"/>
                  <a:gd name="T1" fmla="*/ 0 h 2"/>
                  <a:gd name="T2" fmla="*/ 0 w 264"/>
                  <a:gd name="T3" fmla="*/ 0 h 2"/>
                  <a:gd name="T4" fmla="*/ 0 w 264"/>
                  <a:gd name="T5" fmla="*/ 0 h 2"/>
                  <a:gd name="T6" fmla="*/ 2147483647 w 264"/>
                  <a:gd name="T7" fmla="*/ 0 h 2"/>
                  <a:gd name="T8" fmla="*/ 2147483647 w 264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2"/>
                  <a:gd name="T17" fmla="*/ 264 w 264"/>
                  <a:gd name="T18" fmla="*/ 0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64" y="0"/>
                    </a:lnTo>
                    <a:lnTo>
                      <a:pt x="264" y="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2" name="Freeform 524"/>
              <p:cNvSpPr>
                <a:spLocks/>
              </p:cNvSpPr>
              <p:nvPr/>
            </p:nvSpPr>
            <p:spPr bwMode="auto">
              <a:xfrm>
                <a:off x="4283719" y="5000109"/>
                <a:ext cx="200025" cy="0"/>
              </a:xfrm>
              <a:custGeom>
                <a:avLst/>
                <a:gdLst>
                  <a:gd name="T0" fmla="*/ 0 w 132"/>
                  <a:gd name="T1" fmla="*/ 2147483647 w 132"/>
                  <a:gd name="T2" fmla="*/ 0 w 132"/>
                  <a:gd name="T3" fmla="*/ 0 60000 65536"/>
                  <a:gd name="T4" fmla="*/ 0 60000 65536"/>
                  <a:gd name="T5" fmla="*/ 0 60000 65536"/>
                  <a:gd name="T6" fmla="*/ 0 w 132"/>
                  <a:gd name="T7" fmla="*/ 132 w 132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32">
                    <a:moveTo>
                      <a:pt x="0" y="0"/>
                    </a:moveTo>
                    <a:lnTo>
                      <a:pt x="132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3" name="Line 525"/>
              <p:cNvSpPr>
                <a:spLocks noChangeShapeType="1"/>
              </p:cNvSpPr>
              <p:nvPr/>
            </p:nvSpPr>
            <p:spPr bwMode="auto">
              <a:xfrm>
                <a:off x="4378969" y="5000109"/>
                <a:ext cx="0" cy="952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4" name="Rectangle 893"/>
              <p:cNvSpPr>
                <a:spLocks noChangeArrowheads="1"/>
              </p:cNvSpPr>
              <p:nvPr/>
            </p:nvSpPr>
            <p:spPr bwMode="auto">
              <a:xfrm>
                <a:off x="4623485" y="4761984"/>
                <a:ext cx="409575" cy="25717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65" name="Freeform 551"/>
              <p:cNvSpPr>
                <a:spLocks/>
              </p:cNvSpPr>
              <p:nvPr/>
            </p:nvSpPr>
            <p:spPr bwMode="auto">
              <a:xfrm>
                <a:off x="4623485" y="4761984"/>
                <a:ext cx="400050" cy="247650"/>
              </a:xfrm>
              <a:custGeom>
                <a:avLst/>
                <a:gdLst>
                  <a:gd name="T0" fmla="*/ 0 w 265"/>
                  <a:gd name="T1" fmla="*/ 2147483647 h 160"/>
                  <a:gd name="T2" fmla="*/ 0 w 265"/>
                  <a:gd name="T3" fmla="*/ 2147483647 h 160"/>
                  <a:gd name="T4" fmla="*/ 0 w 265"/>
                  <a:gd name="T5" fmla="*/ 0 h 160"/>
                  <a:gd name="T6" fmla="*/ 2147483647 w 265"/>
                  <a:gd name="T7" fmla="*/ 0 h 160"/>
                  <a:gd name="T8" fmla="*/ 2147483647 w 265"/>
                  <a:gd name="T9" fmla="*/ 2147483647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5"/>
                  <a:gd name="T16" fmla="*/ 0 h 160"/>
                  <a:gd name="T17" fmla="*/ 265 w 265"/>
                  <a:gd name="T18" fmla="*/ 160 h 1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5" h="160">
                    <a:moveTo>
                      <a:pt x="0" y="160"/>
                    </a:moveTo>
                    <a:lnTo>
                      <a:pt x="0" y="160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265" y="16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6" name="Freeform 552"/>
              <p:cNvSpPr>
                <a:spLocks/>
              </p:cNvSpPr>
              <p:nvPr/>
            </p:nvSpPr>
            <p:spPr bwMode="auto">
              <a:xfrm>
                <a:off x="4728260" y="4409559"/>
                <a:ext cx="200025" cy="0"/>
              </a:xfrm>
              <a:custGeom>
                <a:avLst/>
                <a:gdLst>
                  <a:gd name="T0" fmla="*/ 0 w 131"/>
                  <a:gd name="T1" fmla="*/ 2147483647 w 131"/>
                  <a:gd name="T2" fmla="*/ 0 w 131"/>
                  <a:gd name="T3" fmla="*/ 0 60000 65536"/>
                  <a:gd name="T4" fmla="*/ 0 60000 65536"/>
                  <a:gd name="T5" fmla="*/ 0 60000 65536"/>
                  <a:gd name="T6" fmla="*/ 0 w 131"/>
                  <a:gd name="T7" fmla="*/ 131 w 13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31">
                    <a:moveTo>
                      <a:pt x="0" y="0"/>
                    </a:moveTo>
                    <a:lnTo>
                      <a:pt x="131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7" name="Line 553"/>
              <p:cNvSpPr>
                <a:spLocks noChangeShapeType="1"/>
              </p:cNvSpPr>
              <p:nvPr/>
            </p:nvSpPr>
            <p:spPr bwMode="auto">
              <a:xfrm>
                <a:off x="4823510" y="4409559"/>
                <a:ext cx="0" cy="35242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8" name="Rectangle 897"/>
              <p:cNvSpPr>
                <a:spLocks noChangeArrowheads="1"/>
              </p:cNvSpPr>
              <p:nvPr/>
            </p:nvSpPr>
            <p:spPr bwMode="auto">
              <a:xfrm>
                <a:off x="5033060" y="4723884"/>
                <a:ext cx="400050" cy="29527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69" name="Freeform 555"/>
              <p:cNvSpPr>
                <a:spLocks/>
              </p:cNvSpPr>
              <p:nvPr/>
            </p:nvSpPr>
            <p:spPr bwMode="auto">
              <a:xfrm>
                <a:off x="5033060" y="4723884"/>
                <a:ext cx="400050" cy="285750"/>
              </a:xfrm>
              <a:custGeom>
                <a:avLst/>
                <a:gdLst>
                  <a:gd name="T0" fmla="*/ 0 w 265"/>
                  <a:gd name="T1" fmla="*/ 2147483647 h 185"/>
                  <a:gd name="T2" fmla="*/ 0 w 265"/>
                  <a:gd name="T3" fmla="*/ 2147483647 h 185"/>
                  <a:gd name="T4" fmla="*/ 0 w 265"/>
                  <a:gd name="T5" fmla="*/ 0 h 185"/>
                  <a:gd name="T6" fmla="*/ 2147483647 w 265"/>
                  <a:gd name="T7" fmla="*/ 0 h 185"/>
                  <a:gd name="T8" fmla="*/ 2147483647 w 265"/>
                  <a:gd name="T9" fmla="*/ 2147483647 h 1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5"/>
                  <a:gd name="T16" fmla="*/ 0 h 185"/>
                  <a:gd name="T17" fmla="*/ 265 w 265"/>
                  <a:gd name="T18" fmla="*/ 185 h 1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5" h="185">
                    <a:moveTo>
                      <a:pt x="0" y="185"/>
                    </a:moveTo>
                    <a:lnTo>
                      <a:pt x="0" y="185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265" y="185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0" name="Freeform 556"/>
              <p:cNvSpPr>
                <a:spLocks/>
              </p:cNvSpPr>
              <p:nvPr/>
            </p:nvSpPr>
            <p:spPr bwMode="auto">
              <a:xfrm>
                <a:off x="5137835" y="4380984"/>
                <a:ext cx="190500" cy="0"/>
              </a:xfrm>
              <a:custGeom>
                <a:avLst/>
                <a:gdLst>
                  <a:gd name="T0" fmla="*/ 0 w 131"/>
                  <a:gd name="T1" fmla="*/ 2147483647 w 131"/>
                  <a:gd name="T2" fmla="*/ 0 w 131"/>
                  <a:gd name="T3" fmla="*/ 0 60000 65536"/>
                  <a:gd name="T4" fmla="*/ 0 60000 65536"/>
                  <a:gd name="T5" fmla="*/ 0 60000 65536"/>
                  <a:gd name="T6" fmla="*/ 0 w 131"/>
                  <a:gd name="T7" fmla="*/ 131 w 13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31">
                    <a:moveTo>
                      <a:pt x="0" y="0"/>
                    </a:moveTo>
                    <a:lnTo>
                      <a:pt x="131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1" name="Line 557"/>
              <p:cNvSpPr>
                <a:spLocks noChangeShapeType="1"/>
              </p:cNvSpPr>
              <p:nvPr/>
            </p:nvSpPr>
            <p:spPr bwMode="auto">
              <a:xfrm>
                <a:off x="5233085" y="4380984"/>
                <a:ext cx="0" cy="3429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2" name="Rectangle 901"/>
              <p:cNvSpPr>
                <a:spLocks noChangeArrowheads="1"/>
              </p:cNvSpPr>
              <p:nvPr/>
            </p:nvSpPr>
            <p:spPr bwMode="auto">
              <a:xfrm>
                <a:off x="5433110" y="3466584"/>
                <a:ext cx="409575" cy="1552575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73" name="Freeform 559"/>
              <p:cNvSpPr>
                <a:spLocks/>
              </p:cNvSpPr>
              <p:nvPr/>
            </p:nvSpPr>
            <p:spPr bwMode="auto">
              <a:xfrm>
                <a:off x="5433110" y="3466584"/>
                <a:ext cx="400050" cy="1543050"/>
              </a:xfrm>
              <a:custGeom>
                <a:avLst/>
                <a:gdLst>
                  <a:gd name="T0" fmla="*/ 0 w 265"/>
                  <a:gd name="T1" fmla="*/ 2147483647 h 1019"/>
                  <a:gd name="T2" fmla="*/ 0 w 265"/>
                  <a:gd name="T3" fmla="*/ 2147483647 h 1019"/>
                  <a:gd name="T4" fmla="*/ 0 w 265"/>
                  <a:gd name="T5" fmla="*/ 0 h 1019"/>
                  <a:gd name="T6" fmla="*/ 2147483647 w 265"/>
                  <a:gd name="T7" fmla="*/ 0 h 1019"/>
                  <a:gd name="T8" fmla="*/ 2147483647 w 265"/>
                  <a:gd name="T9" fmla="*/ 2147483647 h 10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5"/>
                  <a:gd name="T16" fmla="*/ 0 h 1019"/>
                  <a:gd name="T17" fmla="*/ 265 w 265"/>
                  <a:gd name="T18" fmla="*/ 1019 h 10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5" h="1019">
                    <a:moveTo>
                      <a:pt x="0" y="1019"/>
                    </a:moveTo>
                    <a:lnTo>
                      <a:pt x="0" y="1019"/>
                    </a:lnTo>
                    <a:lnTo>
                      <a:pt x="0" y="0"/>
                    </a:lnTo>
                    <a:lnTo>
                      <a:pt x="265" y="0"/>
                    </a:lnTo>
                    <a:lnTo>
                      <a:pt x="265" y="1019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4" name="Freeform 560"/>
              <p:cNvSpPr>
                <a:spLocks/>
              </p:cNvSpPr>
              <p:nvPr/>
            </p:nvSpPr>
            <p:spPr bwMode="auto">
              <a:xfrm>
                <a:off x="5537885" y="1961634"/>
                <a:ext cx="200025" cy="0"/>
              </a:xfrm>
              <a:custGeom>
                <a:avLst/>
                <a:gdLst>
                  <a:gd name="T0" fmla="*/ 0 w 131"/>
                  <a:gd name="T1" fmla="*/ 2147483647 w 131"/>
                  <a:gd name="T2" fmla="*/ 0 w 131"/>
                  <a:gd name="T3" fmla="*/ 0 60000 65536"/>
                  <a:gd name="T4" fmla="*/ 0 60000 65536"/>
                  <a:gd name="T5" fmla="*/ 0 60000 65536"/>
                  <a:gd name="T6" fmla="*/ 0 w 131"/>
                  <a:gd name="T7" fmla="*/ 131 w 131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T6" t="0" r="T7" b="0"/>
                <a:pathLst>
                  <a:path w="131">
                    <a:moveTo>
                      <a:pt x="0" y="0"/>
                    </a:moveTo>
                    <a:lnTo>
                      <a:pt x="131" y="0"/>
                    </a:lnTo>
                    <a:lnTo>
                      <a:pt x="0" y="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5" name="Line 561"/>
              <p:cNvSpPr>
                <a:spLocks noChangeShapeType="1"/>
              </p:cNvSpPr>
              <p:nvPr/>
            </p:nvSpPr>
            <p:spPr bwMode="auto">
              <a:xfrm>
                <a:off x="5642660" y="1961634"/>
                <a:ext cx="0" cy="150495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6" name="Rectangle 275"/>
              <p:cNvSpPr/>
              <p:nvPr/>
            </p:nvSpPr>
            <p:spPr>
              <a:xfrm>
                <a:off x="4078020" y="1801552"/>
                <a:ext cx="1754401" cy="320869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259" name="Rectangle 871"/>
            <p:cNvSpPr>
              <a:spLocks noChangeArrowheads="1"/>
            </p:cNvSpPr>
            <p:nvPr/>
          </p:nvSpPr>
          <p:spPr bwMode="auto">
            <a:xfrm>
              <a:off x="17287046" y="25729110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</p:grpSp>
      <p:sp>
        <p:nvSpPr>
          <p:cNvPr id="412" name="Rectangle 1453"/>
          <p:cNvSpPr>
            <a:spLocks noChangeArrowheads="1"/>
          </p:cNvSpPr>
          <p:nvPr/>
        </p:nvSpPr>
        <p:spPr bwMode="auto">
          <a:xfrm rot="16200000">
            <a:off x="5481001" y="3588059"/>
            <a:ext cx="2355046" cy="338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fr-FR" sz="1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 Input (Fold Enrichment)</a:t>
            </a:r>
            <a:endParaRPr lang="en-US" altLang="fr-FR" sz="16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13" name="Groupe 1219"/>
          <p:cNvGrpSpPr>
            <a:grpSpLocks/>
          </p:cNvGrpSpPr>
          <p:nvPr/>
        </p:nvGrpSpPr>
        <p:grpSpPr bwMode="auto">
          <a:xfrm>
            <a:off x="3829651" y="2342361"/>
            <a:ext cx="2484268" cy="1505292"/>
            <a:chOff x="20115905" y="21611621"/>
            <a:chExt cx="2484250" cy="1505388"/>
          </a:xfrm>
        </p:grpSpPr>
        <p:pic>
          <p:nvPicPr>
            <p:cNvPr id="466" name="Picture 4"/>
            <p:cNvPicPr preferRelativeResize="0"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0155" y="21611621"/>
              <a:ext cx="1980000" cy="684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7" name="Rectangle 1464"/>
            <p:cNvSpPr>
              <a:spLocks noChangeArrowheads="1"/>
            </p:cNvSpPr>
            <p:nvPr/>
          </p:nvSpPr>
          <p:spPr bwMode="auto">
            <a:xfrm>
              <a:off x="20316414" y="22191993"/>
              <a:ext cx="24606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468" name="Rectangle 1465"/>
            <p:cNvSpPr>
              <a:spLocks noChangeArrowheads="1"/>
            </p:cNvSpPr>
            <p:nvPr/>
          </p:nvSpPr>
          <p:spPr bwMode="auto">
            <a:xfrm>
              <a:off x="20316413" y="21692659"/>
              <a:ext cx="2460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2,5</a:t>
              </a:r>
            </a:p>
          </p:txBody>
        </p:sp>
        <p:sp>
          <p:nvSpPr>
            <p:cNvPr id="469" name="Rectangle 1466"/>
            <p:cNvSpPr>
              <a:spLocks noChangeArrowheads="1"/>
            </p:cNvSpPr>
            <p:nvPr/>
          </p:nvSpPr>
          <p:spPr bwMode="auto">
            <a:xfrm>
              <a:off x="21313892" y="21700597"/>
              <a:ext cx="82867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C00000"/>
                  </a:solidFill>
                  <a:latin typeface="Arial" panose="020B0604020202020204" pitchFamily="34" charset="0"/>
                </a:rPr>
                <a:t>H3K4me2</a:t>
              </a:r>
              <a:endParaRPr lang="en-US" altLang="fr-FR" sz="1100">
                <a:solidFill>
                  <a:srgbClr val="C00000"/>
                </a:solidFill>
              </a:endParaRPr>
            </a:p>
          </p:txBody>
        </p:sp>
        <p:sp>
          <p:nvSpPr>
            <p:cNvPr id="470" name="Rectangle 1467"/>
            <p:cNvSpPr>
              <a:spLocks noChangeArrowheads="1"/>
            </p:cNvSpPr>
            <p:nvPr/>
          </p:nvSpPr>
          <p:spPr bwMode="auto">
            <a:xfrm>
              <a:off x="20882092" y="22087947"/>
              <a:ext cx="417513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0070C0"/>
                  </a:solidFill>
                  <a:latin typeface="Arial" panose="020B0604020202020204" pitchFamily="34" charset="0"/>
                </a:rPr>
                <a:t>IgG</a:t>
              </a:r>
              <a:endParaRPr lang="en-US" altLang="fr-FR" sz="1100">
                <a:solidFill>
                  <a:srgbClr val="0070C0"/>
                </a:solidFill>
              </a:endParaRPr>
            </a:p>
          </p:txBody>
        </p:sp>
        <p:pic>
          <p:nvPicPr>
            <p:cNvPr id="471" name="Picture 5"/>
            <p:cNvPicPr preferRelativeResize="0"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0155" y="22433009"/>
              <a:ext cx="1980000" cy="684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2" name="Rectangle 1469"/>
            <p:cNvSpPr>
              <a:spLocks noChangeArrowheads="1"/>
            </p:cNvSpPr>
            <p:nvPr/>
          </p:nvSpPr>
          <p:spPr bwMode="auto">
            <a:xfrm>
              <a:off x="20316413" y="22932343"/>
              <a:ext cx="2460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473" name="Rectangle 1470"/>
            <p:cNvSpPr>
              <a:spLocks noChangeArrowheads="1"/>
            </p:cNvSpPr>
            <p:nvPr/>
          </p:nvSpPr>
          <p:spPr bwMode="auto">
            <a:xfrm>
              <a:off x="20115905" y="22433009"/>
              <a:ext cx="44657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0,02</a:t>
              </a:r>
            </a:p>
          </p:txBody>
        </p:sp>
        <p:sp>
          <p:nvSpPr>
            <p:cNvPr id="474" name="Rectangle 1471"/>
            <p:cNvSpPr>
              <a:spLocks noChangeArrowheads="1"/>
            </p:cNvSpPr>
            <p:nvPr/>
          </p:nvSpPr>
          <p:spPr bwMode="auto">
            <a:xfrm>
              <a:off x="20580467" y="22415546"/>
              <a:ext cx="906463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C00000"/>
                  </a:solidFill>
                  <a:latin typeface="Arial" panose="020B0604020202020204" pitchFamily="34" charset="0"/>
                </a:rPr>
                <a:t>H3K27me3</a:t>
              </a:r>
              <a:endParaRPr lang="en-US" altLang="fr-FR" sz="1100">
                <a:solidFill>
                  <a:srgbClr val="C00000"/>
                </a:solidFill>
              </a:endParaRPr>
            </a:p>
          </p:txBody>
        </p:sp>
        <p:sp>
          <p:nvSpPr>
            <p:cNvPr id="475" name="Rectangle 1472"/>
            <p:cNvSpPr>
              <a:spLocks noChangeArrowheads="1"/>
            </p:cNvSpPr>
            <p:nvPr/>
          </p:nvSpPr>
          <p:spPr bwMode="auto">
            <a:xfrm>
              <a:off x="20961467" y="22853696"/>
              <a:ext cx="41910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0070C0"/>
                  </a:solidFill>
                  <a:latin typeface="Arial" panose="020B0604020202020204" pitchFamily="34" charset="0"/>
                </a:rPr>
                <a:t>IgG</a:t>
              </a:r>
              <a:endParaRPr lang="en-US" altLang="fr-FR" sz="1100">
                <a:solidFill>
                  <a:srgbClr val="0070C0"/>
                </a:solidFill>
              </a:endParaRPr>
            </a:p>
          </p:txBody>
        </p:sp>
        <p:sp>
          <p:nvSpPr>
            <p:cNvPr id="476" name="Rectangle 1473"/>
            <p:cNvSpPr>
              <a:spLocks noChangeArrowheads="1"/>
            </p:cNvSpPr>
            <p:nvPr/>
          </p:nvSpPr>
          <p:spPr bwMode="auto">
            <a:xfrm>
              <a:off x="21226580" y="22650496"/>
              <a:ext cx="830262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00B050"/>
                  </a:solidFill>
                  <a:latin typeface="Arial" panose="020B0604020202020204" pitchFamily="34" charset="0"/>
                </a:rPr>
                <a:t>H3K9me3</a:t>
              </a:r>
              <a:endParaRPr lang="en-US" altLang="fr-FR" sz="1100">
                <a:solidFill>
                  <a:srgbClr val="00B050"/>
                </a:solidFill>
              </a:endParaRPr>
            </a:p>
          </p:txBody>
        </p:sp>
      </p:grpSp>
      <p:grpSp>
        <p:nvGrpSpPr>
          <p:cNvPr id="414" name="Groupe 1220"/>
          <p:cNvGrpSpPr>
            <a:grpSpLocks/>
          </p:cNvGrpSpPr>
          <p:nvPr/>
        </p:nvGrpSpPr>
        <p:grpSpPr bwMode="auto">
          <a:xfrm>
            <a:off x="4028573" y="4180756"/>
            <a:ext cx="2285346" cy="1480534"/>
            <a:chOff x="20314826" y="23432885"/>
            <a:chExt cx="2285329" cy="1480629"/>
          </a:xfrm>
        </p:grpSpPr>
        <p:pic>
          <p:nvPicPr>
            <p:cNvPr id="455" name="Picture 6"/>
            <p:cNvPicPr preferRelativeResize="0"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0155" y="23432885"/>
              <a:ext cx="1980000" cy="684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6" name="Rectangle 1476"/>
            <p:cNvSpPr>
              <a:spLocks noChangeArrowheads="1"/>
            </p:cNvSpPr>
            <p:nvPr/>
          </p:nvSpPr>
          <p:spPr bwMode="auto">
            <a:xfrm>
              <a:off x="20316414" y="23932219"/>
              <a:ext cx="24606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457" name="Rectangle 1477"/>
            <p:cNvSpPr>
              <a:spLocks noChangeArrowheads="1"/>
            </p:cNvSpPr>
            <p:nvPr/>
          </p:nvSpPr>
          <p:spPr bwMode="auto">
            <a:xfrm>
              <a:off x="20314826" y="23432885"/>
              <a:ext cx="24765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458" name="Rectangle 1478"/>
            <p:cNvSpPr>
              <a:spLocks noChangeArrowheads="1"/>
            </p:cNvSpPr>
            <p:nvPr/>
          </p:nvSpPr>
          <p:spPr bwMode="auto">
            <a:xfrm>
              <a:off x="21194831" y="23526548"/>
              <a:ext cx="82867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C00000"/>
                  </a:solidFill>
                  <a:latin typeface="Arial" panose="020B0604020202020204" pitchFamily="34" charset="0"/>
                </a:rPr>
                <a:t>H3K4me2</a:t>
              </a:r>
              <a:endParaRPr lang="en-US" altLang="fr-FR" sz="1100">
                <a:solidFill>
                  <a:srgbClr val="C00000"/>
                </a:solidFill>
              </a:endParaRPr>
            </a:p>
          </p:txBody>
        </p:sp>
        <p:sp>
          <p:nvSpPr>
            <p:cNvPr id="459" name="Rectangle 1479"/>
            <p:cNvSpPr>
              <a:spLocks noChangeArrowheads="1"/>
            </p:cNvSpPr>
            <p:nvPr/>
          </p:nvSpPr>
          <p:spPr bwMode="auto">
            <a:xfrm>
              <a:off x="20824944" y="23756735"/>
              <a:ext cx="419100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0070C0"/>
                  </a:solidFill>
                  <a:latin typeface="Arial" panose="020B0604020202020204" pitchFamily="34" charset="0"/>
                </a:rPr>
                <a:t>IgG</a:t>
              </a:r>
              <a:endParaRPr lang="en-US" altLang="fr-FR" sz="1100">
                <a:solidFill>
                  <a:srgbClr val="0070C0"/>
                </a:solidFill>
              </a:endParaRPr>
            </a:p>
          </p:txBody>
        </p:sp>
        <p:pic>
          <p:nvPicPr>
            <p:cNvPr id="460" name="Picture 7"/>
            <p:cNvPicPr preferRelativeResize="0"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0155" y="24229514"/>
              <a:ext cx="1980000" cy="684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1" name="Rectangle 1481"/>
            <p:cNvSpPr>
              <a:spLocks noChangeArrowheads="1"/>
            </p:cNvSpPr>
            <p:nvPr/>
          </p:nvSpPr>
          <p:spPr bwMode="auto">
            <a:xfrm>
              <a:off x="20316413" y="24711586"/>
              <a:ext cx="2460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462" name="Rectangle 1482"/>
            <p:cNvSpPr>
              <a:spLocks noChangeArrowheads="1"/>
            </p:cNvSpPr>
            <p:nvPr/>
          </p:nvSpPr>
          <p:spPr bwMode="auto">
            <a:xfrm>
              <a:off x="20316414" y="24220878"/>
              <a:ext cx="24606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0,8</a:t>
              </a:r>
            </a:p>
          </p:txBody>
        </p:sp>
        <p:sp>
          <p:nvSpPr>
            <p:cNvPr id="463" name="Rectangle 1483"/>
            <p:cNvSpPr>
              <a:spLocks noChangeArrowheads="1"/>
            </p:cNvSpPr>
            <p:nvPr/>
          </p:nvSpPr>
          <p:spPr bwMode="auto">
            <a:xfrm>
              <a:off x="20682069" y="24185054"/>
              <a:ext cx="9080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C00000"/>
                  </a:solidFill>
                  <a:latin typeface="Arial" panose="020B0604020202020204" pitchFamily="34" charset="0"/>
                </a:rPr>
                <a:t>H3K27me3</a:t>
              </a:r>
              <a:endParaRPr lang="en-US" altLang="fr-FR" sz="1100">
                <a:solidFill>
                  <a:srgbClr val="C00000"/>
                </a:solidFill>
              </a:endParaRPr>
            </a:p>
          </p:txBody>
        </p:sp>
        <p:sp>
          <p:nvSpPr>
            <p:cNvPr id="464" name="Rectangle 1484"/>
            <p:cNvSpPr>
              <a:spLocks noChangeArrowheads="1"/>
            </p:cNvSpPr>
            <p:nvPr/>
          </p:nvSpPr>
          <p:spPr bwMode="auto">
            <a:xfrm>
              <a:off x="21955244" y="24286693"/>
              <a:ext cx="417512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0070C0"/>
                  </a:solidFill>
                  <a:latin typeface="Arial" panose="020B0604020202020204" pitchFamily="34" charset="0"/>
                </a:rPr>
                <a:t>IgG</a:t>
              </a:r>
              <a:endParaRPr lang="en-US" altLang="fr-FR" sz="1100">
                <a:solidFill>
                  <a:srgbClr val="0070C0"/>
                </a:solidFill>
              </a:endParaRPr>
            </a:p>
          </p:txBody>
        </p:sp>
        <p:sp>
          <p:nvSpPr>
            <p:cNvPr id="465" name="Rectangle 1485"/>
            <p:cNvSpPr>
              <a:spLocks noChangeArrowheads="1"/>
            </p:cNvSpPr>
            <p:nvPr/>
          </p:nvSpPr>
          <p:spPr bwMode="auto">
            <a:xfrm>
              <a:off x="20996394" y="24329556"/>
              <a:ext cx="828675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00B050"/>
                  </a:solidFill>
                  <a:latin typeface="Arial" panose="020B0604020202020204" pitchFamily="34" charset="0"/>
                </a:rPr>
                <a:t>H3K9me3</a:t>
              </a:r>
              <a:endParaRPr lang="en-US" altLang="fr-FR" sz="1100">
                <a:solidFill>
                  <a:srgbClr val="00B050"/>
                </a:solidFill>
              </a:endParaRPr>
            </a:p>
          </p:txBody>
        </p:sp>
      </p:grpSp>
      <p:cxnSp>
        <p:nvCxnSpPr>
          <p:cNvPr id="415" name="Connecteur droit 414"/>
          <p:cNvCxnSpPr/>
          <p:nvPr/>
        </p:nvCxnSpPr>
        <p:spPr bwMode="auto">
          <a:xfrm>
            <a:off x="6493016" y="549585"/>
            <a:ext cx="0" cy="70199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Rectangle 1459"/>
          <p:cNvSpPr>
            <a:spLocks noChangeArrowheads="1"/>
          </p:cNvSpPr>
          <p:nvPr/>
        </p:nvSpPr>
        <p:spPr bwMode="auto">
          <a:xfrm>
            <a:off x="3894956" y="1325301"/>
            <a:ext cx="384178" cy="184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fr-FR" sz="1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0,06</a:t>
            </a:r>
          </a:p>
        </p:txBody>
      </p:sp>
      <p:grpSp>
        <p:nvGrpSpPr>
          <p:cNvPr id="417" name="Groupe 1218"/>
          <p:cNvGrpSpPr>
            <a:grpSpLocks/>
          </p:cNvGrpSpPr>
          <p:nvPr/>
        </p:nvGrpSpPr>
        <p:grpSpPr bwMode="auto">
          <a:xfrm>
            <a:off x="4030160" y="506928"/>
            <a:ext cx="2283759" cy="1502329"/>
            <a:chOff x="20316413" y="19784694"/>
            <a:chExt cx="2283742" cy="1502425"/>
          </a:xfrm>
        </p:grpSpPr>
        <p:pic>
          <p:nvPicPr>
            <p:cNvPr id="444" name="Picture 2"/>
            <p:cNvPicPr preferRelativeResize="0"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13806" y="19784694"/>
              <a:ext cx="1980000" cy="68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5" name="Rectangle 444"/>
            <p:cNvSpPr/>
            <p:nvPr/>
          </p:nvSpPr>
          <p:spPr bwMode="auto">
            <a:xfrm>
              <a:off x="20620267" y="19784489"/>
              <a:ext cx="1979598" cy="684256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6" name="Rectangle 1450"/>
            <p:cNvSpPr>
              <a:spLocks noChangeArrowheads="1"/>
            </p:cNvSpPr>
            <p:nvPr/>
          </p:nvSpPr>
          <p:spPr bwMode="auto">
            <a:xfrm>
              <a:off x="20316414" y="20284028"/>
              <a:ext cx="24606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447" name="Rectangle 1451"/>
            <p:cNvSpPr>
              <a:spLocks noChangeArrowheads="1"/>
            </p:cNvSpPr>
            <p:nvPr/>
          </p:nvSpPr>
          <p:spPr bwMode="auto">
            <a:xfrm>
              <a:off x="20316414" y="19784694"/>
              <a:ext cx="24606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448" name="Rectangle 1455"/>
            <p:cNvSpPr>
              <a:spLocks noChangeArrowheads="1"/>
            </p:cNvSpPr>
            <p:nvPr/>
          </p:nvSpPr>
          <p:spPr bwMode="auto">
            <a:xfrm>
              <a:off x="21091643" y="19827558"/>
              <a:ext cx="828675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C00000"/>
                  </a:solidFill>
                  <a:latin typeface="Arial" panose="020B0604020202020204" pitchFamily="34" charset="0"/>
                </a:rPr>
                <a:t>H3K4me2</a:t>
              </a:r>
              <a:endParaRPr lang="en-US" altLang="fr-FR" sz="1100">
                <a:solidFill>
                  <a:srgbClr val="C00000"/>
                </a:solidFill>
              </a:endParaRPr>
            </a:p>
          </p:txBody>
        </p:sp>
        <p:sp>
          <p:nvSpPr>
            <p:cNvPr id="449" name="Rectangle 1456"/>
            <p:cNvSpPr>
              <a:spLocks noChangeArrowheads="1"/>
            </p:cNvSpPr>
            <p:nvPr/>
          </p:nvSpPr>
          <p:spPr bwMode="auto">
            <a:xfrm>
              <a:off x="21069418" y="20214908"/>
              <a:ext cx="417513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0070C0"/>
                  </a:solidFill>
                  <a:latin typeface="Arial" panose="020B0604020202020204" pitchFamily="34" charset="0"/>
                </a:rPr>
                <a:t>IgG</a:t>
              </a:r>
              <a:endParaRPr lang="en-US" altLang="fr-FR" sz="1100">
                <a:solidFill>
                  <a:srgbClr val="0070C0"/>
                </a:solidFill>
              </a:endParaRPr>
            </a:p>
          </p:txBody>
        </p:sp>
        <p:pic>
          <p:nvPicPr>
            <p:cNvPr id="450" name="Picture 3"/>
            <p:cNvPicPr preferRelativeResize="0"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0155" y="20603119"/>
              <a:ext cx="1980000" cy="684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1" name="Rectangle 1458"/>
            <p:cNvSpPr>
              <a:spLocks noChangeArrowheads="1"/>
            </p:cNvSpPr>
            <p:nvPr/>
          </p:nvSpPr>
          <p:spPr bwMode="auto">
            <a:xfrm>
              <a:off x="20316413" y="21102453"/>
              <a:ext cx="2460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452" name="Rectangle 1460"/>
            <p:cNvSpPr>
              <a:spLocks noChangeArrowheads="1"/>
            </p:cNvSpPr>
            <p:nvPr/>
          </p:nvSpPr>
          <p:spPr bwMode="auto">
            <a:xfrm>
              <a:off x="20690006" y="20596770"/>
              <a:ext cx="90805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C00000"/>
                  </a:solidFill>
                  <a:latin typeface="Arial" panose="020B0604020202020204" pitchFamily="34" charset="0"/>
                </a:rPr>
                <a:t>H3K27me3</a:t>
              </a:r>
              <a:endParaRPr lang="en-US" altLang="fr-FR" sz="1100">
                <a:solidFill>
                  <a:srgbClr val="C00000"/>
                </a:solidFill>
              </a:endParaRPr>
            </a:p>
          </p:txBody>
        </p:sp>
        <p:sp>
          <p:nvSpPr>
            <p:cNvPr id="453" name="Rectangle 1461"/>
            <p:cNvSpPr>
              <a:spLocks noChangeArrowheads="1"/>
            </p:cNvSpPr>
            <p:nvPr/>
          </p:nvSpPr>
          <p:spPr bwMode="auto">
            <a:xfrm>
              <a:off x="21559956" y="20858708"/>
              <a:ext cx="41910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0070C0"/>
                  </a:solidFill>
                  <a:latin typeface="Arial" panose="020B0604020202020204" pitchFamily="34" charset="0"/>
                </a:rPr>
                <a:t>IgG</a:t>
              </a:r>
              <a:endParaRPr lang="en-US" altLang="fr-FR" sz="1100">
                <a:solidFill>
                  <a:srgbClr val="0070C0"/>
                </a:solidFill>
              </a:endParaRPr>
            </a:p>
          </p:txBody>
        </p:sp>
        <p:sp>
          <p:nvSpPr>
            <p:cNvPr id="454" name="Rectangle 1462"/>
            <p:cNvSpPr>
              <a:spLocks noChangeArrowheads="1"/>
            </p:cNvSpPr>
            <p:nvPr/>
          </p:nvSpPr>
          <p:spPr bwMode="auto">
            <a:xfrm>
              <a:off x="20864631" y="20831720"/>
              <a:ext cx="828675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00B050"/>
                  </a:solidFill>
                  <a:latin typeface="Arial" panose="020B0604020202020204" pitchFamily="34" charset="0"/>
                </a:rPr>
                <a:t>H3K9me3</a:t>
              </a:r>
              <a:endParaRPr lang="en-US" altLang="fr-FR" sz="1100">
                <a:solidFill>
                  <a:srgbClr val="00B050"/>
                </a:solidFill>
              </a:endParaRPr>
            </a:p>
          </p:txBody>
        </p:sp>
      </p:grpSp>
      <p:sp>
        <p:nvSpPr>
          <p:cNvPr id="418" name="Rectangle 1498"/>
          <p:cNvSpPr>
            <a:spLocks noChangeArrowheads="1"/>
          </p:cNvSpPr>
          <p:nvPr/>
        </p:nvSpPr>
        <p:spPr bwMode="auto">
          <a:xfrm>
            <a:off x="4625985" y="7557449"/>
            <a:ext cx="242889" cy="21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4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d1</a:t>
            </a:r>
            <a:endParaRPr lang="en-US" altLang="fr-FR" sz="140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9" name="Rectangle 1499"/>
          <p:cNvSpPr>
            <a:spLocks noChangeArrowheads="1"/>
          </p:cNvSpPr>
          <p:nvPr/>
        </p:nvSpPr>
        <p:spPr bwMode="auto">
          <a:xfrm>
            <a:off x="5398575" y="7562212"/>
            <a:ext cx="241302" cy="21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4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d3</a:t>
            </a:r>
            <a:endParaRPr lang="en-US" altLang="fr-FR" sz="140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0" name="Rectangle 1500"/>
          <p:cNvSpPr>
            <a:spLocks noChangeArrowheads="1"/>
          </p:cNvSpPr>
          <p:nvPr/>
        </p:nvSpPr>
        <p:spPr bwMode="auto">
          <a:xfrm>
            <a:off x="6209267" y="7557449"/>
            <a:ext cx="241302" cy="21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4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d5</a:t>
            </a:r>
            <a:endParaRPr lang="en-US" altLang="fr-FR" sz="140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21" name="Groupe 1221"/>
          <p:cNvGrpSpPr>
            <a:grpSpLocks/>
          </p:cNvGrpSpPr>
          <p:nvPr/>
        </p:nvGrpSpPr>
        <p:grpSpPr bwMode="auto">
          <a:xfrm>
            <a:off x="3969836" y="5994393"/>
            <a:ext cx="2344083" cy="1470102"/>
            <a:chOff x="20256089" y="25272510"/>
            <a:chExt cx="2344066" cy="1470196"/>
          </a:xfrm>
        </p:grpSpPr>
        <p:pic>
          <p:nvPicPr>
            <p:cNvPr id="433" name="Picture 8"/>
            <p:cNvPicPr preferRelativeResize="0"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0155" y="25272510"/>
              <a:ext cx="1980000" cy="684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4" name="Rectangle 1488"/>
            <p:cNvSpPr>
              <a:spLocks noChangeArrowheads="1"/>
            </p:cNvSpPr>
            <p:nvPr/>
          </p:nvSpPr>
          <p:spPr bwMode="auto">
            <a:xfrm>
              <a:off x="20324379" y="25771844"/>
              <a:ext cx="24938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435" name="Rectangle 1489"/>
            <p:cNvSpPr>
              <a:spLocks noChangeArrowheads="1"/>
            </p:cNvSpPr>
            <p:nvPr/>
          </p:nvSpPr>
          <p:spPr bwMode="auto">
            <a:xfrm>
              <a:off x="20313090" y="25272510"/>
              <a:ext cx="24938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2,5</a:t>
              </a:r>
            </a:p>
          </p:txBody>
        </p:sp>
        <p:sp>
          <p:nvSpPr>
            <p:cNvPr id="436" name="Rectangle 1490"/>
            <p:cNvSpPr>
              <a:spLocks noChangeArrowheads="1"/>
            </p:cNvSpPr>
            <p:nvPr/>
          </p:nvSpPr>
          <p:spPr bwMode="auto">
            <a:xfrm>
              <a:off x="20701668" y="25342360"/>
              <a:ext cx="839866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C00000"/>
                  </a:solidFill>
                  <a:latin typeface="Arial" panose="020B0604020202020204" pitchFamily="34" charset="0"/>
                </a:rPr>
                <a:t>H3K4me2</a:t>
              </a:r>
              <a:endParaRPr lang="en-US" altLang="fr-FR" sz="1100">
                <a:solidFill>
                  <a:srgbClr val="C00000"/>
                </a:solidFill>
              </a:endParaRPr>
            </a:p>
          </p:txBody>
        </p:sp>
        <p:sp>
          <p:nvSpPr>
            <p:cNvPr id="437" name="Rectangle 1491"/>
            <p:cNvSpPr>
              <a:spLocks noChangeArrowheads="1"/>
            </p:cNvSpPr>
            <p:nvPr/>
          </p:nvSpPr>
          <p:spPr bwMode="auto">
            <a:xfrm>
              <a:off x="20592260" y="25612235"/>
              <a:ext cx="42476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0070C0"/>
                  </a:solidFill>
                  <a:latin typeface="Arial" panose="020B0604020202020204" pitchFamily="34" charset="0"/>
                </a:rPr>
                <a:t>IgG</a:t>
              </a:r>
              <a:endParaRPr lang="en-US" altLang="fr-FR" sz="1100">
                <a:solidFill>
                  <a:srgbClr val="0070C0"/>
                </a:solidFill>
              </a:endParaRPr>
            </a:p>
          </p:txBody>
        </p:sp>
        <p:pic>
          <p:nvPicPr>
            <p:cNvPr id="438" name="Picture 9"/>
            <p:cNvPicPr preferRelativeResize="0"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20155" y="26058706"/>
              <a:ext cx="1980000" cy="684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9" name="Rectangle 1494"/>
            <p:cNvSpPr>
              <a:spLocks noChangeArrowheads="1"/>
            </p:cNvSpPr>
            <p:nvPr/>
          </p:nvSpPr>
          <p:spPr bwMode="auto">
            <a:xfrm>
              <a:off x="20256089" y="26058706"/>
              <a:ext cx="30638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0,05</a:t>
              </a:r>
            </a:p>
          </p:txBody>
        </p:sp>
        <p:sp>
          <p:nvSpPr>
            <p:cNvPr id="440" name="Rectangle 1481"/>
            <p:cNvSpPr>
              <a:spLocks noChangeArrowheads="1"/>
            </p:cNvSpPr>
            <p:nvPr/>
          </p:nvSpPr>
          <p:spPr bwMode="auto">
            <a:xfrm>
              <a:off x="20327702" y="26558040"/>
              <a:ext cx="2460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fr-FR" sz="1200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441" name="Rectangle 1483"/>
            <p:cNvSpPr>
              <a:spLocks noChangeArrowheads="1"/>
            </p:cNvSpPr>
            <p:nvPr/>
          </p:nvSpPr>
          <p:spPr bwMode="auto">
            <a:xfrm>
              <a:off x="20594756" y="26033306"/>
              <a:ext cx="9080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C00000"/>
                  </a:solidFill>
                  <a:latin typeface="Arial" panose="020B0604020202020204" pitchFamily="34" charset="0"/>
                </a:rPr>
                <a:t>H3K27me3</a:t>
              </a:r>
              <a:endParaRPr lang="en-US" altLang="fr-FR" sz="1100">
                <a:solidFill>
                  <a:srgbClr val="C00000"/>
                </a:solidFill>
              </a:endParaRPr>
            </a:p>
          </p:txBody>
        </p:sp>
        <p:sp>
          <p:nvSpPr>
            <p:cNvPr id="442" name="Rectangle 1485"/>
            <p:cNvSpPr>
              <a:spLocks noChangeArrowheads="1"/>
            </p:cNvSpPr>
            <p:nvPr/>
          </p:nvSpPr>
          <p:spPr bwMode="auto">
            <a:xfrm>
              <a:off x="21347231" y="26347631"/>
              <a:ext cx="828675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00B050"/>
                  </a:solidFill>
                  <a:latin typeface="Arial" panose="020B0604020202020204" pitchFamily="34" charset="0"/>
                </a:rPr>
                <a:t>H3K9me3</a:t>
              </a:r>
              <a:endParaRPr lang="en-US" altLang="fr-FR" sz="1100">
                <a:solidFill>
                  <a:srgbClr val="00B050"/>
                </a:solidFill>
              </a:endParaRPr>
            </a:p>
          </p:txBody>
        </p:sp>
        <p:sp>
          <p:nvSpPr>
            <p:cNvPr id="443" name="Rectangle 1484"/>
            <p:cNvSpPr>
              <a:spLocks noChangeArrowheads="1"/>
            </p:cNvSpPr>
            <p:nvPr/>
          </p:nvSpPr>
          <p:spPr bwMode="auto">
            <a:xfrm>
              <a:off x="22029856" y="26447643"/>
              <a:ext cx="417512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fr-FR" sz="1100" b="1">
                  <a:solidFill>
                    <a:srgbClr val="0070C0"/>
                  </a:solidFill>
                  <a:latin typeface="Arial" panose="020B0604020202020204" pitchFamily="34" charset="0"/>
                </a:rPr>
                <a:t>IgG</a:t>
              </a:r>
              <a:endParaRPr lang="en-US" altLang="fr-FR" sz="1100">
                <a:solidFill>
                  <a:srgbClr val="0070C0"/>
                </a:solidFill>
              </a:endParaRPr>
            </a:p>
          </p:txBody>
        </p:sp>
      </p:grpSp>
      <p:sp>
        <p:nvSpPr>
          <p:cNvPr id="422" name="Rectangle 1498"/>
          <p:cNvSpPr>
            <a:spLocks noChangeArrowheads="1"/>
          </p:cNvSpPr>
          <p:nvPr/>
        </p:nvSpPr>
        <p:spPr bwMode="auto">
          <a:xfrm>
            <a:off x="4230871" y="7557449"/>
            <a:ext cx="242889" cy="215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4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US" altLang="fr-FR" sz="140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3" name="ZoneTexte 513"/>
          <p:cNvSpPr txBox="1">
            <a:spLocks noChangeArrowheads="1"/>
          </p:cNvSpPr>
          <p:nvPr/>
        </p:nvSpPr>
        <p:spPr bwMode="auto">
          <a:xfrm>
            <a:off x="4478538" y="7848489"/>
            <a:ext cx="2054447" cy="30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400" b="1">
                <a:latin typeface="Calibri" panose="020F0502020204030204" pitchFamily="34" charset="0"/>
                <a:cs typeface="Calibri" panose="020F0502020204030204" pitchFamily="34" charset="0"/>
              </a:rPr>
              <a:t>TGF</a:t>
            </a:r>
            <a:r>
              <a:rPr lang="el-GR" altLang="fr-FR" sz="1400" b="1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fr-FR" altLang="fr-FR" sz="1400" b="1">
                <a:latin typeface="Calibri" panose="020F0502020204030204" pitchFamily="34" charset="0"/>
                <a:cs typeface="Calibri" panose="020F0502020204030204" pitchFamily="34" charset="0"/>
              </a:rPr>
              <a:t> +TNF</a:t>
            </a:r>
            <a:r>
              <a:rPr lang="fr-FR" altLang="fr-FR" sz="1400" b="1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</a:t>
            </a:r>
            <a:endParaRPr lang="fr-FR" altLang="fr-FR" sz="1400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24" name="Connecteur droit 1202"/>
          <p:cNvCxnSpPr>
            <a:cxnSpLocks noChangeShapeType="1"/>
          </p:cNvCxnSpPr>
          <p:nvPr/>
        </p:nvCxnSpPr>
        <p:spPr bwMode="auto">
          <a:xfrm>
            <a:off x="4561665" y="7887803"/>
            <a:ext cx="1980015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5" name="Connecteur droit avec flèche 1210"/>
          <p:cNvCxnSpPr>
            <a:cxnSpLocks noChangeShapeType="1"/>
          </p:cNvCxnSpPr>
          <p:nvPr/>
        </p:nvCxnSpPr>
        <p:spPr bwMode="auto">
          <a:xfrm>
            <a:off x="3263975" y="1292342"/>
            <a:ext cx="72000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6" name="Connecteur droit avec flèche 1211"/>
          <p:cNvCxnSpPr>
            <a:cxnSpLocks noChangeShapeType="1"/>
          </p:cNvCxnSpPr>
          <p:nvPr/>
        </p:nvCxnSpPr>
        <p:spPr bwMode="auto">
          <a:xfrm>
            <a:off x="3263975" y="3197860"/>
            <a:ext cx="72000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7" name="Connecteur droit avec flèche 1212"/>
          <p:cNvCxnSpPr>
            <a:cxnSpLocks noChangeShapeType="1"/>
          </p:cNvCxnSpPr>
          <p:nvPr/>
        </p:nvCxnSpPr>
        <p:spPr bwMode="auto">
          <a:xfrm>
            <a:off x="3263975" y="4957392"/>
            <a:ext cx="72000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8" name="Connecteur droit avec flèche 1213"/>
          <p:cNvCxnSpPr>
            <a:cxnSpLocks noChangeShapeType="1"/>
          </p:cNvCxnSpPr>
          <p:nvPr/>
        </p:nvCxnSpPr>
        <p:spPr bwMode="auto">
          <a:xfrm>
            <a:off x="3263975" y="6760197"/>
            <a:ext cx="720005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9" name="ZoneTexte 1214"/>
          <p:cNvSpPr txBox="1">
            <a:spLocks noChangeArrowheads="1"/>
          </p:cNvSpPr>
          <p:nvPr/>
        </p:nvSpPr>
        <p:spPr bwMode="auto">
          <a:xfrm>
            <a:off x="3339530" y="959779"/>
            <a:ext cx="630306" cy="33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600" i="1">
                <a:latin typeface="Calibri" panose="020F0502020204030204" pitchFamily="34" charset="0"/>
                <a:cs typeface="Calibri" panose="020F0502020204030204" pitchFamily="34" charset="0"/>
              </a:rPr>
              <a:t>Prom</a:t>
            </a:r>
          </a:p>
        </p:txBody>
      </p:sp>
      <p:sp>
        <p:nvSpPr>
          <p:cNvPr id="430" name="ZoneTexte 1215"/>
          <p:cNvSpPr txBox="1">
            <a:spLocks noChangeArrowheads="1"/>
          </p:cNvSpPr>
          <p:nvPr/>
        </p:nvSpPr>
        <p:spPr bwMode="auto">
          <a:xfrm>
            <a:off x="3302762" y="2848843"/>
            <a:ext cx="630306" cy="33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600" i="1">
                <a:latin typeface="Calibri" panose="020F0502020204030204" pitchFamily="34" charset="0"/>
                <a:cs typeface="Calibri" panose="020F0502020204030204" pitchFamily="34" charset="0"/>
              </a:rPr>
              <a:t>Prom</a:t>
            </a:r>
          </a:p>
        </p:txBody>
      </p:sp>
      <p:sp>
        <p:nvSpPr>
          <p:cNvPr id="431" name="ZoneTexte 1216"/>
          <p:cNvSpPr txBox="1">
            <a:spLocks noChangeArrowheads="1"/>
          </p:cNvSpPr>
          <p:nvPr/>
        </p:nvSpPr>
        <p:spPr bwMode="auto">
          <a:xfrm>
            <a:off x="3302762" y="4599893"/>
            <a:ext cx="630306" cy="33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600" i="1">
                <a:latin typeface="Calibri" panose="020F0502020204030204" pitchFamily="34" charset="0"/>
                <a:cs typeface="Calibri" panose="020F0502020204030204" pitchFamily="34" charset="0"/>
              </a:rPr>
              <a:t>Prom</a:t>
            </a:r>
          </a:p>
        </p:txBody>
      </p:sp>
      <p:sp>
        <p:nvSpPr>
          <p:cNvPr id="432" name="ZoneTexte 1217"/>
          <p:cNvSpPr txBox="1">
            <a:spLocks noChangeArrowheads="1"/>
          </p:cNvSpPr>
          <p:nvPr/>
        </p:nvSpPr>
        <p:spPr bwMode="auto">
          <a:xfrm>
            <a:off x="3302762" y="6419950"/>
            <a:ext cx="630306" cy="33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600" i="1">
                <a:latin typeface="Calibri" panose="020F0502020204030204" pitchFamily="34" charset="0"/>
                <a:cs typeface="Calibri" panose="020F0502020204030204" pitchFamily="34" charset="0"/>
              </a:rPr>
              <a:t>Prom</a:t>
            </a:r>
          </a:p>
        </p:txBody>
      </p:sp>
      <p:grpSp>
        <p:nvGrpSpPr>
          <p:cNvPr id="477" name="Groupe 1343"/>
          <p:cNvGrpSpPr>
            <a:grpSpLocks/>
          </p:cNvGrpSpPr>
          <p:nvPr/>
        </p:nvGrpSpPr>
        <p:grpSpPr bwMode="auto">
          <a:xfrm>
            <a:off x="293682" y="7856730"/>
            <a:ext cx="1682762" cy="484157"/>
            <a:chOff x="4552950" y="20910550"/>
            <a:chExt cx="1682750" cy="484188"/>
          </a:xfrm>
        </p:grpSpPr>
        <p:sp>
          <p:nvSpPr>
            <p:cNvPr id="478" name="ZoneTexte 513"/>
            <p:cNvSpPr txBox="1">
              <a:spLocks noChangeArrowheads="1"/>
            </p:cNvSpPr>
            <p:nvPr/>
          </p:nvSpPr>
          <p:spPr bwMode="auto">
            <a:xfrm>
              <a:off x="4910138" y="21086763"/>
              <a:ext cx="110966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fr-FR" altLang="fr-FR" sz="1400" b="1">
                  <a:latin typeface="Calibri" panose="020F0502020204030204" pitchFamily="34" charset="0"/>
                  <a:cs typeface="Calibri" panose="020F0502020204030204" pitchFamily="34" charset="0"/>
                </a:rPr>
                <a:t>TGF</a:t>
              </a:r>
              <a:r>
                <a:rPr lang="el-GR" altLang="fr-FR" sz="1400" b="1">
                  <a:latin typeface="Calibri" panose="020F0502020204030204" pitchFamily="34" charset="0"/>
                  <a:cs typeface="Calibri" panose="020F0502020204030204" pitchFamily="34" charset="0"/>
                </a:rPr>
                <a:t>β</a:t>
              </a:r>
              <a:r>
                <a:rPr lang="fr-FR" altLang="fr-FR" sz="1400" b="1">
                  <a:latin typeface="Calibri" panose="020F0502020204030204" pitchFamily="34" charset="0"/>
                  <a:cs typeface="Calibri" panose="020F0502020204030204" pitchFamily="34" charset="0"/>
                </a:rPr>
                <a:t> +TNF</a:t>
              </a:r>
              <a:r>
                <a:rPr lang="fr-FR" altLang="fr-FR" sz="1400" b="1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</a:t>
              </a:r>
              <a:endParaRPr lang="fr-FR" altLang="fr-FR" sz="1400" b="1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79" name="ZoneTexte 513"/>
            <p:cNvSpPr txBox="1">
              <a:spLocks noChangeArrowheads="1"/>
            </p:cNvSpPr>
            <p:nvPr/>
          </p:nvSpPr>
          <p:spPr bwMode="auto">
            <a:xfrm>
              <a:off x="4910138" y="20910550"/>
              <a:ext cx="132556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fr-FR" altLang="fr-FR" sz="1400" b="1" dirty="0">
                  <a:latin typeface="Calibri" panose="020F0502020204030204" pitchFamily="34" charset="0"/>
                  <a:cs typeface="Calibri" panose="020F0502020204030204" pitchFamily="34" charset="0"/>
                </a:rPr>
                <a:t>NT</a:t>
              </a:r>
            </a:p>
          </p:txBody>
        </p:sp>
        <p:sp>
          <p:nvSpPr>
            <p:cNvPr id="480" name="Rectangle 1154"/>
            <p:cNvSpPr>
              <a:spLocks noChangeArrowheads="1"/>
            </p:cNvSpPr>
            <p:nvPr/>
          </p:nvSpPr>
          <p:spPr bwMode="auto">
            <a:xfrm>
              <a:off x="4552950" y="20999450"/>
              <a:ext cx="304800" cy="10795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endParaRPr lang="fr-FR" altLang="fr-FR"/>
            </a:p>
          </p:txBody>
        </p:sp>
        <p:sp>
          <p:nvSpPr>
            <p:cNvPr id="481" name="Rectangle 1155"/>
            <p:cNvSpPr>
              <a:spLocks noChangeArrowheads="1"/>
            </p:cNvSpPr>
            <p:nvPr/>
          </p:nvSpPr>
          <p:spPr bwMode="auto">
            <a:xfrm>
              <a:off x="4552950" y="21194713"/>
              <a:ext cx="304800" cy="107950"/>
            </a:xfrm>
            <a:prstGeom prst="rect">
              <a:avLst/>
            </a:prstGeom>
            <a:solidFill>
              <a:schemeClr val="tx1"/>
            </a:solidFill>
            <a:ln w="28575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Arial" panose="020B0604020202020204" pitchFamily="34" charset="0"/>
                </a:defRPr>
              </a:lvl9pPr>
            </a:lstStyle>
            <a:p>
              <a:endParaRPr lang="fr-FR" altLang="fr-FR"/>
            </a:p>
          </p:txBody>
        </p:sp>
      </p:grpSp>
      <p:sp>
        <p:nvSpPr>
          <p:cNvPr id="483" name="Rectangle 482"/>
          <p:cNvSpPr/>
          <p:nvPr/>
        </p:nvSpPr>
        <p:spPr>
          <a:xfrm>
            <a:off x="4288365" y="8604448"/>
            <a:ext cx="2198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Supp</a:t>
            </a:r>
            <a:r>
              <a:rPr lang="en-US" sz="2800" b="1" dirty="0" smtClean="0"/>
              <a:t> Figure 6</a:t>
            </a:r>
            <a:endParaRPr lang="fr-FR" sz="2800" b="1" dirty="0"/>
          </a:p>
        </p:txBody>
      </p:sp>
      <p:sp>
        <p:nvSpPr>
          <p:cNvPr id="486" name="ZoneTexte 485"/>
          <p:cNvSpPr txBox="1"/>
          <p:nvPr/>
        </p:nvSpPr>
        <p:spPr>
          <a:xfrm>
            <a:off x="44624" y="35496"/>
            <a:ext cx="40267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A</a:t>
            </a:r>
            <a:endParaRPr lang="fr-FR" sz="2800" b="1" dirty="0"/>
          </a:p>
        </p:txBody>
      </p:sp>
      <p:sp>
        <p:nvSpPr>
          <p:cNvPr id="487" name="ZoneTexte 486"/>
          <p:cNvSpPr txBox="1"/>
          <p:nvPr/>
        </p:nvSpPr>
        <p:spPr>
          <a:xfrm>
            <a:off x="3368214" y="35496"/>
            <a:ext cx="3866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800" b="1" dirty="0"/>
              <a:t>B</a:t>
            </a:r>
          </a:p>
        </p:txBody>
      </p:sp>
      <p:sp>
        <p:nvSpPr>
          <p:cNvPr id="236" name="Rectangle 235"/>
          <p:cNvSpPr>
            <a:spLocks noChangeArrowheads="1"/>
          </p:cNvSpPr>
          <p:nvPr/>
        </p:nvSpPr>
        <p:spPr bwMode="auto">
          <a:xfrm>
            <a:off x="697097" y="7309312"/>
            <a:ext cx="24223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200" b="1" dirty="0" smtClean="0">
                <a:solidFill>
                  <a:srgbClr val="000000"/>
                </a:solidFill>
                <a:latin typeface="Arial"/>
                <a:cs typeface="Arial"/>
              </a:rPr>
              <a:t>d1</a:t>
            </a:r>
            <a:endParaRPr lang="en-US" sz="12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7" name="Rectangle 236"/>
          <p:cNvSpPr>
            <a:spLocks noChangeArrowheads="1"/>
          </p:cNvSpPr>
          <p:nvPr/>
        </p:nvSpPr>
        <p:spPr bwMode="auto">
          <a:xfrm>
            <a:off x="958092" y="7313551"/>
            <a:ext cx="24223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200" b="1" dirty="0" smtClean="0">
                <a:solidFill>
                  <a:srgbClr val="000000"/>
                </a:solidFill>
                <a:latin typeface="Arial"/>
                <a:cs typeface="Arial"/>
              </a:rPr>
              <a:t>d3</a:t>
            </a:r>
            <a:endParaRPr lang="en-US" sz="12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8" name="Rectangle 237"/>
          <p:cNvSpPr>
            <a:spLocks noChangeArrowheads="1"/>
          </p:cNvSpPr>
          <p:nvPr/>
        </p:nvSpPr>
        <p:spPr bwMode="auto">
          <a:xfrm>
            <a:off x="1207056" y="7308714"/>
            <a:ext cx="24223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200" b="1" dirty="0" smtClean="0">
                <a:solidFill>
                  <a:srgbClr val="000000"/>
                </a:solidFill>
                <a:latin typeface="Arial"/>
                <a:cs typeface="Arial"/>
              </a:rPr>
              <a:t>d5</a:t>
            </a:r>
            <a:endParaRPr lang="en-US" sz="12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39" name="Connecteur droit 238"/>
          <p:cNvCxnSpPr/>
          <p:nvPr/>
        </p:nvCxnSpPr>
        <p:spPr>
          <a:xfrm flipV="1">
            <a:off x="767859" y="7521077"/>
            <a:ext cx="5997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Rectangle 242"/>
          <p:cNvSpPr>
            <a:spLocks noChangeArrowheads="1"/>
          </p:cNvSpPr>
          <p:nvPr/>
        </p:nvSpPr>
        <p:spPr bwMode="auto">
          <a:xfrm>
            <a:off x="2019308" y="7308714"/>
            <a:ext cx="24223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200" b="1" dirty="0" smtClean="0">
                <a:solidFill>
                  <a:srgbClr val="000000"/>
                </a:solidFill>
                <a:latin typeface="Arial"/>
                <a:cs typeface="Arial"/>
              </a:rPr>
              <a:t>d1</a:t>
            </a:r>
            <a:endParaRPr lang="en-US" sz="12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44" name="Rectangle 243"/>
          <p:cNvSpPr>
            <a:spLocks noChangeArrowheads="1"/>
          </p:cNvSpPr>
          <p:nvPr/>
        </p:nvSpPr>
        <p:spPr bwMode="auto">
          <a:xfrm>
            <a:off x="2295543" y="7308714"/>
            <a:ext cx="24223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200" b="1" dirty="0" smtClean="0">
                <a:solidFill>
                  <a:srgbClr val="000000"/>
                </a:solidFill>
                <a:latin typeface="Arial"/>
                <a:cs typeface="Arial"/>
              </a:rPr>
              <a:t>d3</a:t>
            </a:r>
            <a:endParaRPr lang="en-US" sz="12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45" name="Rectangle 244"/>
          <p:cNvSpPr>
            <a:spLocks noChangeArrowheads="1"/>
          </p:cNvSpPr>
          <p:nvPr/>
        </p:nvSpPr>
        <p:spPr bwMode="auto">
          <a:xfrm>
            <a:off x="2552127" y="7308714"/>
            <a:ext cx="24223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200" b="1" dirty="0" smtClean="0">
                <a:solidFill>
                  <a:srgbClr val="000000"/>
                </a:solidFill>
                <a:latin typeface="Arial"/>
                <a:cs typeface="Arial"/>
              </a:rPr>
              <a:t>d5</a:t>
            </a:r>
            <a:endParaRPr lang="en-US" sz="12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46" name="Connecteur droit 245"/>
          <p:cNvCxnSpPr/>
          <p:nvPr/>
        </p:nvCxnSpPr>
        <p:spPr>
          <a:xfrm flipV="1">
            <a:off x="2112930" y="7526734"/>
            <a:ext cx="5997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2" name="Rectangle 481"/>
          <p:cNvSpPr>
            <a:spLocks noChangeArrowheads="1"/>
          </p:cNvSpPr>
          <p:nvPr/>
        </p:nvSpPr>
        <p:spPr bwMode="auto">
          <a:xfrm>
            <a:off x="1036599" y="4663811"/>
            <a:ext cx="234747" cy="11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t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20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*</a:t>
            </a:r>
          </a:p>
        </p:txBody>
      </p:sp>
      <p:sp>
        <p:nvSpPr>
          <p:cNvPr id="484" name="Rectangle 483"/>
          <p:cNvSpPr>
            <a:spLocks noChangeArrowheads="1"/>
          </p:cNvSpPr>
          <p:nvPr/>
        </p:nvSpPr>
        <p:spPr bwMode="auto">
          <a:xfrm>
            <a:off x="2064939" y="5169548"/>
            <a:ext cx="260748" cy="192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200" b="1" dirty="0" smtClean="0">
                <a:solidFill>
                  <a:srgbClr val="000000"/>
                </a:solidFill>
                <a:latin typeface="Arial"/>
                <a:cs typeface="Arial"/>
              </a:rPr>
              <a:t>*</a:t>
            </a:r>
            <a:endParaRPr lang="en-US" sz="12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85" name="Rectangle 484"/>
          <p:cNvSpPr>
            <a:spLocks noChangeArrowheads="1"/>
          </p:cNvSpPr>
          <p:nvPr/>
        </p:nvSpPr>
        <p:spPr bwMode="auto">
          <a:xfrm>
            <a:off x="2469303" y="4785110"/>
            <a:ext cx="260748" cy="192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200" b="1" dirty="0" smtClean="0">
                <a:solidFill>
                  <a:srgbClr val="000000"/>
                </a:solidFill>
                <a:latin typeface="Arial"/>
                <a:cs typeface="Arial"/>
              </a:rPr>
              <a:t>*</a:t>
            </a:r>
            <a:endParaRPr lang="en-US" sz="12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7482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4288365" y="8604448"/>
            <a:ext cx="2198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/>
              <a:t>Supp</a:t>
            </a:r>
            <a:r>
              <a:rPr lang="en-US" sz="2800" b="1" dirty="0" smtClean="0"/>
              <a:t> Figure 7</a:t>
            </a:r>
            <a:endParaRPr lang="fr-FR" sz="2800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9D2360FF-66B4-416C-AEC6-6F7B6BD1C5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80" y="305224"/>
            <a:ext cx="1560576" cy="117043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C8C934DA-243E-4CA7-B4A0-F03D64F6B0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885" y="305224"/>
            <a:ext cx="1560576" cy="117043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16EC43DE-192C-4451-B2E4-079BE1C78C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632" y="305224"/>
            <a:ext cx="1560576" cy="117043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241198" y="28225"/>
            <a:ext cx="135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β 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+TNF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 d3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839797" y="28224"/>
            <a:ext cx="135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β 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+TNF</a:t>
            </a:r>
            <a:r>
              <a:rPr lang="el-GR" sz="1200" b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fr-FR" sz="1200" b="1" dirty="0" smtClean="0">
                <a:latin typeface="Arial" pitchFamily="34" charset="0"/>
                <a:cs typeface="Arial" pitchFamily="34" charset="0"/>
              </a:rPr>
              <a:t> d5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33793" y="28225"/>
            <a:ext cx="135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-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 rot="16200000">
            <a:off x="-278827" y="751940"/>
            <a:ext cx="135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MCF-7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5AA16523-9647-4348-8422-0EC5C79A2D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0632" y="1570654"/>
            <a:ext cx="1560576" cy="117043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73092DBA-675F-465D-B43E-3CBD134366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7442" y="1570654"/>
            <a:ext cx="1560576" cy="117043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CC166472-8342-4FCA-91E5-40BCEE77E4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480" y="1568415"/>
            <a:ext cx="1560576" cy="1170432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 rot="16200000">
            <a:off x="-240391" y="2017371"/>
            <a:ext cx="135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MDA-MB-157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xmlns="" id="{D9FCE0D4-FE97-449E-B15F-280471751B2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81" y="2833846"/>
            <a:ext cx="1560575" cy="1170431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 rot="16200000">
            <a:off x="-234223" y="3278323"/>
            <a:ext cx="1355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MDA-MB-231</a:t>
            </a:r>
            <a:endParaRPr lang="fr-FR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4624" y="35496"/>
            <a:ext cx="40267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A</a:t>
            </a:r>
            <a:endParaRPr lang="fr-FR" sz="2800" b="1" dirty="0"/>
          </a:p>
        </p:txBody>
      </p:sp>
      <p:sp>
        <p:nvSpPr>
          <p:cNvPr id="22" name="ZoneTexte 21"/>
          <p:cNvSpPr txBox="1"/>
          <p:nvPr/>
        </p:nvSpPr>
        <p:spPr>
          <a:xfrm>
            <a:off x="-3526" y="4355976"/>
            <a:ext cx="3866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B</a:t>
            </a:r>
            <a:endParaRPr lang="fr-FR" sz="2800" b="1" dirty="0"/>
          </a:p>
        </p:txBody>
      </p:sp>
      <p:sp>
        <p:nvSpPr>
          <p:cNvPr id="71" name="Freeform 651"/>
          <p:cNvSpPr>
            <a:spLocks/>
          </p:cNvSpPr>
          <p:nvPr/>
        </p:nvSpPr>
        <p:spPr bwMode="auto">
          <a:xfrm>
            <a:off x="1184536" y="6766402"/>
            <a:ext cx="276225" cy="876300"/>
          </a:xfrm>
          <a:custGeom>
            <a:avLst/>
            <a:gdLst>
              <a:gd name="T0" fmla="*/ 0 w 239"/>
              <a:gd name="T1" fmla="*/ 753 h 753"/>
              <a:gd name="T2" fmla="*/ 0 w 239"/>
              <a:gd name="T3" fmla="*/ 753 h 753"/>
              <a:gd name="T4" fmla="*/ 0 w 239"/>
              <a:gd name="T5" fmla="*/ 0 h 753"/>
              <a:gd name="T6" fmla="*/ 239 w 239"/>
              <a:gd name="T7" fmla="*/ 0 h 753"/>
              <a:gd name="T8" fmla="*/ 239 w 239"/>
              <a:gd name="T9" fmla="*/ 753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9" h="753">
                <a:moveTo>
                  <a:pt x="0" y="753"/>
                </a:moveTo>
                <a:lnTo>
                  <a:pt x="0" y="753"/>
                </a:lnTo>
                <a:lnTo>
                  <a:pt x="0" y="0"/>
                </a:lnTo>
                <a:lnTo>
                  <a:pt x="239" y="0"/>
                </a:lnTo>
                <a:lnTo>
                  <a:pt x="239" y="753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2" name="Freeform 652"/>
          <p:cNvSpPr>
            <a:spLocks/>
          </p:cNvSpPr>
          <p:nvPr/>
        </p:nvSpPr>
        <p:spPr bwMode="auto">
          <a:xfrm>
            <a:off x="1251211" y="6594952"/>
            <a:ext cx="142875" cy="0"/>
          </a:xfrm>
          <a:custGeom>
            <a:avLst/>
            <a:gdLst>
              <a:gd name="T0" fmla="*/ 0 w 120"/>
              <a:gd name="T1" fmla="*/ 120 w 120"/>
              <a:gd name="T2" fmla="*/ 0 w 12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20">
                <a:moveTo>
                  <a:pt x="0" y="0"/>
                </a:moveTo>
                <a:lnTo>
                  <a:pt x="120" y="0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3" name="Line 653"/>
          <p:cNvSpPr>
            <a:spLocks noChangeShapeType="1"/>
          </p:cNvSpPr>
          <p:nvPr/>
        </p:nvSpPr>
        <p:spPr bwMode="auto">
          <a:xfrm>
            <a:off x="1327411" y="6594952"/>
            <a:ext cx="0" cy="17145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3" name="Freeform 673"/>
          <p:cNvSpPr>
            <a:spLocks/>
          </p:cNvSpPr>
          <p:nvPr/>
        </p:nvSpPr>
        <p:spPr bwMode="auto">
          <a:xfrm>
            <a:off x="2432311" y="7528402"/>
            <a:ext cx="276225" cy="114300"/>
          </a:xfrm>
          <a:custGeom>
            <a:avLst/>
            <a:gdLst>
              <a:gd name="T0" fmla="*/ 0 w 239"/>
              <a:gd name="T1" fmla="*/ 91 h 91"/>
              <a:gd name="T2" fmla="*/ 0 w 239"/>
              <a:gd name="T3" fmla="*/ 91 h 91"/>
              <a:gd name="T4" fmla="*/ 0 w 239"/>
              <a:gd name="T5" fmla="*/ 0 h 91"/>
              <a:gd name="T6" fmla="*/ 239 w 239"/>
              <a:gd name="T7" fmla="*/ 0 h 91"/>
              <a:gd name="T8" fmla="*/ 239 w 239"/>
              <a:gd name="T9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9" h="91">
                <a:moveTo>
                  <a:pt x="0" y="91"/>
                </a:moveTo>
                <a:lnTo>
                  <a:pt x="0" y="91"/>
                </a:lnTo>
                <a:lnTo>
                  <a:pt x="0" y="0"/>
                </a:lnTo>
                <a:lnTo>
                  <a:pt x="239" y="0"/>
                </a:lnTo>
                <a:lnTo>
                  <a:pt x="239" y="91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4" name="Freeform 674"/>
          <p:cNvSpPr>
            <a:spLocks/>
          </p:cNvSpPr>
          <p:nvPr/>
        </p:nvSpPr>
        <p:spPr bwMode="auto">
          <a:xfrm>
            <a:off x="2508511" y="7499827"/>
            <a:ext cx="133350" cy="0"/>
          </a:xfrm>
          <a:custGeom>
            <a:avLst/>
            <a:gdLst>
              <a:gd name="T0" fmla="*/ 0 w 120"/>
              <a:gd name="T1" fmla="*/ 120 w 120"/>
              <a:gd name="T2" fmla="*/ 0 w 12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20">
                <a:moveTo>
                  <a:pt x="0" y="0"/>
                </a:moveTo>
                <a:lnTo>
                  <a:pt x="120" y="0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5" name="Line 675"/>
          <p:cNvSpPr>
            <a:spLocks noChangeShapeType="1"/>
          </p:cNvSpPr>
          <p:nvPr/>
        </p:nvSpPr>
        <p:spPr bwMode="auto">
          <a:xfrm>
            <a:off x="2575186" y="7499827"/>
            <a:ext cx="0" cy="2857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0" name="Freeform 710"/>
          <p:cNvSpPr>
            <a:spLocks/>
          </p:cNvSpPr>
          <p:nvPr/>
        </p:nvSpPr>
        <p:spPr bwMode="auto">
          <a:xfrm>
            <a:off x="2844540" y="6947377"/>
            <a:ext cx="276225" cy="695325"/>
          </a:xfrm>
          <a:custGeom>
            <a:avLst/>
            <a:gdLst>
              <a:gd name="T0" fmla="*/ 0 w 239"/>
              <a:gd name="T1" fmla="*/ 595 h 595"/>
              <a:gd name="T2" fmla="*/ 0 w 239"/>
              <a:gd name="T3" fmla="*/ 595 h 595"/>
              <a:gd name="T4" fmla="*/ 0 w 239"/>
              <a:gd name="T5" fmla="*/ 0 h 595"/>
              <a:gd name="T6" fmla="*/ 239 w 239"/>
              <a:gd name="T7" fmla="*/ 0 h 595"/>
              <a:gd name="T8" fmla="*/ 239 w 239"/>
              <a:gd name="T9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9" h="595">
                <a:moveTo>
                  <a:pt x="0" y="595"/>
                </a:moveTo>
                <a:lnTo>
                  <a:pt x="0" y="595"/>
                </a:lnTo>
                <a:lnTo>
                  <a:pt x="0" y="0"/>
                </a:lnTo>
                <a:lnTo>
                  <a:pt x="239" y="0"/>
                </a:lnTo>
                <a:lnTo>
                  <a:pt x="239" y="595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1" name="Freeform 711"/>
          <p:cNvSpPr>
            <a:spLocks/>
          </p:cNvSpPr>
          <p:nvPr/>
        </p:nvSpPr>
        <p:spPr bwMode="auto">
          <a:xfrm>
            <a:off x="2927611" y="6423502"/>
            <a:ext cx="133350" cy="0"/>
          </a:xfrm>
          <a:custGeom>
            <a:avLst/>
            <a:gdLst>
              <a:gd name="T0" fmla="*/ 0 w 120"/>
              <a:gd name="T1" fmla="*/ 120 w 120"/>
              <a:gd name="T2" fmla="*/ 0 w 120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20">
                <a:moveTo>
                  <a:pt x="0" y="0"/>
                </a:moveTo>
                <a:lnTo>
                  <a:pt x="120" y="0"/>
                </a:lnTo>
                <a:lnTo>
                  <a:pt x="0" y="0"/>
                </a:lnTo>
              </a:path>
            </a:pathLst>
          </a:cu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2" name="Line 712"/>
          <p:cNvSpPr>
            <a:spLocks noChangeShapeType="1"/>
          </p:cNvSpPr>
          <p:nvPr/>
        </p:nvSpPr>
        <p:spPr bwMode="auto">
          <a:xfrm>
            <a:off x="2994286" y="6423502"/>
            <a:ext cx="0" cy="523875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" name="Rectangle 132"/>
          <p:cNvSpPr>
            <a:spLocks noChangeArrowheads="1"/>
          </p:cNvSpPr>
          <p:nvPr/>
        </p:nvSpPr>
        <p:spPr bwMode="auto">
          <a:xfrm>
            <a:off x="1830093" y="6361587"/>
            <a:ext cx="58189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1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ADAM19</a:t>
            </a:r>
            <a:endParaRPr lang="fr-FR" sz="11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6" name="Rectangle 135"/>
          <p:cNvSpPr>
            <a:spLocks noChangeArrowheads="1"/>
          </p:cNvSpPr>
          <p:nvPr/>
        </p:nvSpPr>
        <p:spPr bwMode="auto">
          <a:xfrm rot="18900000">
            <a:off x="815993" y="8073496"/>
            <a:ext cx="63158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8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MDA-MB-231</a:t>
            </a:r>
            <a:endParaRPr lang="fr-FR" sz="8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40" name="Rectangle 139"/>
          <p:cNvSpPr>
            <a:spLocks noChangeArrowheads="1"/>
          </p:cNvSpPr>
          <p:nvPr/>
        </p:nvSpPr>
        <p:spPr bwMode="auto">
          <a:xfrm>
            <a:off x="1830093" y="7892734"/>
            <a:ext cx="27892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8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MCF7</a:t>
            </a:r>
            <a:endParaRPr lang="fr-FR" sz="8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42" name="Rectangle 141"/>
          <p:cNvSpPr>
            <a:spLocks noChangeArrowheads="1"/>
          </p:cNvSpPr>
          <p:nvPr/>
        </p:nvSpPr>
        <p:spPr bwMode="auto">
          <a:xfrm>
            <a:off x="2421922" y="7892734"/>
            <a:ext cx="63158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8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MDA-MB-157</a:t>
            </a:r>
            <a:endParaRPr lang="fr-FR" sz="8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47" name="Rectangle 146"/>
          <p:cNvSpPr>
            <a:spLocks noChangeArrowheads="1"/>
          </p:cNvSpPr>
          <p:nvPr/>
        </p:nvSpPr>
        <p:spPr bwMode="auto">
          <a:xfrm>
            <a:off x="1092700" y="7580788"/>
            <a:ext cx="31543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0</a:t>
            </a:r>
            <a:endParaRPr lang="fr-FR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53" name="Rectangle 152"/>
          <p:cNvSpPr>
            <a:spLocks noChangeArrowheads="1"/>
          </p:cNvSpPr>
          <p:nvPr/>
        </p:nvSpPr>
        <p:spPr bwMode="auto">
          <a:xfrm>
            <a:off x="1017845" y="6218713"/>
            <a:ext cx="17633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1.5</a:t>
            </a:r>
          </a:p>
        </p:txBody>
      </p:sp>
      <p:sp>
        <p:nvSpPr>
          <p:cNvPr id="754" name="Rectangle 753"/>
          <p:cNvSpPr/>
          <p:nvPr/>
        </p:nvSpPr>
        <p:spPr bwMode="auto">
          <a:xfrm>
            <a:off x="1184535" y="6285389"/>
            <a:ext cx="1936229" cy="136683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55" name="ZoneTexte 754"/>
          <p:cNvSpPr txBox="1"/>
          <p:nvPr/>
        </p:nvSpPr>
        <p:spPr>
          <a:xfrm>
            <a:off x="252252" y="7690202"/>
            <a:ext cx="998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8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8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fr-FR" sz="800" b="1" dirty="0" smtClean="0">
                <a:latin typeface="Arial" pitchFamily="34" charset="0"/>
                <a:cs typeface="Arial" pitchFamily="34" charset="0"/>
              </a:rPr>
              <a:t>/TNF</a:t>
            </a:r>
            <a:r>
              <a:rPr lang="el-GR" sz="800" b="1" dirty="0" smtClean="0">
                <a:latin typeface="Arial" pitchFamily="34" charset="0"/>
                <a:cs typeface="Arial" pitchFamily="34" charset="0"/>
              </a:rPr>
              <a:t>α</a:t>
            </a:r>
            <a:endParaRPr lang="fr-FR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7" name="Rectangle 756"/>
          <p:cNvSpPr>
            <a:spLocks noChangeArrowheads="1"/>
          </p:cNvSpPr>
          <p:nvPr/>
        </p:nvSpPr>
        <p:spPr bwMode="auto">
          <a:xfrm>
            <a:off x="1685110" y="7671072"/>
            <a:ext cx="5113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4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-       +</a:t>
            </a:r>
            <a:endParaRPr lang="fr-FR" sz="14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58" name="Rectangle 757"/>
          <p:cNvSpPr>
            <a:spLocks noChangeArrowheads="1"/>
          </p:cNvSpPr>
          <p:nvPr/>
        </p:nvSpPr>
        <p:spPr bwMode="auto">
          <a:xfrm>
            <a:off x="2542147" y="7662677"/>
            <a:ext cx="5113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4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-       +</a:t>
            </a:r>
            <a:endParaRPr lang="fr-FR" sz="14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59" name="Rectangle 758"/>
          <p:cNvSpPr>
            <a:spLocks noChangeArrowheads="1"/>
          </p:cNvSpPr>
          <p:nvPr/>
        </p:nvSpPr>
        <p:spPr bwMode="auto">
          <a:xfrm>
            <a:off x="1292992" y="7662677"/>
            <a:ext cx="5931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4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-</a:t>
            </a:r>
            <a:endParaRPr lang="fr-FR" sz="14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3" name="Connecteur droit 2"/>
          <p:cNvCxnSpPr/>
          <p:nvPr/>
        </p:nvCxnSpPr>
        <p:spPr>
          <a:xfrm flipH="1">
            <a:off x="2533780" y="7868227"/>
            <a:ext cx="44385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0" name="Connecteur droit 759"/>
          <p:cNvCxnSpPr/>
          <p:nvPr/>
        </p:nvCxnSpPr>
        <p:spPr>
          <a:xfrm flipH="1">
            <a:off x="1708794" y="7873915"/>
            <a:ext cx="44385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1" name="Connecteur droit 760"/>
          <p:cNvCxnSpPr/>
          <p:nvPr/>
        </p:nvCxnSpPr>
        <p:spPr>
          <a:xfrm flipH="1">
            <a:off x="1223743" y="7884104"/>
            <a:ext cx="1978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3" name="Rectangle 762"/>
          <p:cNvSpPr>
            <a:spLocks noChangeArrowheads="1"/>
          </p:cNvSpPr>
          <p:nvPr/>
        </p:nvSpPr>
        <p:spPr bwMode="auto">
          <a:xfrm rot="16200000">
            <a:off x="476238" y="6814920"/>
            <a:ext cx="10611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0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ADAM19/GAPDH </a:t>
            </a:r>
          </a:p>
          <a:p>
            <a:pPr algn="ctr" rtl="0">
              <a:defRPr sz="1000"/>
            </a:pPr>
            <a:r>
              <a:rPr lang="fr-FR" sz="1000" b="1" i="0" u="none" strike="noStrike" baseline="0" dirty="0" err="1" smtClean="0">
                <a:solidFill>
                  <a:srgbClr val="000000"/>
                </a:solidFill>
                <a:latin typeface="Arial"/>
                <a:cs typeface="Arial"/>
              </a:rPr>
              <a:t>mRNA</a:t>
            </a:r>
            <a:endParaRPr lang="fr-FR" sz="10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1567" name="Groupe 1566"/>
          <p:cNvGrpSpPr/>
          <p:nvPr/>
        </p:nvGrpSpPr>
        <p:grpSpPr>
          <a:xfrm>
            <a:off x="1089282" y="4649409"/>
            <a:ext cx="2031483" cy="1456575"/>
            <a:chOff x="4209817" y="3628602"/>
            <a:chExt cx="2684620" cy="1980110"/>
          </a:xfrm>
        </p:grpSpPr>
        <p:sp>
          <p:nvSpPr>
            <p:cNvPr id="832" name="Freeform 1404"/>
            <p:cNvSpPr>
              <a:spLocks/>
            </p:cNvSpPr>
            <p:nvPr/>
          </p:nvSpPr>
          <p:spPr bwMode="auto">
            <a:xfrm>
              <a:off x="4340716" y="4338637"/>
              <a:ext cx="361950" cy="1200150"/>
            </a:xfrm>
            <a:custGeom>
              <a:avLst/>
              <a:gdLst>
                <a:gd name="T0" fmla="*/ 0 w 239"/>
                <a:gd name="T1" fmla="*/ 788 h 788"/>
                <a:gd name="T2" fmla="*/ 0 w 239"/>
                <a:gd name="T3" fmla="*/ 788 h 788"/>
                <a:gd name="T4" fmla="*/ 0 w 239"/>
                <a:gd name="T5" fmla="*/ 0 h 788"/>
                <a:gd name="T6" fmla="*/ 239 w 239"/>
                <a:gd name="T7" fmla="*/ 0 h 788"/>
                <a:gd name="T8" fmla="*/ 239 w 239"/>
                <a:gd name="T9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788">
                  <a:moveTo>
                    <a:pt x="0" y="788"/>
                  </a:moveTo>
                  <a:lnTo>
                    <a:pt x="0" y="788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788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3" name="Freeform 1405"/>
            <p:cNvSpPr>
              <a:spLocks/>
            </p:cNvSpPr>
            <p:nvPr/>
          </p:nvSpPr>
          <p:spPr bwMode="auto">
            <a:xfrm>
              <a:off x="4426126" y="4033837"/>
              <a:ext cx="190500" cy="0"/>
            </a:xfrm>
            <a:custGeom>
              <a:avLst/>
              <a:gdLst>
                <a:gd name="T0" fmla="*/ 0 w 120"/>
                <a:gd name="T1" fmla="*/ 120 w 120"/>
                <a:gd name="T2" fmla="*/ 0 w 1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4" name="Line 1406"/>
            <p:cNvSpPr>
              <a:spLocks noChangeShapeType="1"/>
            </p:cNvSpPr>
            <p:nvPr/>
          </p:nvSpPr>
          <p:spPr bwMode="auto">
            <a:xfrm>
              <a:off x="4521376" y="4033837"/>
              <a:ext cx="0" cy="3048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1" name="Freeform 1453"/>
            <p:cNvSpPr>
              <a:spLocks/>
            </p:cNvSpPr>
            <p:nvPr/>
          </p:nvSpPr>
          <p:spPr bwMode="auto">
            <a:xfrm>
              <a:off x="4869160" y="5243512"/>
              <a:ext cx="361950" cy="295275"/>
            </a:xfrm>
            <a:custGeom>
              <a:avLst/>
              <a:gdLst>
                <a:gd name="T0" fmla="*/ 0 w 239"/>
                <a:gd name="T1" fmla="*/ 192 h 192"/>
                <a:gd name="T2" fmla="*/ 0 w 239"/>
                <a:gd name="T3" fmla="*/ 192 h 192"/>
                <a:gd name="T4" fmla="*/ 0 w 239"/>
                <a:gd name="T5" fmla="*/ 0 h 192"/>
                <a:gd name="T6" fmla="*/ 239 w 239"/>
                <a:gd name="T7" fmla="*/ 0 h 192"/>
                <a:gd name="T8" fmla="*/ 239 w 239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192">
                  <a:moveTo>
                    <a:pt x="0" y="192"/>
                  </a:moveTo>
                  <a:lnTo>
                    <a:pt x="0" y="192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192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2" name="Freeform 1454"/>
            <p:cNvSpPr>
              <a:spLocks/>
            </p:cNvSpPr>
            <p:nvPr/>
          </p:nvSpPr>
          <p:spPr bwMode="auto">
            <a:xfrm>
              <a:off x="4978576" y="5062537"/>
              <a:ext cx="180975" cy="0"/>
            </a:xfrm>
            <a:custGeom>
              <a:avLst/>
              <a:gdLst>
                <a:gd name="T0" fmla="*/ 0 w 120"/>
                <a:gd name="T1" fmla="*/ 120 w 120"/>
                <a:gd name="T2" fmla="*/ 0 w 1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3" name="Line 1455"/>
            <p:cNvSpPr>
              <a:spLocks noChangeShapeType="1"/>
            </p:cNvSpPr>
            <p:nvPr/>
          </p:nvSpPr>
          <p:spPr bwMode="auto">
            <a:xfrm>
              <a:off x="5064301" y="5062537"/>
              <a:ext cx="0" cy="1809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4" name="Rectangle 883"/>
            <p:cNvSpPr>
              <a:spLocks noChangeArrowheads="1"/>
            </p:cNvSpPr>
            <p:nvPr/>
          </p:nvSpPr>
          <p:spPr bwMode="auto">
            <a:xfrm>
              <a:off x="5435776" y="5367337"/>
              <a:ext cx="361950" cy="1809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889" name="Freeform 1461"/>
            <p:cNvSpPr>
              <a:spLocks/>
            </p:cNvSpPr>
            <p:nvPr/>
          </p:nvSpPr>
          <p:spPr bwMode="auto">
            <a:xfrm>
              <a:off x="5435776" y="5367337"/>
              <a:ext cx="361950" cy="171450"/>
            </a:xfrm>
            <a:custGeom>
              <a:avLst/>
              <a:gdLst>
                <a:gd name="T0" fmla="*/ 0 w 239"/>
                <a:gd name="T1" fmla="*/ 114 h 114"/>
                <a:gd name="T2" fmla="*/ 0 w 239"/>
                <a:gd name="T3" fmla="*/ 114 h 114"/>
                <a:gd name="T4" fmla="*/ 0 w 239"/>
                <a:gd name="T5" fmla="*/ 0 h 114"/>
                <a:gd name="T6" fmla="*/ 239 w 239"/>
                <a:gd name="T7" fmla="*/ 0 h 114"/>
                <a:gd name="T8" fmla="*/ 239 w 239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114">
                  <a:moveTo>
                    <a:pt x="0" y="114"/>
                  </a:moveTo>
                  <a:lnTo>
                    <a:pt x="0" y="114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114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0" name="Freeform 1462"/>
            <p:cNvSpPr>
              <a:spLocks/>
            </p:cNvSpPr>
            <p:nvPr/>
          </p:nvSpPr>
          <p:spPr bwMode="auto">
            <a:xfrm>
              <a:off x="5521501" y="5253037"/>
              <a:ext cx="180975" cy="0"/>
            </a:xfrm>
            <a:custGeom>
              <a:avLst/>
              <a:gdLst>
                <a:gd name="T0" fmla="*/ 0 w 120"/>
                <a:gd name="T1" fmla="*/ 120 w 120"/>
                <a:gd name="T2" fmla="*/ 0 w 1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1" name="Line 1463"/>
            <p:cNvSpPr>
              <a:spLocks noChangeShapeType="1"/>
            </p:cNvSpPr>
            <p:nvPr/>
          </p:nvSpPr>
          <p:spPr bwMode="auto">
            <a:xfrm>
              <a:off x="5616751" y="5253037"/>
              <a:ext cx="0" cy="1143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0" name="Freeform 1472"/>
            <p:cNvSpPr>
              <a:spLocks/>
            </p:cNvSpPr>
            <p:nvPr/>
          </p:nvSpPr>
          <p:spPr bwMode="auto">
            <a:xfrm>
              <a:off x="5978701" y="5338762"/>
              <a:ext cx="361950" cy="200025"/>
            </a:xfrm>
            <a:custGeom>
              <a:avLst/>
              <a:gdLst>
                <a:gd name="T0" fmla="*/ 0 w 239"/>
                <a:gd name="T1" fmla="*/ 134 h 134"/>
                <a:gd name="T2" fmla="*/ 0 w 239"/>
                <a:gd name="T3" fmla="*/ 134 h 134"/>
                <a:gd name="T4" fmla="*/ 0 w 239"/>
                <a:gd name="T5" fmla="*/ 0 h 134"/>
                <a:gd name="T6" fmla="*/ 239 w 239"/>
                <a:gd name="T7" fmla="*/ 0 h 134"/>
                <a:gd name="T8" fmla="*/ 239 w 239"/>
                <a:gd name="T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134">
                  <a:moveTo>
                    <a:pt x="0" y="134"/>
                  </a:moveTo>
                  <a:lnTo>
                    <a:pt x="0" y="134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134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1" name="Freeform 1473"/>
            <p:cNvSpPr>
              <a:spLocks/>
            </p:cNvSpPr>
            <p:nvPr/>
          </p:nvSpPr>
          <p:spPr bwMode="auto">
            <a:xfrm>
              <a:off x="6073951" y="5310187"/>
              <a:ext cx="180975" cy="0"/>
            </a:xfrm>
            <a:custGeom>
              <a:avLst/>
              <a:gdLst>
                <a:gd name="T0" fmla="*/ 0 w 120"/>
                <a:gd name="T1" fmla="*/ 120 w 120"/>
                <a:gd name="T2" fmla="*/ 0 w 1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2" name="Line 1474"/>
            <p:cNvSpPr>
              <a:spLocks noChangeShapeType="1"/>
            </p:cNvSpPr>
            <p:nvPr/>
          </p:nvSpPr>
          <p:spPr bwMode="auto">
            <a:xfrm>
              <a:off x="6159676" y="5310187"/>
              <a:ext cx="0" cy="285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0" name="Freeform 1512"/>
            <p:cNvSpPr>
              <a:spLocks/>
            </p:cNvSpPr>
            <p:nvPr/>
          </p:nvSpPr>
          <p:spPr bwMode="auto">
            <a:xfrm>
              <a:off x="6532487" y="4529137"/>
              <a:ext cx="361950" cy="1009650"/>
            </a:xfrm>
            <a:custGeom>
              <a:avLst/>
              <a:gdLst>
                <a:gd name="T0" fmla="*/ 0 w 239"/>
                <a:gd name="T1" fmla="*/ 666 h 666"/>
                <a:gd name="T2" fmla="*/ 0 w 239"/>
                <a:gd name="T3" fmla="*/ 666 h 666"/>
                <a:gd name="T4" fmla="*/ 0 w 239"/>
                <a:gd name="T5" fmla="*/ 0 h 666"/>
                <a:gd name="T6" fmla="*/ 239 w 239"/>
                <a:gd name="T7" fmla="*/ 0 h 666"/>
                <a:gd name="T8" fmla="*/ 239 w 239"/>
                <a:gd name="T9" fmla="*/ 666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666">
                  <a:moveTo>
                    <a:pt x="0" y="666"/>
                  </a:moveTo>
                  <a:lnTo>
                    <a:pt x="0" y="666"/>
                  </a:lnTo>
                  <a:lnTo>
                    <a:pt x="0" y="0"/>
                  </a:lnTo>
                  <a:lnTo>
                    <a:pt x="239" y="0"/>
                  </a:lnTo>
                  <a:lnTo>
                    <a:pt x="239" y="666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1" name="Freeform 1513"/>
            <p:cNvSpPr>
              <a:spLocks/>
            </p:cNvSpPr>
            <p:nvPr/>
          </p:nvSpPr>
          <p:spPr bwMode="auto">
            <a:xfrm>
              <a:off x="6616876" y="4024312"/>
              <a:ext cx="180975" cy="0"/>
            </a:xfrm>
            <a:custGeom>
              <a:avLst/>
              <a:gdLst>
                <a:gd name="T0" fmla="*/ 0 w 120"/>
                <a:gd name="T1" fmla="*/ 120 w 120"/>
                <a:gd name="T2" fmla="*/ 0 w 1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20">
                  <a:moveTo>
                    <a:pt x="0" y="0"/>
                  </a:moveTo>
                  <a:lnTo>
                    <a:pt x="120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2" name="Line 1514"/>
            <p:cNvSpPr>
              <a:spLocks noChangeShapeType="1"/>
            </p:cNvSpPr>
            <p:nvPr/>
          </p:nvSpPr>
          <p:spPr bwMode="auto">
            <a:xfrm>
              <a:off x="6712126" y="4024312"/>
              <a:ext cx="0" cy="5048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43" name="Rectangle 942"/>
            <p:cNvSpPr>
              <a:spLocks noChangeArrowheads="1"/>
            </p:cNvSpPr>
            <p:nvPr/>
          </p:nvSpPr>
          <p:spPr bwMode="auto">
            <a:xfrm>
              <a:off x="5340372" y="3850179"/>
              <a:ext cx="51777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400" b="1" i="0" u="none" strike="noStrike" baseline="0" dirty="0" smtClean="0">
                  <a:solidFill>
                    <a:srgbClr val="000000"/>
                  </a:solidFill>
                  <a:latin typeface="Arial"/>
                  <a:cs typeface="Arial"/>
                </a:rPr>
                <a:t>MMP9</a:t>
              </a:r>
              <a:endParaRPr lang="fr-FR" sz="1400" b="1" i="0" u="none" strike="noStrike" baseline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957" name="Rectangle 956"/>
            <p:cNvSpPr>
              <a:spLocks noChangeArrowheads="1"/>
            </p:cNvSpPr>
            <p:nvPr/>
          </p:nvSpPr>
          <p:spPr bwMode="auto">
            <a:xfrm>
              <a:off x="4209817" y="5439435"/>
              <a:ext cx="7854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 dirty="0" smtClean="0">
                  <a:solidFill>
                    <a:srgbClr val="000000"/>
                  </a:solidFill>
                  <a:latin typeface="Arial"/>
                  <a:cs typeface="Arial"/>
                </a:rPr>
                <a:t>0</a:t>
              </a:r>
              <a:endParaRPr lang="fr-FR" sz="1100" b="1" i="0" u="none" strike="noStrike" baseline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965" name="Rectangle 964"/>
            <p:cNvSpPr>
              <a:spLocks noChangeArrowheads="1"/>
            </p:cNvSpPr>
            <p:nvPr/>
          </p:nvSpPr>
          <p:spPr bwMode="auto">
            <a:xfrm>
              <a:off x="4209817" y="3628602"/>
              <a:ext cx="7854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 dirty="0" smtClean="0">
                  <a:solidFill>
                    <a:srgbClr val="000000"/>
                  </a:solidFill>
                  <a:latin typeface="Arial"/>
                  <a:cs typeface="Arial"/>
                </a:rPr>
                <a:t>2</a:t>
              </a:r>
              <a:endParaRPr lang="fr-FR" sz="1100" b="1" i="0" u="none" strike="noStrike" baseline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566" name="Rectangle 1565"/>
            <p:cNvSpPr/>
            <p:nvPr/>
          </p:nvSpPr>
          <p:spPr bwMode="auto">
            <a:xfrm>
              <a:off x="4330822" y="3719512"/>
              <a:ext cx="2563615" cy="182071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568" name="Rectangle 1567"/>
          <p:cNvSpPr>
            <a:spLocks noChangeArrowheads="1"/>
          </p:cNvSpPr>
          <p:nvPr/>
        </p:nvSpPr>
        <p:spPr bwMode="auto">
          <a:xfrm rot="16200000">
            <a:off x="588254" y="5222925"/>
            <a:ext cx="90409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0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MMP9/GAPDH </a:t>
            </a:r>
          </a:p>
          <a:p>
            <a:pPr algn="ctr" rtl="0">
              <a:defRPr sz="1000"/>
            </a:pPr>
            <a:r>
              <a:rPr lang="fr-FR" sz="1000" b="1" i="0" u="none" strike="noStrike" baseline="0" dirty="0" err="1" smtClean="0">
                <a:solidFill>
                  <a:srgbClr val="000000"/>
                </a:solidFill>
                <a:latin typeface="Arial"/>
                <a:cs typeface="Arial"/>
              </a:rPr>
              <a:t>mRNA</a:t>
            </a:r>
            <a:endParaRPr lang="fr-FR" sz="10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4442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024" y="107504"/>
            <a:ext cx="3096344" cy="3080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797152" y="179512"/>
            <a:ext cx="1008112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082311" y="243714"/>
            <a:ext cx="23692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b="1" dirty="0" smtClean="0">
                <a:solidFill>
                  <a:srgbClr val="000000"/>
                </a:solidFill>
                <a:latin typeface="Arial"/>
                <a:cs typeface="Arial"/>
              </a:rPr>
              <a:t>MDA-MB-468 H3K4me2 EMT (d2) vs NT</a:t>
            </a:r>
            <a:endParaRPr lang="en-US" b="1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43" y="104392"/>
            <a:ext cx="3061990" cy="308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435780" y="179512"/>
            <a:ext cx="1008112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20939" y="251520"/>
            <a:ext cx="236923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b="1" dirty="0" smtClean="0">
                <a:solidFill>
                  <a:srgbClr val="000000"/>
                </a:solidFill>
                <a:latin typeface="Arial"/>
                <a:cs typeface="Arial"/>
              </a:rPr>
              <a:t>MDA-MB-468 H3K4me2 EMT (d1) vs NT</a:t>
            </a:r>
            <a:endParaRPr lang="en-US" b="1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12352" y="2874294"/>
            <a:ext cx="504056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444399" y="2849121"/>
            <a:ext cx="504056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772816" y="3166379"/>
            <a:ext cx="592978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1190207" y="3402182"/>
            <a:ext cx="745819" cy="78896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ZoneTexte 17"/>
          <p:cNvSpPr txBox="1"/>
          <p:nvPr/>
        </p:nvSpPr>
        <p:spPr>
          <a:xfrm>
            <a:off x="218162" y="3187608"/>
            <a:ext cx="1019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latin typeface="Arial" pitchFamily="34" charset="0"/>
                <a:cs typeface="Arial" pitchFamily="34" charset="0"/>
              </a:rPr>
              <a:t>EGF MDA-MB-468 </a:t>
            </a:r>
          </a:p>
          <a:p>
            <a:pPr algn="ctr"/>
            <a:r>
              <a:rPr lang="fr-FR" sz="1100" b="1" dirty="0" smtClean="0">
                <a:latin typeface="Arial" pitchFamily="34" charset="0"/>
                <a:cs typeface="Arial" pitchFamily="34" charset="0"/>
              </a:rPr>
              <a:t>H3K4me2 vs NT  d1</a:t>
            </a:r>
            <a:endParaRPr lang="fr-FR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1664467" y="3402182"/>
            <a:ext cx="745819" cy="78896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lipse 20"/>
          <p:cNvSpPr/>
          <p:nvPr/>
        </p:nvSpPr>
        <p:spPr>
          <a:xfrm>
            <a:off x="1372989" y="3705631"/>
            <a:ext cx="745819" cy="78896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ZoneTexte 23"/>
          <p:cNvSpPr txBox="1"/>
          <p:nvPr/>
        </p:nvSpPr>
        <p:spPr>
          <a:xfrm>
            <a:off x="1176905" y="3495795"/>
            <a:ext cx="4320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>
                <a:latin typeface="Arial" pitchFamily="34" charset="0"/>
                <a:cs typeface="Arial" pitchFamily="34" charset="0"/>
              </a:rPr>
              <a:t>780</a:t>
            </a:r>
            <a:endParaRPr lang="fr-FR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577205" y="3530006"/>
            <a:ext cx="4439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>
                <a:latin typeface="Arial" pitchFamily="34" charset="0"/>
                <a:cs typeface="Arial" pitchFamily="34" charset="0"/>
              </a:rPr>
              <a:t>909</a:t>
            </a:r>
            <a:endParaRPr lang="fr-FR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1899812" y="3495795"/>
            <a:ext cx="5700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>
                <a:latin typeface="Arial" pitchFamily="34" charset="0"/>
                <a:cs typeface="Arial" pitchFamily="34" charset="0"/>
              </a:rPr>
              <a:t>1722</a:t>
            </a:r>
            <a:endParaRPr lang="fr-FR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332282" y="3864461"/>
            <a:ext cx="4203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>
                <a:latin typeface="Arial" pitchFamily="34" charset="0"/>
                <a:cs typeface="Arial" pitchFamily="34" charset="0"/>
              </a:rPr>
              <a:t>100</a:t>
            </a:r>
            <a:endParaRPr lang="fr-FR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548371" y="3760838"/>
            <a:ext cx="4439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>
                <a:latin typeface="Arial" pitchFamily="34" charset="0"/>
                <a:cs typeface="Arial" pitchFamily="34" charset="0"/>
              </a:rPr>
              <a:t>150</a:t>
            </a:r>
            <a:endParaRPr lang="fr-FR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1771474" y="3917411"/>
            <a:ext cx="4734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>
                <a:latin typeface="Arial" pitchFamily="34" charset="0"/>
                <a:cs typeface="Arial" pitchFamily="34" charset="0"/>
              </a:rPr>
              <a:t>241</a:t>
            </a:r>
            <a:endParaRPr lang="fr-FR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522717" y="4195798"/>
            <a:ext cx="4696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>
                <a:latin typeface="Arial" pitchFamily="34" charset="0"/>
                <a:cs typeface="Arial" pitchFamily="34" charset="0"/>
              </a:rPr>
              <a:t>5148</a:t>
            </a:r>
            <a:endParaRPr lang="fr-FR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1171180" y="3789459"/>
            <a:ext cx="5825" cy="116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2302009" y="3189295"/>
            <a:ext cx="121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latin typeface="Arial" pitchFamily="34" charset="0"/>
                <a:cs typeface="Arial" pitchFamily="34" charset="0"/>
              </a:rPr>
              <a:t>EGF MDA-MB-468 </a:t>
            </a:r>
          </a:p>
          <a:p>
            <a:pPr algn="ctr"/>
            <a:r>
              <a:rPr lang="fr-FR" sz="1100" b="1" dirty="0" smtClean="0">
                <a:latin typeface="Arial" pitchFamily="34" charset="0"/>
                <a:cs typeface="Arial" pitchFamily="34" charset="0"/>
              </a:rPr>
              <a:t>H3K4me2 vs NT  d2</a:t>
            </a:r>
            <a:endParaRPr lang="fr-FR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1087427" y="4494598"/>
            <a:ext cx="121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latin typeface="Arial" pitchFamily="34" charset="0"/>
                <a:cs typeface="Arial" pitchFamily="34" charset="0"/>
              </a:rPr>
              <a:t>TGF</a:t>
            </a:r>
            <a:r>
              <a:rPr lang="el-GR" sz="11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fr-FR" sz="1100" b="1" dirty="0" smtClean="0">
                <a:latin typeface="Arial" pitchFamily="34" charset="0"/>
                <a:cs typeface="Arial" pitchFamily="34" charset="0"/>
              </a:rPr>
              <a:t>/TNF</a:t>
            </a:r>
            <a:r>
              <a:rPr lang="el-GR" sz="1100" b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fr-FR" sz="1100" b="1" dirty="0" smtClean="0">
                <a:latin typeface="Arial" pitchFamily="34" charset="0"/>
                <a:cs typeface="Arial" pitchFamily="34" charset="0"/>
              </a:rPr>
              <a:t> A549</a:t>
            </a:r>
          </a:p>
          <a:p>
            <a:pPr algn="ctr"/>
            <a:r>
              <a:rPr lang="fr-FR" sz="1100" b="1" dirty="0" smtClean="0">
                <a:latin typeface="Arial" pitchFamily="34" charset="0"/>
                <a:cs typeface="Arial" pitchFamily="34" charset="0"/>
              </a:rPr>
              <a:t>H3K4me2 vs NT  d5</a:t>
            </a:r>
            <a:endParaRPr lang="fr-FR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961914" y="8532440"/>
            <a:ext cx="19076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/>
              <a:t>Supp</a:t>
            </a:r>
            <a:r>
              <a:rPr lang="en-US" sz="2400" b="1" dirty="0" smtClean="0"/>
              <a:t> Figure 8</a:t>
            </a:r>
            <a:endParaRPr lang="fr-FR" sz="2400" b="1" dirty="0"/>
          </a:p>
        </p:txBody>
      </p:sp>
      <p:sp>
        <p:nvSpPr>
          <p:cNvPr id="33" name="Rectangle 32"/>
          <p:cNvSpPr/>
          <p:nvPr/>
        </p:nvSpPr>
        <p:spPr>
          <a:xfrm>
            <a:off x="42523" y="453731"/>
            <a:ext cx="4106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A</a:t>
            </a:r>
            <a:endParaRPr lang="fr-FR" sz="2800" b="1" dirty="0"/>
          </a:p>
        </p:txBody>
      </p:sp>
      <p:sp>
        <p:nvSpPr>
          <p:cNvPr id="36" name="Rectangle 35"/>
          <p:cNvSpPr/>
          <p:nvPr/>
        </p:nvSpPr>
        <p:spPr>
          <a:xfrm>
            <a:off x="3258380" y="453731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B</a:t>
            </a:r>
            <a:endParaRPr lang="fr-FR" sz="2800" b="1" dirty="0"/>
          </a:p>
        </p:txBody>
      </p:sp>
      <p:sp>
        <p:nvSpPr>
          <p:cNvPr id="37" name="Rectangle 36"/>
          <p:cNvSpPr/>
          <p:nvPr/>
        </p:nvSpPr>
        <p:spPr>
          <a:xfrm>
            <a:off x="-10422" y="2900825"/>
            <a:ext cx="375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C</a:t>
            </a:r>
            <a:endParaRPr lang="fr-FR" sz="28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733" y="5866978"/>
            <a:ext cx="2780262" cy="2416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ZoneTexte 37"/>
          <p:cNvSpPr txBox="1"/>
          <p:nvPr/>
        </p:nvSpPr>
        <p:spPr>
          <a:xfrm>
            <a:off x="-32962" y="5866978"/>
            <a:ext cx="158917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Intersection </a:t>
            </a:r>
            <a:endParaRPr lang="fr-FR" sz="11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11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EGF </a:t>
            </a:r>
            <a:r>
              <a:rPr lang="fr-FR" sz="1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MDA-MB-468 </a:t>
            </a:r>
          </a:p>
          <a:p>
            <a:pPr algn="ctr"/>
            <a:r>
              <a:rPr lang="fr-FR" sz="1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H3K4me2 vs </a:t>
            </a:r>
            <a:r>
              <a:rPr lang="fr-FR" sz="11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NT</a:t>
            </a:r>
          </a:p>
          <a:p>
            <a:pPr algn="ctr"/>
            <a:r>
              <a:rPr lang="fr-FR" sz="1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TGF</a:t>
            </a:r>
            <a:r>
              <a:rPr lang="el-GR" sz="1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β</a:t>
            </a:r>
            <a:r>
              <a:rPr lang="fr-FR" sz="1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/TNF</a:t>
            </a:r>
            <a:r>
              <a:rPr lang="el-GR" sz="1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fr-FR" sz="1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A549</a:t>
            </a:r>
          </a:p>
          <a:p>
            <a:pPr algn="ctr"/>
            <a:r>
              <a:rPr lang="fr-FR" sz="11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H3K4me2 vs </a:t>
            </a:r>
            <a:r>
              <a:rPr lang="fr-FR" sz="11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NT</a:t>
            </a:r>
            <a:endParaRPr lang="fr-FR" sz="11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fr-FR" sz="11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fr-FR" sz="11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3287725" y="5709986"/>
            <a:ext cx="15891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TGF</a:t>
            </a:r>
            <a:r>
              <a:rPr lang="el-GR" sz="11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β</a:t>
            </a:r>
            <a:r>
              <a:rPr lang="fr-FR" sz="11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/TNF</a:t>
            </a:r>
            <a:r>
              <a:rPr lang="el-GR" sz="11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fr-FR" sz="11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1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ACHN</a:t>
            </a:r>
            <a:endParaRPr lang="fr-FR" sz="11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11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upregulated</a:t>
            </a:r>
            <a:endParaRPr lang="fr-FR" sz="11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fr-FR" sz="11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fr-FR" sz="11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-38277" y="5002429"/>
            <a:ext cx="4106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D</a:t>
            </a:r>
            <a:endParaRPr lang="fr-FR" sz="2800" b="1" dirty="0"/>
          </a:p>
        </p:txBody>
      </p:sp>
      <p:sp>
        <p:nvSpPr>
          <p:cNvPr id="41" name="ZoneTexte 40"/>
          <p:cNvSpPr txBox="1"/>
          <p:nvPr/>
        </p:nvSpPr>
        <p:spPr>
          <a:xfrm>
            <a:off x="1615700" y="5482256"/>
            <a:ext cx="15891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TGF</a:t>
            </a:r>
            <a:r>
              <a:rPr lang="el-GR" sz="11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β</a:t>
            </a:r>
            <a:r>
              <a:rPr lang="fr-FR" sz="11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/TNF</a:t>
            </a:r>
            <a:r>
              <a:rPr lang="el-GR" sz="11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fr-FR" sz="11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A549</a:t>
            </a:r>
          </a:p>
          <a:p>
            <a:pPr algn="ctr"/>
            <a:r>
              <a:rPr lang="fr-FR" sz="1100" b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upregulated</a:t>
            </a:r>
            <a:endParaRPr lang="fr-FR" sz="11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fr-FR" sz="1100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fr-FR" sz="11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4082311" y="6479427"/>
            <a:ext cx="15891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TGF</a:t>
            </a:r>
            <a:r>
              <a:rPr lang="el-GR" sz="11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β</a:t>
            </a:r>
            <a:r>
              <a:rPr lang="fr-FR" sz="11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/TNF</a:t>
            </a:r>
            <a:r>
              <a:rPr lang="el-GR" sz="11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fr-FR" sz="11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1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MCF 10A</a:t>
            </a:r>
            <a:endParaRPr lang="fr-FR" sz="11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1100" b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upregulated</a:t>
            </a:r>
            <a:endParaRPr lang="fr-FR" sz="11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fr-FR" sz="11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fr-FR" sz="11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008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e 83"/>
          <p:cNvGrpSpPr/>
          <p:nvPr/>
        </p:nvGrpSpPr>
        <p:grpSpPr>
          <a:xfrm>
            <a:off x="764704" y="1078780"/>
            <a:ext cx="2396943" cy="1824056"/>
            <a:chOff x="1196611" y="1259017"/>
            <a:chExt cx="2396943" cy="1824056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 rot="16200000">
              <a:off x="711185" y="1936375"/>
              <a:ext cx="11247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b="1" i="1" u="none" strike="noStrike" baseline="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mRNA</a:t>
              </a:r>
              <a:r>
                <a:rPr lang="fr-FR" b="1" i="1" u="none" strike="noStrike" baseline="0" dirty="0" smtClean="0">
                  <a:solidFill>
                    <a:srgbClr val="000000"/>
                  </a:solidFill>
                  <a:latin typeface="Arial"/>
                  <a:cs typeface="Arial"/>
                </a:rPr>
                <a:t>/GAPDH</a:t>
              </a:r>
              <a:endParaRPr lang="fr-FR" b="1" i="0" u="none" strike="noStrike" baseline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grpSp>
          <p:nvGrpSpPr>
            <p:cNvPr id="83" name="Groupe 82"/>
            <p:cNvGrpSpPr/>
            <p:nvPr/>
          </p:nvGrpSpPr>
          <p:grpSpPr>
            <a:xfrm>
              <a:off x="1250406" y="1259017"/>
              <a:ext cx="2343148" cy="1824056"/>
              <a:chOff x="1123949" y="1475829"/>
              <a:chExt cx="3000375" cy="2177256"/>
            </a:xfrm>
          </p:grpSpPr>
          <p:sp>
            <p:nvSpPr>
              <p:cNvPr id="5" name="Rectangle 4"/>
              <p:cNvSpPr>
                <a:spLocks noChangeArrowheads="1"/>
              </p:cNvSpPr>
              <p:nvPr/>
            </p:nvSpPr>
            <p:spPr bwMode="auto">
              <a:xfrm>
                <a:off x="1381124" y="1552029"/>
                <a:ext cx="2743200" cy="1838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" name="Line 7"/>
              <p:cNvSpPr>
                <a:spLocks noChangeShapeType="1"/>
              </p:cNvSpPr>
              <p:nvPr/>
            </p:nvSpPr>
            <p:spPr bwMode="auto">
              <a:xfrm>
                <a:off x="1381124" y="3380829"/>
                <a:ext cx="274320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" name="Line 8"/>
              <p:cNvSpPr>
                <a:spLocks noChangeShapeType="1"/>
              </p:cNvSpPr>
              <p:nvPr/>
            </p:nvSpPr>
            <p:spPr bwMode="auto">
              <a:xfrm>
                <a:off x="2066924" y="3380829"/>
                <a:ext cx="0" cy="5715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1581148" y="3472110"/>
                <a:ext cx="914400" cy="180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t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fr-FR" sz="1100" b="1" i="0" u="none" strike="noStrike" baseline="0" dirty="0">
                    <a:solidFill>
                      <a:srgbClr val="000000"/>
                    </a:solidFill>
                    <a:latin typeface="Arial"/>
                    <a:cs typeface="Arial"/>
                  </a:rPr>
                  <a:t>ER+PR+HER-</a:t>
                </a:r>
              </a:p>
            </p:txBody>
          </p:sp>
          <p:sp>
            <p:nvSpPr>
              <p:cNvPr id="10" name="Line 10"/>
              <p:cNvSpPr>
                <a:spLocks noChangeShapeType="1"/>
              </p:cNvSpPr>
              <p:nvPr/>
            </p:nvSpPr>
            <p:spPr bwMode="auto">
              <a:xfrm>
                <a:off x="3438524" y="3380829"/>
                <a:ext cx="0" cy="5715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3271835" y="3467071"/>
                <a:ext cx="390525" cy="161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t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fr-FR" sz="1100" b="1" i="0" u="none" strike="noStrike" baseline="0" dirty="0">
                    <a:solidFill>
                      <a:srgbClr val="000000"/>
                    </a:solidFill>
                    <a:latin typeface="Arial"/>
                    <a:cs typeface="Arial"/>
                  </a:rPr>
                  <a:t>TNBC</a:t>
                </a:r>
              </a:p>
            </p:txBody>
          </p:sp>
          <p:sp>
            <p:nvSpPr>
              <p:cNvPr id="13" name="Line 13"/>
              <p:cNvSpPr>
                <a:spLocks noChangeShapeType="1"/>
              </p:cNvSpPr>
              <p:nvPr/>
            </p:nvSpPr>
            <p:spPr bwMode="auto">
              <a:xfrm flipH="1">
                <a:off x="1333499" y="3380829"/>
                <a:ext cx="47625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1209674" y="3304629"/>
                <a:ext cx="76200" cy="161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t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fr-FR" sz="110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0</a:t>
                </a:r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 flipH="1">
                <a:off x="1333499" y="1552029"/>
                <a:ext cx="47625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1123949" y="1475829"/>
                <a:ext cx="152400" cy="161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t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fr-FR" sz="1100" b="1" i="0" u="none" strike="noStrike" baseline="0" dirty="0">
                    <a:solidFill>
                      <a:srgbClr val="000000"/>
                    </a:solidFill>
                    <a:latin typeface="Arial"/>
                    <a:cs typeface="Arial"/>
                  </a:rPr>
                  <a:t>15</a:t>
                </a:r>
              </a:p>
            </p:txBody>
          </p:sp>
          <p:sp>
            <p:nvSpPr>
              <p:cNvPr id="21" name="Oval 21"/>
              <p:cNvSpPr>
                <a:spLocks noChangeArrowheads="1"/>
              </p:cNvSpPr>
              <p:nvPr/>
            </p:nvSpPr>
            <p:spPr bwMode="auto">
              <a:xfrm>
                <a:off x="2028824" y="2428329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" name="Oval 22"/>
              <p:cNvSpPr>
                <a:spLocks noChangeArrowheads="1"/>
              </p:cNvSpPr>
              <p:nvPr/>
            </p:nvSpPr>
            <p:spPr bwMode="auto">
              <a:xfrm>
                <a:off x="2295524" y="3266529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" name="Oval 23"/>
              <p:cNvSpPr>
                <a:spLocks noChangeArrowheads="1"/>
              </p:cNvSpPr>
              <p:nvPr/>
            </p:nvSpPr>
            <p:spPr bwMode="auto">
              <a:xfrm>
                <a:off x="2447924" y="3228429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" name="Oval 24"/>
              <p:cNvSpPr>
                <a:spLocks noChangeArrowheads="1"/>
              </p:cNvSpPr>
              <p:nvPr/>
            </p:nvSpPr>
            <p:spPr bwMode="auto">
              <a:xfrm>
                <a:off x="2028824" y="3209379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" name="Oval 25"/>
              <p:cNvSpPr>
                <a:spLocks noChangeArrowheads="1"/>
              </p:cNvSpPr>
              <p:nvPr/>
            </p:nvSpPr>
            <p:spPr bwMode="auto">
              <a:xfrm>
                <a:off x="2028824" y="3085554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6" name="Oval 26"/>
              <p:cNvSpPr>
                <a:spLocks noChangeArrowheads="1"/>
              </p:cNvSpPr>
              <p:nvPr/>
            </p:nvSpPr>
            <p:spPr bwMode="auto">
              <a:xfrm>
                <a:off x="1838324" y="3314154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7" name="Oval 27"/>
              <p:cNvSpPr>
                <a:spLocks noChangeArrowheads="1"/>
              </p:cNvSpPr>
              <p:nvPr/>
            </p:nvSpPr>
            <p:spPr bwMode="auto">
              <a:xfrm>
                <a:off x="1990724" y="3323679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8" name="Oval 28"/>
              <p:cNvSpPr>
                <a:spLocks noChangeArrowheads="1"/>
              </p:cNvSpPr>
              <p:nvPr/>
            </p:nvSpPr>
            <p:spPr bwMode="auto">
              <a:xfrm>
                <a:off x="2066924" y="3323679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9" name="Oval 29"/>
              <p:cNvSpPr>
                <a:spLocks noChangeArrowheads="1"/>
              </p:cNvSpPr>
              <p:nvPr/>
            </p:nvSpPr>
            <p:spPr bwMode="auto">
              <a:xfrm>
                <a:off x="1609724" y="3228429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0" name="Oval 30"/>
              <p:cNvSpPr>
                <a:spLocks noChangeArrowheads="1"/>
              </p:cNvSpPr>
              <p:nvPr/>
            </p:nvSpPr>
            <p:spPr bwMode="auto">
              <a:xfrm>
                <a:off x="1762124" y="3304629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" name="Oval 31"/>
              <p:cNvSpPr>
                <a:spLocks noChangeArrowheads="1"/>
              </p:cNvSpPr>
              <p:nvPr/>
            </p:nvSpPr>
            <p:spPr bwMode="auto">
              <a:xfrm>
                <a:off x="2247899" y="3104604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2" name="Oval 32"/>
              <p:cNvSpPr>
                <a:spLocks noChangeArrowheads="1"/>
              </p:cNvSpPr>
              <p:nvPr/>
            </p:nvSpPr>
            <p:spPr bwMode="auto">
              <a:xfrm>
                <a:off x="1971674" y="2942679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3" name="Oval 33"/>
              <p:cNvSpPr>
                <a:spLocks noChangeArrowheads="1"/>
              </p:cNvSpPr>
              <p:nvPr/>
            </p:nvSpPr>
            <p:spPr bwMode="auto">
              <a:xfrm>
                <a:off x="2085974" y="2980779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4" name="Oval 34"/>
              <p:cNvSpPr>
                <a:spLocks noChangeArrowheads="1"/>
              </p:cNvSpPr>
              <p:nvPr/>
            </p:nvSpPr>
            <p:spPr bwMode="auto">
              <a:xfrm>
                <a:off x="2143124" y="3314154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5" name="Oval 35"/>
              <p:cNvSpPr>
                <a:spLocks noChangeArrowheads="1"/>
              </p:cNvSpPr>
              <p:nvPr/>
            </p:nvSpPr>
            <p:spPr bwMode="auto">
              <a:xfrm>
                <a:off x="1809749" y="3114129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6" name="Oval 36"/>
              <p:cNvSpPr>
                <a:spLocks noChangeArrowheads="1"/>
              </p:cNvSpPr>
              <p:nvPr/>
            </p:nvSpPr>
            <p:spPr bwMode="auto">
              <a:xfrm>
                <a:off x="2143124" y="3123654"/>
                <a:ext cx="66675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7" name="Oval 37"/>
              <p:cNvSpPr>
                <a:spLocks noChangeArrowheads="1"/>
              </p:cNvSpPr>
              <p:nvPr/>
            </p:nvSpPr>
            <p:spPr bwMode="auto">
              <a:xfrm>
                <a:off x="2371724" y="3237954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8" name="Oval 38"/>
              <p:cNvSpPr>
                <a:spLocks noChangeArrowheads="1"/>
              </p:cNvSpPr>
              <p:nvPr/>
            </p:nvSpPr>
            <p:spPr bwMode="auto">
              <a:xfrm>
                <a:off x="2219324" y="3304629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" name="Oval 39"/>
              <p:cNvSpPr>
                <a:spLocks noChangeArrowheads="1"/>
              </p:cNvSpPr>
              <p:nvPr/>
            </p:nvSpPr>
            <p:spPr bwMode="auto">
              <a:xfrm>
                <a:off x="1685924" y="3257004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" name="Oval 40"/>
              <p:cNvSpPr>
                <a:spLocks noChangeArrowheads="1"/>
              </p:cNvSpPr>
              <p:nvPr/>
            </p:nvSpPr>
            <p:spPr bwMode="auto">
              <a:xfrm>
                <a:off x="1914524" y="3323679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" name="Oval 41"/>
              <p:cNvSpPr>
                <a:spLocks noChangeArrowheads="1"/>
              </p:cNvSpPr>
              <p:nvPr/>
            </p:nvSpPr>
            <p:spPr bwMode="auto">
              <a:xfrm>
                <a:off x="2028824" y="2666454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" name="Oval 42"/>
              <p:cNvSpPr>
                <a:spLocks noChangeArrowheads="1"/>
              </p:cNvSpPr>
              <p:nvPr/>
            </p:nvSpPr>
            <p:spPr bwMode="auto">
              <a:xfrm>
                <a:off x="1924049" y="3152229"/>
                <a:ext cx="66675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" name="Line 43"/>
              <p:cNvSpPr>
                <a:spLocks noChangeShapeType="1"/>
              </p:cNvSpPr>
              <p:nvPr/>
            </p:nvSpPr>
            <p:spPr bwMode="auto">
              <a:xfrm>
                <a:off x="2066924" y="3133179"/>
                <a:ext cx="0" cy="9525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" name="Line 44"/>
              <p:cNvSpPr>
                <a:spLocks noChangeShapeType="1"/>
              </p:cNvSpPr>
              <p:nvPr/>
            </p:nvSpPr>
            <p:spPr bwMode="auto">
              <a:xfrm>
                <a:off x="1838324" y="3133179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" name="Line 45"/>
              <p:cNvSpPr>
                <a:spLocks noChangeShapeType="1"/>
              </p:cNvSpPr>
              <p:nvPr/>
            </p:nvSpPr>
            <p:spPr bwMode="auto">
              <a:xfrm flipH="1">
                <a:off x="1838324" y="3133179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" name="Line 46"/>
              <p:cNvSpPr>
                <a:spLocks noChangeShapeType="1"/>
              </p:cNvSpPr>
              <p:nvPr/>
            </p:nvSpPr>
            <p:spPr bwMode="auto">
              <a:xfrm>
                <a:off x="1838324" y="3228429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" name="Line 47"/>
              <p:cNvSpPr>
                <a:spLocks noChangeShapeType="1"/>
              </p:cNvSpPr>
              <p:nvPr/>
            </p:nvSpPr>
            <p:spPr bwMode="auto">
              <a:xfrm flipH="1">
                <a:off x="1838324" y="3228429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" name="Line 48"/>
              <p:cNvSpPr>
                <a:spLocks noChangeShapeType="1"/>
              </p:cNvSpPr>
              <p:nvPr/>
            </p:nvSpPr>
            <p:spPr bwMode="auto">
              <a:xfrm>
                <a:off x="1609724" y="3180804"/>
                <a:ext cx="91440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" name="Rectangle 48"/>
              <p:cNvSpPr>
                <a:spLocks noChangeArrowheads="1"/>
              </p:cNvSpPr>
              <p:nvPr/>
            </p:nvSpPr>
            <p:spPr bwMode="auto">
              <a:xfrm>
                <a:off x="3457574" y="2475954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" name="Rectangle 49"/>
              <p:cNvSpPr>
                <a:spLocks noChangeArrowheads="1"/>
              </p:cNvSpPr>
              <p:nvPr/>
            </p:nvSpPr>
            <p:spPr bwMode="auto">
              <a:xfrm>
                <a:off x="3562349" y="2761704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" name="Rectangle 50"/>
              <p:cNvSpPr>
                <a:spLocks noChangeArrowheads="1"/>
              </p:cNvSpPr>
              <p:nvPr/>
            </p:nvSpPr>
            <p:spPr bwMode="auto">
              <a:xfrm>
                <a:off x="3343274" y="3257004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" name="Rectangle 51"/>
              <p:cNvSpPr>
                <a:spLocks noChangeArrowheads="1"/>
              </p:cNvSpPr>
              <p:nvPr/>
            </p:nvSpPr>
            <p:spPr bwMode="auto">
              <a:xfrm>
                <a:off x="3457574" y="3095079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" name="Rectangle 52"/>
              <p:cNvSpPr>
                <a:spLocks noChangeArrowheads="1"/>
              </p:cNvSpPr>
              <p:nvPr/>
            </p:nvSpPr>
            <p:spPr bwMode="auto">
              <a:xfrm>
                <a:off x="3019424" y="3199854"/>
                <a:ext cx="66675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" name="Rectangle 53"/>
              <p:cNvSpPr>
                <a:spLocks noChangeArrowheads="1"/>
              </p:cNvSpPr>
              <p:nvPr/>
            </p:nvSpPr>
            <p:spPr bwMode="auto">
              <a:xfrm>
                <a:off x="3676649" y="3218904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Rectangle 54"/>
              <p:cNvSpPr>
                <a:spLocks noChangeArrowheads="1"/>
              </p:cNvSpPr>
              <p:nvPr/>
            </p:nvSpPr>
            <p:spPr bwMode="auto">
              <a:xfrm>
                <a:off x="3238499" y="2723604"/>
                <a:ext cx="66675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" name="Rectangle 55"/>
              <p:cNvSpPr>
                <a:spLocks noChangeArrowheads="1"/>
              </p:cNvSpPr>
              <p:nvPr/>
            </p:nvSpPr>
            <p:spPr bwMode="auto">
              <a:xfrm>
                <a:off x="3562349" y="3009354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" name="Rectangle 56"/>
              <p:cNvSpPr>
                <a:spLocks noChangeArrowheads="1"/>
              </p:cNvSpPr>
              <p:nvPr/>
            </p:nvSpPr>
            <p:spPr bwMode="auto">
              <a:xfrm>
                <a:off x="3400424" y="2352129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" name="Rectangle 57"/>
              <p:cNvSpPr>
                <a:spLocks noChangeArrowheads="1"/>
              </p:cNvSpPr>
              <p:nvPr/>
            </p:nvSpPr>
            <p:spPr bwMode="auto">
              <a:xfrm>
                <a:off x="3343274" y="2771229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" name="Rectangle 58"/>
              <p:cNvSpPr>
                <a:spLocks noChangeArrowheads="1"/>
              </p:cNvSpPr>
              <p:nvPr/>
            </p:nvSpPr>
            <p:spPr bwMode="auto">
              <a:xfrm>
                <a:off x="3457574" y="3257004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" name="Rectangle 59"/>
              <p:cNvSpPr>
                <a:spLocks noChangeArrowheads="1"/>
              </p:cNvSpPr>
              <p:nvPr/>
            </p:nvSpPr>
            <p:spPr bwMode="auto">
              <a:xfrm>
                <a:off x="3238499" y="3247479"/>
                <a:ext cx="66675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" name="Rectangle 60"/>
              <p:cNvSpPr>
                <a:spLocks noChangeArrowheads="1"/>
              </p:cNvSpPr>
              <p:nvPr/>
            </p:nvSpPr>
            <p:spPr bwMode="auto">
              <a:xfrm>
                <a:off x="3124199" y="3228429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" name="Rectangle 61"/>
              <p:cNvSpPr>
                <a:spLocks noChangeArrowheads="1"/>
              </p:cNvSpPr>
              <p:nvPr/>
            </p:nvSpPr>
            <p:spPr bwMode="auto">
              <a:xfrm>
                <a:off x="3295649" y="2856954"/>
                <a:ext cx="66675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" name="Rectangle 62"/>
              <p:cNvSpPr>
                <a:spLocks noChangeArrowheads="1"/>
              </p:cNvSpPr>
              <p:nvPr/>
            </p:nvSpPr>
            <p:spPr bwMode="auto">
              <a:xfrm>
                <a:off x="3457574" y="2809329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4" name="Rectangle 63"/>
              <p:cNvSpPr>
                <a:spLocks noChangeArrowheads="1"/>
              </p:cNvSpPr>
              <p:nvPr/>
            </p:nvSpPr>
            <p:spPr bwMode="auto">
              <a:xfrm>
                <a:off x="3781424" y="3171279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5" name="Rectangle 64"/>
              <p:cNvSpPr>
                <a:spLocks noChangeArrowheads="1"/>
              </p:cNvSpPr>
              <p:nvPr/>
            </p:nvSpPr>
            <p:spPr bwMode="auto">
              <a:xfrm>
                <a:off x="3400424" y="2056854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6" name="Rectangle 65"/>
              <p:cNvSpPr>
                <a:spLocks noChangeArrowheads="1"/>
              </p:cNvSpPr>
              <p:nvPr/>
            </p:nvSpPr>
            <p:spPr bwMode="auto">
              <a:xfrm>
                <a:off x="3343274" y="3095079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7" name="Rectangle 66"/>
              <p:cNvSpPr>
                <a:spLocks noChangeArrowheads="1"/>
              </p:cNvSpPr>
              <p:nvPr/>
            </p:nvSpPr>
            <p:spPr bwMode="auto">
              <a:xfrm>
                <a:off x="3400424" y="2952204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8" name="Rectangle 67"/>
              <p:cNvSpPr>
                <a:spLocks noChangeArrowheads="1"/>
              </p:cNvSpPr>
              <p:nvPr/>
            </p:nvSpPr>
            <p:spPr bwMode="auto">
              <a:xfrm>
                <a:off x="3238499" y="2990304"/>
                <a:ext cx="66675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" name="Rectangle 68"/>
              <p:cNvSpPr>
                <a:spLocks noChangeArrowheads="1"/>
              </p:cNvSpPr>
              <p:nvPr/>
            </p:nvSpPr>
            <p:spPr bwMode="auto">
              <a:xfrm>
                <a:off x="3562349" y="3228429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" name="Rectangle 69"/>
              <p:cNvSpPr>
                <a:spLocks noChangeArrowheads="1"/>
              </p:cNvSpPr>
              <p:nvPr/>
            </p:nvSpPr>
            <p:spPr bwMode="auto">
              <a:xfrm>
                <a:off x="3343274" y="2580729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" name="Rectangle 70"/>
              <p:cNvSpPr>
                <a:spLocks noChangeArrowheads="1"/>
              </p:cNvSpPr>
              <p:nvPr/>
            </p:nvSpPr>
            <p:spPr bwMode="auto">
              <a:xfrm>
                <a:off x="3514724" y="2923629"/>
                <a:ext cx="66675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" name="Line 72"/>
              <p:cNvSpPr>
                <a:spLocks noChangeShapeType="1"/>
              </p:cNvSpPr>
              <p:nvPr/>
            </p:nvSpPr>
            <p:spPr bwMode="auto">
              <a:xfrm>
                <a:off x="3438524" y="2895054"/>
                <a:ext cx="0" cy="13335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3" name="Line 73"/>
              <p:cNvSpPr>
                <a:spLocks noChangeShapeType="1"/>
              </p:cNvSpPr>
              <p:nvPr/>
            </p:nvSpPr>
            <p:spPr bwMode="auto">
              <a:xfrm>
                <a:off x="3209924" y="2895054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" name="Line 74"/>
              <p:cNvSpPr>
                <a:spLocks noChangeShapeType="1"/>
              </p:cNvSpPr>
              <p:nvPr/>
            </p:nvSpPr>
            <p:spPr bwMode="auto">
              <a:xfrm flipH="1">
                <a:off x="3209924" y="2895054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5" name="Line 75"/>
              <p:cNvSpPr>
                <a:spLocks noChangeShapeType="1"/>
              </p:cNvSpPr>
              <p:nvPr/>
            </p:nvSpPr>
            <p:spPr bwMode="auto">
              <a:xfrm>
                <a:off x="3209924" y="3028404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" name="Line 76"/>
              <p:cNvSpPr>
                <a:spLocks noChangeShapeType="1"/>
              </p:cNvSpPr>
              <p:nvPr/>
            </p:nvSpPr>
            <p:spPr bwMode="auto">
              <a:xfrm flipH="1">
                <a:off x="3209924" y="3028404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7" name="Line 77"/>
              <p:cNvSpPr>
                <a:spLocks noChangeShapeType="1"/>
              </p:cNvSpPr>
              <p:nvPr/>
            </p:nvSpPr>
            <p:spPr bwMode="auto">
              <a:xfrm>
                <a:off x="2981324" y="2961729"/>
                <a:ext cx="91440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" name="Rectangle 77"/>
              <p:cNvSpPr>
                <a:spLocks noChangeArrowheads="1"/>
              </p:cNvSpPr>
              <p:nvPr/>
            </p:nvSpPr>
            <p:spPr bwMode="auto">
              <a:xfrm>
                <a:off x="2572167" y="1884340"/>
                <a:ext cx="141064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t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fr-FR" sz="1400" b="1" i="0" u="none" strike="noStrike" baseline="0" dirty="0">
                    <a:solidFill>
                      <a:srgbClr val="000000"/>
                    </a:solidFill>
                    <a:latin typeface="Arial"/>
                    <a:cs typeface="Arial"/>
                  </a:rPr>
                  <a:t>**</a:t>
                </a: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1333499" y="1556792"/>
                <a:ext cx="2790825" cy="182403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81" name="Connecteur droit 80"/>
              <p:cNvCxnSpPr/>
              <p:nvPr/>
            </p:nvCxnSpPr>
            <p:spPr>
              <a:xfrm>
                <a:off x="2247899" y="2061390"/>
                <a:ext cx="8763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2" name="Rectangle 81"/>
          <p:cNvSpPr>
            <a:spLocks noChangeArrowheads="1"/>
          </p:cNvSpPr>
          <p:nvPr/>
        </p:nvSpPr>
        <p:spPr bwMode="auto">
          <a:xfrm>
            <a:off x="1402451" y="892313"/>
            <a:ext cx="132247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1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Non </a:t>
            </a:r>
            <a:r>
              <a:rPr lang="fr-FR" sz="1100" b="1" i="0" u="none" strike="noStrike" baseline="0" dirty="0" err="1" smtClean="0">
                <a:solidFill>
                  <a:srgbClr val="000000"/>
                </a:solidFill>
                <a:latin typeface="Arial"/>
                <a:cs typeface="Arial"/>
              </a:rPr>
              <a:t>parametric</a:t>
            </a:r>
            <a:r>
              <a:rPr lang="fr-FR" sz="1100" b="1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 test</a:t>
            </a:r>
            <a:endParaRPr lang="fr-FR" sz="1100" b="1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85" name="Rectangle 84"/>
          <p:cNvSpPr>
            <a:spLocks noChangeArrowheads="1"/>
          </p:cNvSpPr>
          <p:nvPr/>
        </p:nvSpPr>
        <p:spPr bwMode="auto">
          <a:xfrm>
            <a:off x="1875545" y="1190310"/>
            <a:ext cx="40716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100" b="1" i="1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MMP9</a:t>
            </a:r>
            <a:endParaRPr lang="fr-FR" sz="1100" b="1" i="1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541" name="Groupe 540"/>
          <p:cNvGrpSpPr/>
          <p:nvPr/>
        </p:nvGrpSpPr>
        <p:grpSpPr>
          <a:xfrm>
            <a:off x="841647" y="3045177"/>
            <a:ext cx="2353028" cy="1839292"/>
            <a:chOff x="3380228" y="1088745"/>
            <a:chExt cx="2353028" cy="1839292"/>
          </a:xfrm>
        </p:grpSpPr>
        <p:grpSp>
          <p:nvGrpSpPr>
            <p:cNvPr id="171" name="Groupe 170"/>
            <p:cNvGrpSpPr/>
            <p:nvPr/>
          </p:nvGrpSpPr>
          <p:grpSpPr>
            <a:xfrm>
              <a:off x="3412389" y="1088745"/>
              <a:ext cx="2320867" cy="1676400"/>
              <a:chOff x="2859410" y="4581525"/>
              <a:chExt cx="2846064" cy="2000250"/>
            </a:xfrm>
          </p:grpSpPr>
          <p:sp>
            <p:nvSpPr>
              <p:cNvPr id="89" name="Rectangle 88"/>
              <p:cNvSpPr>
                <a:spLocks noChangeArrowheads="1"/>
              </p:cNvSpPr>
              <p:nvPr/>
            </p:nvSpPr>
            <p:spPr bwMode="auto">
              <a:xfrm>
                <a:off x="2962274" y="4657725"/>
                <a:ext cx="2743200" cy="1838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2" name="Line 86"/>
              <p:cNvSpPr>
                <a:spLocks noChangeShapeType="1"/>
              </p:cNvSpPr>
              <p:nvPr/>
            </p:nvSpPr>
            <p:spPr bwMode="auto">
              <a:xfrm>
                <a:off x="3648074" y="6486525"/>
                <a:ext cx="0" cy="57150"/>
              </a:xfrm>
              <a:prstGeom prst="line">
                <a:avLst/>
              </a:prstGeom>
              <a:noFill/>
              <a:ln w="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4" name="Line 88"/>
              <p:cNvSpPr>
                <a:spLocks noChangeShapeType="1"/>
              </p:cNvSpPr>
              <p:nvPr/>
            </p:nvSpPr>
            <p:spPr bwMode="auto">
              <a:xfrm>
                <a:off x="5019674" y="6486525"/>
                <a:ext cx="0" cy="57150"/>
              </a:xfrm>
              <a:prstGeom prst="line">
                <a:avLst/>
              </a:prstGeom>
              <a:noFill/>
              <a:ln w="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7" name="Line 91"/>
              <p:cNvSpPr>
                <a:spLocks noChangeShapeType="1"/>
              </p:cNvSpPr>
              <p:nvPr/>
            </p:nvSpPr>
            <p:spPr bwMode="auto">
              <a:xfrm flipH="1">
                <a:off x="3021335" y="6496050"/>
                <a:ext cx="47625" cy="0"/>
              </a:xfrm>
              <a:prstGeom prst="line">
                <a:avLst/>
              </a:prstGeom>
              <a:noFill/>
              <a:ln w="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8" name="Rectangle 97"/>
              <p:cNvSpPr>
                <a:spLocks noChangeArrowheads="1"/>
              </p:cNvSpPr>
              <p:nvPr/>
            </p:nvSpPr>
            <p:spPr bwMode="auto">
              <a:xfrm>
                <a:off x="2859410" y="6419850"/>
                <a:ext cx="76200" cy="161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t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fr-FR" sz="110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0</a:t>
                </a:r>
              </a:p>
            </p:txBody>
          </p:sp>
          <p:sp>
            <p:nvSpPr>
              <p:cNvPr id="107" name="Line 101"/>
              <p:cNvSpPr>
                <a:spLocks noChangeShapeType="1"/>
              </p:cNvSpPr>
              <p:nvPr/>
            </p:nvSpPr>
            <p:spPr bwMode="auto">
              <a:xfrm flipH="1">
                <a:off x="3021335" y="4657725"/>
                <a:ext cx="47625" cy="0"/>
              </a:xfrm>
              <a:prstGeom prst="line">
                <a:avLst/>
              </a:prstGeom>
              <a:noFill/>
              <a:ln w="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8" name="Rectangle 107"/>
              <p:cNvSpPr>
                <a:spLocks noChangeArrowheads="1"/>
              </p:cNvSpPr>
              <p:nvPr/>
            </p:nvSpPr>
            <p:spPr bwMode="auto">
              <a:xfrm>
                <a:off x="2859410" y="4581525"/>
                <a:ext cx="76200" cy="161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t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fr-FR" sz="110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5</a:t>
                </a:r>
              </a:p>
            </p:txBody>
          </p:sp>
          <p:sp>
            <p:nvSpPr>
              <p:cNvPr id="109" name="Oval 103"/>
              <p:cNvSpPr>
                <a:spLocks noChangeArrowheads="1"/>
              </p:cNvSpPr>
              <p:nvPr/>
            </p:nvSpPr>
            <p:spPr bwMode="auto">
              <a:xfrm>
                <a:off x="3562349" y="5524500"/>
                <a:ext cx="66675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0" name="Oval 104"/>
              <p:cNvSpPr>
                <a:spLocks noChangeArrowheads="1"/>
              </p:cNvSpPr>
              <p:nvPr/>
            </p:nvSpPr>
            <p:spPr bwMode="auto">
              <a:xfrm>
                <a:off x="3667124" y="5505450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1" name="Oval 105"/>
              <p:cNvSpPr>
                <a:spLocks noChangeArrowheads="1"/>
              </p:cNvSpPr>
              <p:nvPr/>
            </p:nvSpPr>
            <p:spPr bwMode="auto">
              <a:xfrm>
                <a:off x="3390899" y="6086475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2" name="Oval 106"/>
              <p:cNvSpPr>
                <a:spLocks noChangeArrowheads="1"/>
              </p:cNvSpPr>
              <p:nvPr/>
            </p:nvSpPr>
            <p:spPr bwMode="auto">
              <a:xfrm>
                <a:off x="3562349" y="6257925"/>
                <a:ext cx="66675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3" name="Oval 107"/>
              <p:cNvSpPr>
                <a:spLocks noChangeArrowheads="1"/>
              </p:cNvSpPr>
              <p:nvPr/>
            </p:nvSpPr>
            <p:spPr bwMode="auto">
              <a:xfrm>
                <a:off x="3609974" y="5295900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4" name="Oval 108"/>
              <p:cNvSpPr>
                <a:spLocks noChangeArrowheads="1"/>
              </p:cNvSpPr>
              <p:nvPr/>
            </p:nvSpPr>
            <p:spPr bwMode="auto">
              <a:xfrm>
                <a:off x="3714749" y="6419850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5" name="Oval 109"/>
              <p:cNvSpPr>
                <a:spLocks noChangeArrowheads="1"/>
              </p:cNvSpPr>
              <p:nvPr/>
            </p:nvSpPr>
            <p:spPr bwMode="auto">
              <a:xfrm>
                <a:off x="4019549" y="6334125"/>
                <a:ext cx="66675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6" name="Oval 110"/>
              <p:cNvSpPr>
                <a:spLocks noChangeArrowheads="1"/>
              </p:cNvSpPr>
              <p:nvPr/>
            </p:nvSpPr>
            <p:spPr bwMode="auto">
              <a:xfrm>
                <a:off x="3667124" y="6296025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7" name="Oval 111"/>
              <p:cNvSpPr>
                <a:spLocks noChangeArrowheads="1"/>
              </p:cNvSpPr>
              <p:nvPr/>
            </p:nvSpPr>
            <p:spPr bwMode="auto">
              <a:xfrm>
                <a:off x="3829049" y="6143625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8" name="Oval 112"/>
              <p:cNvSpPr>
                <a:spLocks noChangeArrowheads="1"/>
              </p:cNvSpPr>
              <p:nvPr/>
            </p:nvSpPr>
            <p:spPr bwMode="auto">
              <a:xfrm>
                <a:off x="3914774" y="6391275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19" name="Oval 113"/>
              <p:cNvSpPr>
                <a:spLocks noChangeArrowheads="1"/>
              </p:cNvSpPr>
              <p:nvPr/>
            </p:nvSpPr>
            <p:spPr bwMode="auto">
              <a:xfrm>
                <a:off x="3409949" y="6400800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0" name="Oval 114"/>
              <p:cNvSpPr>
                <a:spLocks noChangeArrowheads="1"/>
              </p:cNvSpPr>
              <p:nvPr/>
            </p:nvSpPr>
            <p:spPr bwMode="auto">
              <a:xfrm>
                <a:off x="3448049" y="6238875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1" name="Oval 115"/>
              <p:cNvSpPr>
                <a:spLocks noChangeArrowheads="1"/>
              </p:cNvSpPr>
              <p:nvPr/>
            </p:nvSpPr>
            <p:spPr bwMode="auto">
              <a:xfrm>
                <a:off x="3209924" y="6324600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2" name="Oval 116"/>
              <p:cNvSpPr>
                <a:spLocks noChangeArrowheads="1"/>
              </p:cNvSpPr>
              <p:nvPr/>
            </p:nvSpPr>
            <p:spPr bwMode="auto">
              <a:xfrm>
                <a:off x="3514724" y="6410325"/>
                <a:ext cx="66675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" name="Oval 117"/>
              <p:cNvSpPr>
                <a:spLocks noChangeArrowheads="1"/>
              </p:cNvSpPr>
              <p:nvPr/>
            </p:nvSpPr>
            <p:spPr bwMode="auto">
              <a:xfrm>
                <a:off x="3667124" y="5972175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4" name="Oval 118"/>
              <p:cNvSpPr>
                <a:spLocks noChangeArrowheads="1"/>
              </p:cNvSpPr>
              <p:nvPr/>
            </p:nvSpPr>
            <p:spPr bwMode="auto">
              <a:xfrm>
                <a:off x="3609974" y="4972050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5" name="Oval 119"/>
              <p:cNvSpPr>
                <a:spLocks noChangeArrowheads="1"/>
              </p:cNvSpPr>
              <p:nvPr/>
            </p:nvSpPr>
            <p:spPr bwMode="auto">
              <a:xfrm>
                <a:off x="3724274" y="6172200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6" name="Oval 120"/>
              <p:cNvSpPr>
                <a:spLocks noChangeArrowheads="1"/>
              </p:cNvSpPr>
              <p:nvPr/>
            </p:nvSpPr>
            <p:spPr bwMode="auto">
              <a:xfrm>
                <a:off x="3781424" y="6248400"/>
                <a:ext cx="66675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7" name="Oval 121"/>
              <p:cNvSpPr>
                <a:spLocks noChangeArrowheads="1"/>
              </p:cNvSpPr>
              <p:nvPr/>
            </p:nvSpPr>
            <p:spPr bwMode="auto">
              <a:xfrm>
                <a:off x="3609974" y="6191250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8" name="Oval 122"/>
              <p:cNvSpPr>
                <a:spLocks noChangeArrowheads="1"/>
              </p:cNvSpPr>
              <p:nvPr/>
            </p:nvSpPr>
            <p:spPr bwMode="auto">
              <a:xfrm>
                <a:off x="3314699" y="6343650"/>
                <a:ext cx="66675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9" name="Oval 123"/>
              <p:cNvSpPr>
                <a:spLocks noChangeArrowheads="1"/>
              </p:cNvSpPr>
              <p:nvPr/>
            </p:nvSpPr>
            <p:spPr bwMode="auto">
              <a:xfrm>
                <a:off x="3505199" y="6162675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0" name="Oval 124"/>
              <p:cNvSpPr>
                <a:spLocks noChangeArrowheads="1"/>
              </p:cNvSpPr>
              <p:nvPr/>
            </p:nvSpPr>
            <p:spPr bwMode="auto">
              <a:xfrm>
                <a:off x="3609974" y="6419850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1" name="Oval 125"/>
              <p:cNvSpPr>
                <a:spLocks noChangeArrowheads="1"/>
              </p:cNvSpPr>
              <p:nvPr/>
            </p:nvSpPr>
            <p:spPr bwMode="auto">
              <a:xfrm>
                <a:off x="3809999" y="6400800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2" name="Oval 126"/>
              <p:cNvSpPr>
                <a:spLocks noChangeArrowheads="1"/>
              </p:cNvSpPr>
              <p:nvPr/>
            </p:nvSpPr>
            <p:spPr bwMode="auto">
              <a:xfrm>
                <a:off x="3562349" y="5962650"/>
                <a:ext cx="66675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3" name="Line 127"/>
              <p:cNvSpPr>
                <a:spLocks noChangeShapeType="1"/>
              </p:cNvSpPr>
              <p:nvPr/>
            </p:nvSpPr>
            <p:spPr bwMode="auto">
              <a:xfrm>
                <a:off x="3648074" y="6057900"/>
                <a:ext cx="0" cy="161925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4" name="Line 128"/>
              <p:cNvSpPr>
                <a:spLocks noChangeShapeType="1"/>
              </p:cNvSpPr>
              <p:nvPr/>
            </p:nvSpPr>
            <p:spPr bwMode="auto">
              <a:xfrm>
                <a:off x="3419474" y="6057900"/>
                <a:ext cx="45720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5" name="Line 129"/>
              <p:cNvSpPr>
                <a:spLocks noChangeShapeType="1"/>
              </p:cNvSpPr>
              <p:nvPr/>
            </p:nvSpPr>
            <p:spPr bwMode="auto">
              <a:xfrm flipH="1">
                <a:off x="3419474" y="6057900"/>
                <a:ext cx="45720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6" name="Line 130"/>
              <p:cNvSpPr>
                <a:spLocks noChangeShapeType="1"/>
              </p:cNvSpPr>
              <p:nvPr/>
            </p:nvSpPr>
            <p:spPr bwMode="auto">
              <a:xfrm>
                <a:off x="3419474" y="6219825"/>
                <a:ext cx="45720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7" name="Line 131"/>
              <p:cNvSpPr>
                <a:spLocks noChangeShapeType="1"/>
              </p:cNvSpPr>
              <p:nvPr/>
            </p:nvSpPr>
            <p:spPr bwMode="auto">
              <a:xfrm flipH="1">
                <a:off x="3419474" y="6219825"/>
                <a:ext cx="45720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8" name="Line 132"/>
              <p:cNvSpPr>
                <a:spLocks noChangeShapeType="1"/>
              </p:cNvSpPr>
              <p:nvPr/>
            </p:nvSpPr>
            <p:spPr bwMode="auto">
              <a:xfrm>
                <a:off x="3190874" y="6143625"/>
                <a:ext cx="914400" cy="0"/>
              </a:xfrm>
              <a:prstGeom prst="line">
                <a:avLst/>
              </a:prstGeom>
              <a:noFill/>
              <a:ln w="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39" name="Rectangle 138"/>
              <p:cNvSpPr>
                <a:spLocks noChangeArrowheads="1"/>
              </p:cNvSpPr>
              <p:nvPr/>
            </p:nvSpPr>
            <p:spPr bwMode="auto">
              <a:xfrm>
                <a:off x="4981574" y="606742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0" name="Rectangle 139"/>
              <p:cNvSpPr>
                <a:spLocks noChangeArrowheads="1"/>
              </p:cNvSpPr>
              <p:nvPr/>
            </p:nvSpPr>
            <p:spPr bwMode="auto">
              <a:xfrm>
                <a:off x="4981574" y="473392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1" name="Rectangle 140"/>
              <p:cNvSpPr>
                <a:spLocks noChangeArrowheads="1"/>
              </p:cNvSpPr>
              <p:nvPr/>
            </p:nvSpPr>
            <p:spPr bwMode="auto">
              <a:xfrm>
                <a:off x="4819649" y="6105525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2" name="Rectangle 141"/>
              <p:cNvSpPr>
                <a:spLocks noChangeArrowheads="1"/>
              </p:cNvSpPr>
              <p:nvPr/>
            </p:nvSpPr>
            <p:spPr bwMode="auto">
              <a:xfrm>
                <a:off x="5153024" y="6229350"/>
                <a:ext cx="66675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3" name="Rectangle 142"/>
              <p:cNvSpPr>
                <a:spLocks noChangeArrowheads="1"/>
              </p:cNvSpPr>
              <p:nvPr/>
            </p:nvSpPr>
            <p:spPr bwMode="auto">
              <a:xfrm>
                <a:off x="5095874" y="591502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4" name="Rectangle 143"/>
              <p:cNvSpPr>
                <a:spLocks noChangeArrowheads="1"/>
              </p:cNvSpPr>
              <p:nvPr/>
            </p:nvSpPr>
            <p:spPr bwMode="auto">
              <a:xfrm>
                <a:off x="4981574" y="5943600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5" name="Rectangle 144"/>
              <p:cNvSpPr>
                <a:spLocks noChangeArrowheads="1"/>
              </p:cNvSpPr>
              <p:nvPr/>
            </p:nvSpPr>
            <p:spPr bwMode="auto">
              <a:xfrm>
                <a:off x="4876799" y="599122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6" name="Rectangle 145"/>
              <p:cNvSpPr>
                <a:spLocks noChangeArrowheads="1"/>
              </p:cNvSpPr>
              <p:nvPr/>
            </p:nvSpPr>
            <p:spPr bwMode="auto">
              <a:xfrm>
                <a:off x="4933949" y="6315075"/>
                <a:ext cx="66675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7" name="Rectangle 146"/>
              <p:cNvSpPr>
                <a:spLocks noChangeArrowheads="1"/>
              </p:cNvSpPr>
              <p:nvPr/>
            </p:nvSpPr>
            <p:spPr bwMode="auto">
              <a:xfrm>
                <a:off x="4981574" y="540067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8" name="Rectangle 147"/>
              <p:cNvSpPr>
                <a:spLocks noChangeArrowheads="1"/>
              </p:cNvSpPr>
              <p:nvPr/>
            </p:nvSpPr>
            <p:spPr bwMode="auto">
              <a:xfrm>
                <a:off x="4876799" y="5695950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49" name="Rectangle 148"/>
              <p:cNvSpPr>
                <a:spLocks noChangeArrowheads="1"/>
              </p:cNvSpPr>
              <p:nvPr/>
            </p:nvSpPr>
            <p:spPr bwMode="auto">
              <a:xfrm>
                <a:off x="5038724" y="6315075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0" name="Rectangle 149"/>
              <p:cNvSpPr>
                <a:spLocks noChangeArrowheads="1"/>
              </p:cNvSpPr>
              <p:nvPr/>
            </p:nvSpPr>
            <p:spPr bwMode="auto">
              <a:xfrm>
                <a:off x="5153024" y="6124575"/>
                <a:ext cx="66675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1" name="Rectangle 150"/>
              <p:cNvSpPr>
                <a:spLocks noChangeArrowheads="1"/>
              </p:cNvSpPr>
              <p:nvPr/>
            </p:nvSpPr>
            <p:spPr bwMode="auto">
              <a:xfrm>
                <a:off x="5257799" y="6096000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2" name="Rectangle 151"/>
              <p:cNvSpPr>
                <a:spLocks noChangeArrowheads="1"/>
              </p:cNvSpPr>
              <p:nvPr/>
            </p:nvSpPr>
            <p:spPr bwMode="auto">
              <a:xfrm>
                <a:off x="4981574" y="5191125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3" name="Rectangle 152"/>
              <p:cNvSpPr>
                <a:spLocks noChangeArrowheads="1"/>
              </p:cNvSpPr>
              <p:nvPr/>
            </p:nvSpPr>
            <p:spPr bwMode="auto">
              <a:xfrm>
                <a:off x="4714874" y="6096000"/>
                <a:ext cx="66675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" name="Rectangle 153"/>
              <p:cNvSpPr>
                <a:spLocks noChangeArrowheads="1"/>
              </p:cNvSpPr>
              <p:nvPr/>
            </p:nvSpPr>
            <p:spPr bwMode="auto">
              <a:xfrm>
                <a:off x="4876799" y="591502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5" name="Rectangle 154"/>
              <p:cNvSpPr>
                <a:spLocks noChangeArrowheads="1"/>
              </p:cNvSpPr>
              <p:nvPr/>
            </p:nvSpPr>
            <p:spPr bwMode="auto">
              <a:xfrm>
                <a:off x="4981574" y="5581650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6" name="Rectangle 155"/>
              <p:cNvSpPr>
                <a:spLocks noChangeArrowheads="1"/>
              </p:cNvSpPr>
              <p:nvPr/>
            </p:nvSpPr>
            <p:spPr bwMode="auto">
              <a:xfrm>
                <a:off x="4933949" y="6181725"/>
                <a:ext cx="66675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7" name="Rectangle 156"/>
              <p:cNvSpPr>
                <a:spLocks noChangeArrowheads="1"/>
              </p:cNvSpPr>
              <p:nvPr/>
            </p:nvSpPr>
            <p:spPr bwMode="auto">
              <a:xfrm>
                <a:off x="4819649" y="6305550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" name="Rectangle 157"/>
              <p:cNvSpPr>
                <a:spLocks noChangeArrowheads="1"/>
              </p:cNvSpPr>
              <p:nvPr/>
            </p:nvSpPr>
            <p:spPr bwMode="auto">
              <a:xfrm>
                <a:off x="5095874" y="6019800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" name="Rectangle 158"/>
              <p:cNvSpPr>
                <a:spLocks noChangeArrowheads="1"/>
              </p:cNvSpPr>
              <p:nvPr/>
            </p:nvSpPr>
            <p:spPr bwMode="auto">
              <a:xfrm>
                <a:off x="5038724" y="620077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0" name="Rectangle 159"/>
              <p:cNvSpPr>
                <a:spLocks noChangeArrowheads="1"/>
              </p:cNvSpPr>
              <p:nvPr/>
            </p:nvSpPr>
            <p:spPr bwMode="auto">
              <a:xfrm>
                <a:off x="5095874" y="5772150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1" name="Rectangle 160"/>
              <p:cNvSpPr>
                <a:spLocks noChangeArrowheads="1"/>
              </p:cNvSpPr>
              <p:nvPr/>
            </p:nvSpPr>
            <p:spPr bwMode="auto">
              <a:xfrm>
                <a:off x="4981574" y="578167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2" name="Line 156"/>
              <p:cNvSpPr>
                <a:spLocks noChangeShapeType="1"/>
              </p:cNvSpPr>
              <p:nvPr/>
            </p:nvSpPr>
            <p:spPr bwMode="auto">
              <a:xfrm>
                <a:off x="5019674" y="5867400"/>
                <a:ext cx="0" cy="161925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" name="Line 157"/>
              <p:cNvSpPr>
                <a:spLocks noChangeShapeType="1"/>
              </p:cNvSpPr>
              <p:nvPr/>
            </p:nvSpPr>
            <p:spPr bwMode="auto">
              <a:xfrm>
                <a:off x="4791074" y="5867400"/>
                <a:ext cx="45720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" name="Line 158"/>
              <p:cNvSpPr>
                <a:spLocks noChangeShapeType="1"/>
              </p:cNvSpPr>
              <p:nvPr/>
            </p:nvSpPr>
            <p:spPr bwMode="auto">
              <a:xfrm flipH="1">
                <a:off x="4791074" y="5867400"/>
                <a:ext cx="45720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" name="Line 159"/>
              <p:cNvSpPr>
                <a:spLocks noChangeShapeType="1"/>
              </p:cNvSpPr>
              <p:nvPr/>
            </p:nvSpPr>
            <p:spPr bwMode="auto">
              <a:xfrm>
                <a:off x="4791074" y="6029325"/>
                <a:ext cx="45720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6" name="Line 160"/>
              <p:cNvSpPr>
                <a:spLocks noChangeShapeType="1"/>
              </p:cNvSpPr>
              <p:nvPr/>
            </p:nvSpPr>
            <p:spPr bwMode="auto">
              <a:xfrm flipH="1">
                <a:off x="4791074" y="6029325"/>
                <a:ext cx="45720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7" name="Line 161"/>
              <p:cNvSpPr>
                <a:spLocks noChangeShapeType="1"/>
              </p:cNvSpPr>
              <p:nvPr/>
            </p:nvSpPr>
            <p:spPr bwMode="auto">
              <a:xfrm>
                <a:off x="4562474" y="5953125"/>
                <a:ext cx="914400" cy="0"/>
              </a:xfrm>
              <a:prstGeom prst="line">
                <a:avLst/>
              </a:prstGeom>
              <a:noFill/>
              <a:ln w="1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3068774" y="4662487"/>
                <a:ext cx="2636700" cy="181932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72" name="Rectangle 171"/>
            <p:cNvSpPr>
              <a:spLocks noChangeArrowheads="1"/>
            </p:cNvSpPr>
            <p:nvPr/>
          </p:nvSpPr>
          <p:spPr bwMode="auto">
            <a:xfrm rot="16200000">
              <a:off x="2894802" y="1732445"/>
              <a:ext cx="11247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b="1" i="1" u="none" strike="noStrike" baseline="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mRNA</a:t>
              </a:r>
              <a:r>
                <a:rPr lang="fr-FR" b="1" i="1" u="none" strike="noStrike" baseline="0" dirty="0" smtClean="0">
                  <a:solidFill>
                    <a:srgbClr val="000000"/>
                  </a:solidFill>
                  <a:latin typeface="Arial"/>
                  <a:cs typeface="Arial"/>
                </a:rPr>
                <a:t>/GAPDH</a:t>
              </a:r>
              <a:endParaRPr lang="fr-FR" b="1" i="0" u="none" strike="noStrike" baseline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73" name="Rectangle 172"/>
            <p:cNvSpPr>
              <a:spLocks noChangeArrowheads="1"/>
            </p:cNvSpPr>
            <p:nvPr/>
          </p:nvSpPr>
          <p:spPr bwMode="auto">
            <a:xfrm>
              <a:off x="4539257" y="1408051"/>
              <a:ext cx="110164" cy="180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400" b="1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**</a:t>
              </a:r>
            </a:p>
          </p:txBody>
        </p:sp>
        <p:cxnSp>
          <p:nvCxnSpPr>
            <p:cNvPr id="174" name="Connecteur droit 173"/>
            <p:cNvCxnSpPr/>
            <p:nvPr/>
          </p:nvCxnSpPr>
          <p:spPr>
            <a:xfrm>
              <a:off x="4286020" y="1556380"/>
              <a:ext cx="68434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Rectangle 174"/>
            <p:cNvSpPr>
              <a:spLocks noChangeArrowheads="1"/>
            </p:cNvSpPr>
            <p:nvPr/>
          </p:nvSpPr>
          <p:spPr bwMode="auto">
            <a:xfrm>
              <a:off x="4311326" y="1186746"/>
              <a:ext cx="581891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1" u="none" strike="noStrike" baseline="0" dirty="0" smtClean="0">
                  <a:solidFill>
                    <a:srgbClr val="000000"/>
                  </a:solidFill>
                  <a:latin typeface="Arial"/>
                  <a:cs typeface="Arial"/>
                </a:rPr>
                <a:t>ADAM19</a:t>
              </a:r>
              <a:endParaRPr lang="fr-FR" sz="1100" b="1" i="1" u="none" strike="noStrike" baseline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76" name="Rectangle 175"/>
            <p:cNvSpPr>
              <a:spLocks noChangeArrowheads="1"/>
            </p:cNvSpPr>
            <p:nvPr/>
          </p:nvSpPr>
          <p:spPr bwMode="auto">
            <a:xfrm>
              <a:off x="3784874" y="2776420"/>
              <a:ext cx="714102" cy="15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ER+PR+HER-</a:t>
              </a:r>
            </a:p>
          </p:txBody>
        </p:sp>
        <p:sp>
          <p:nvSpPr>
            <p:cNvPr id="177" name="Rectangle 176"/>
            <p:cNvSpPr>
              <a:spLocks noChangeArrowheads="1"/>
            </p:cNvSpPr>
            <p:nvPr/>
          </p:nvSpPr>
          <p:spPr bwMode="auto">
            <a:xfrm>
              <a:off x="5085184" y="2772199"/>
              <a:ext cx="304981" cy="135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TNBC</a:t>
              </a:r>
            </a:p>
          </p:txBody>
        </p:sp>
      </p:grpSp>
      <p:grpSp>
        <p:nvGrpSpPr>
          <p:cNvPr id="540" name="Groupe 539"/>
          <p:cNvGrpSpPr/>
          <p:nvPr/>
        </p:nvGrpSpPr>
        <p:grpSpPr>
          <a:xfrm>
            <a:off x="838134" y="5012185"/>
            <a:ext cx="2354124" cy="1821085"/>
            <a:chOff x="442120" y="3409950"/>
            <a:chExt cx="2354124" cy="1821085"/>
          </a:xfrm>
        </p:grpSpPr>
        <p:sp>
          <p:nvSpPr>
            <p:cNvPr id="88" name="Rectangle 87"/>
            <p:cNvSpPr>
              <a:spLocks noChangeArrowheads="1"/>
            </p:cNvSpPr>
            <p:nvPr/>
          </p:nvSpPr>
          <p:spPr bwMode="auto">
            <a:xfrm>
              <a:off x="1904999" y="3409950"/>
              <a:ext cx="952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0" name="Rectangle 179"/>
            <p:cNvSpPr>
              <a:spLocks noChangeArrowheads="1"/>
            </p:cNvSpPr>
            <p:nvPr/>
          </p:nvSpPr>
          <p:spPr bwMode="auto">
            <a:xfrm>
              <a:off x="1800225" y="3476625"/>
              <a:ext cx="9525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259" name="Groupe 258"/>
            <p:cNvGrpSpPr/>
            <p:nvPr/>
          </p:nvGrpSpPr>
          <p:grpSpPr>
            <a:xfrm>
              <a:off x="556748" y="3425484"/>
              <a:ext cx="2239496" cy="1658693"/>
              <a:chOff x="2200672" y="4648200"/>
              <a:chExt cx="2895203" cy="1990725"/>
            </a:xfrm>
          </p:grpSpPr>
          <p:sp>
            <p:nvSpPr>
              <p:cNvPr id="181" name="Rectangle 180"/>
              <p:cNvSpPr>
                <a:spLocks noChangeArrowheads="1"/>
              </p:cNvSpPr>
              <p:nvPr/>
            </p:nvSpPr>
            <p:spPr bwMode="auto">
              <a:xfrm>
                <a:off x="2362200" y="4724400"/>
                <a:ext cx="2733675" cy="1838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3" name="Line 170"/>
              <p:cNvSpPr>
                <a:spLocks noChangeShapeType="1"/>
              </p:cNvSpPr>
              <p:nvPr/>
            </p:nvSpPr>
            <p:spPr bwMode="auto">
              <a:xfrm>
                <a:off x="2362200" y="6553200"/>
                <a:ext cx="2733675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" name="Line 171"/>
              <p:cNvSpPr>
                <a:spLocks noChangeShapeType="1"/>
              </p:cNvSpPr>
              <p:nvPr/>
            </p:nvSpPr>
            <p:spPr bwMode="auto">
              <a:xfrm>
                <a:off x="3038475" y="6553200"/>
                <a:ext cx="0" cy="5715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6" name="Line 173"/>
              <p:cNvSpPr>
                <a:spLocks noChangeShapeType="1"/>
              </p:cNvSpPr>
              <p:nvPr/>
            </p:nvSpPr>
            <p:spPr bwMode="auto">
              <a:xfrm>
                <a:off x="4410075" y="6553200"/>
                <a:ext cx="0" cy="5715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9" name="Line 176"/>
              <p:cNvSpPr>
                <a:spLocks noChangeShapeType="1"/>
              </p:cNvSpPr>
              <p:nvPr/>
            </p:nvSpPr>
            <p:spPr bwMode="auto">
              <a:xfrm flipH="1">
                <a:off x="2305050" y="6553200"/>
                <a:ext cx="5715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0" name="Rectangle 189"/>
              <p:cNvSpPr>
                <a:spLocks noChangeArrowheads="1"/>
              </p:cNvSpPr>
              <p:nvPr/>
            </p:nvSpPr>
            <p:spPr bwMode="auto">
              <a:xfrm>
                <a:off x="2200672" y="6477000"/>
                <a:ext cx="76200" cy="161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t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fr-FR" sz="1100" b="1" i="0" u="none" strike="noStrike" baseline="0" dirty="0">
                    <a:solidFill>
                      <a:srgbClr val="000000"/>
                    </a:solidFill>
                    <a:latin typeface="Arial"/>
                    <a:cs typeface="Arial"/>
                  </a:rPr>
                  <a:t>0</a:t>
                </a:r>
              </a:p>
            </p:txBody>
          </p:sp>
          <p:sp>
            <p:nvSpPr>
              <p:cNvPr id="195" name="Line 182"/>
              <p:cNvSpPr>
                <a:spLocks noChangeShapeType="1"/>
              </p:cNvSpPr>
              <p:nvPr/>
            </p:nvSpPr>
            <p:spPr bwMode="auto">
              <a:xfrm flipH="1">
                <a:off x="2305050" y="4724400"/>
                <a:ext cx="5715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6" name="Rectangle 195"/>
              <p:cNvSpPr>
                <a:spLocks noChangeArrowheads="1"/>
              </p:cNvSpPr>
              <p:nvPr/>
            </p:nvSpPr>
            <p:spPr bwMode="auto">
              <a:xfrm>
                <a:off x="2200672" y="4648200"/>
                <a:ext cx="76200" cy="161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t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fr-FR" sz="1100" b="1" i="0" u="none" strike="noStrike" baseline="0" dirty="0">
                    <a:solidFill>
                      <a:srgbClr val="000000"/>
                    </a:solidFill>
                    <a:latin typeface="Arial"/>
                    <a:cs typeface="Arial"/>
                  </a:rPr>
                  <a:t>6</a:t>
                </a:r>
              </a:p>
            </p:txBody>
          </p:sp>
          <p:sp>
            <p:nvSpPr>
              <p:cNvPr id="197" name="Oval 184"/>
              <p:cNvSpPr>
                <a:spLocks noChangeArrowheads="1"/>
              </p:cNvSpPr>
              <p:nvPr/>
            </p:nvSpPr>
            <p:spPr bwMode="auto">
              <a:xfrm>
                <a:off x="2838450" y="5724525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8" name="Oval 185"/>
              <p:cNvSpPr>
                <a:spLocks noChangeArrowheads="1"/>
              </p:cNvSpPr>
              <p:nvPr/>
            </p:nvSpPr>
            <p:spPr bwMode="auto">
              <a:xfrm>
                <a:off x="2895600" y="6210300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9" name="Oval 186"/>
              <p:cNvSpPr>
                <a:spLocks noChangeArrowheads="1"/>
              </p:cNvSpPr>
              <p:nvPr/>
            </p:nvSpPr>
            <p:spPr bwMode="auto">
              <a:xfrm>
                <a:off x="2952750" y="5810250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0" name="Oval 187"/>
              <p:cNvSpPr>
                <a:spLocks noChangeArrowheads="1"/>
              </p:cNvSpPr>
              <p:nvPr/>
            </p:nvSpPr>
            <p:spPr bwMode="auto">
              <a:xfrm>
                <a:off x="3009900" y="5610225"/>
                <a:ext cx="66675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1" name="Oval 188"/>
              <p:cNvSpPr>
                <a:spLocks noChangeArrowheads="1"/>
              </p:cNvSpPr>
              <p:nvPr/>
            </p:nvSpPr>
            <p:spPr bwMode="auto">
              <a:xfrm>
                <a:off x="2895600" y="6305550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2" name="Oval 189"/>
              <p:cNvSpPr>
                <a:spLocks noChangeArrowheads="1"/>
              </p:cNvSpPr>
              <p:nvPr/>
            </p:nvSpPr>
            <p:spPr bwMode="auto">
              <a:xfrm>
                <a:off x="3114675" y="6105525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3" name="Oval 190"/>
              <p:cNvSpPr>
                <a:spLocks noChangeArrowheads="1"/>
              </p:cNvSpPr>
              <p:nvPr/>
            </p:nvSpPr>
            <p:spPr bwMode="auto">
              <a:xfrm>
                <a:off x="3228975" y="6286500"/>
                <a:ext cx="66675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4" name="Oval 191"/>
              <p:cNvSpPr>
                <a:spLocks noChangeArrowheads="1"/>
              </p:cNvSpPr>
              <p:nvPr/>
            </p:nvSpPr>
            <p:spPr bwMode="auto">
              <a:xfrm>
                <a:off x="3057525" y="5762625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5" name="Oval 192"/>
              <p:cNvSpPr>
                <a:spLocks noChangeArrowheads="1"/>
              </p:cNvSpPr>
              <p:nvPr/>
            </p:nvSpPr>
            <p:spPr bwMode="auto">
              <a:xfrm>
                <a:off x="2790825" y="5924550"/>
                <a:ext cx="66675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6" name="Oval 193"/>
              <p:cNvSpPr>
                <a:spLocks noChangeArrowheads="1"/>
              </p:cNvSpPr>
              <p:nvPr/>
            </p:nvSpPr>
            <p:spPr bwMode="auto">
              <a:xfrm>
                <a:off x="3009900" y="5200650"/>
                <a:ext cx="66675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7" name="Oval 194"/>
              <p:cNvSpPr>
                <a:spLocks noChangeArrowheads="1"/>
              </p:cNvSpPr>
              <p:nvPr/>
            </p:nvSpPr>
            <p:spPr bwMode="auto">
              <a:xfrm>
                <a:off x="3009900" y="6248400"/>
                <a:ext cx="66675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8" name="Oval 195"/>
              <p:cNvSpPr>
                <a:spLocks noChangeArrowheads="1"/>
              </p:cNvSpPr>
              <p:nvPr/>
            </p:nvSpPr>
            <p:spPr bwMode="auto">
              <a:xfrm>
                <a:off x="3114675" y="5953125"/>
                <a:ext cx="76200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9" name="Oval 196"/>
              <p:cNvSpPr>
                <a:spLocks noChangeArrowheads="1"/>
              </p:cNvSpPr>
              <p:nvPr/>
            </p:nvSpPr>
            <p:spPr bwMode="auto">
              <a:xfrm>
                <a:off x="2895600" y="5953125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0" name="Oval 197"/>
              <p:cNvSpPr>
                <a:spLocks noChangeArrowheads="1"/>
              </p:cNvSpPr>
              <p:nvPr/>
            </p:nvSpPr>
            <p:spPr bwMode="auto">
              <a:xfrm>
                <a:off x="3228975" y="5915025"/>
                <a:ext cx="66675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1" name="Oval 198"/>
              <p:cNvSpPr>
                <a:spLocks noChangeArrowheads="1"/>
              </p:cNvSpPr>
              <p:nvPr/>
            </p:nvSpPr>
            <p:spPr bwMode="auto">
              <a:xfrm>
                <a:off x="3009900" y="6391275"/>
                <a:ext cx="66675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2" name="Oval 199"/>
              <p:cNvSpPr>
                <a:spLocks noChangeArrowheads="1"/>
              </p:cNvSpPr>
              <p:nvPr/>
            </p:nvSpPr>
            <p:spPr bwMode="auto">
              <a:xfrm>
                <a:off x="3114675" y="6172200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3" name="Oval 200"/>
              <p:cNvSpPr>
                <a:spLocks noChangeArrowheads="1"/>
              </p:cNvSpPr>
              <p:nvPr/>
            </p:nvSpPr>
            <p:spPr bwMode="auto">
              <a:xfrm>
                <a:off x="2895600" y="6096000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4" name="Oval 201"/>
              <p:cNvSpPr>
                <a:spLocks noChangeArrowheads="1"/>
              </p:cNvSpPr>
              <p:nvPr/>
            </p:nvSpPr>
            <p:spPr bwMode="auto">
              <a:xfrm>
                <a:off x="3009900" y="6115050"/>
                <a:ext cx="66675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" name="Oval 202"/>
              <p:cNvSpPr>
                <a:spLocks noChangeArrowheads="1"/>
              </p:cNvSpPr>
              <p:nvPr/>
            </p:nvSpPr>
            <p:spPr bwMode="auto">
              <a:xfrm>
                <a:off x="3009900" y="4962525"/>
                <a:ext cx="66675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6" name="Oval 203"/>
              <p:cNvSpPr>
                <a:spLocks noChangeArrowheads="1"/>
              </p:cNvSpPr>
              <p:nvPr/>
            </p:nvSpPr>
            <p:spPr bwMode="auto">
              <a:xfrm>
                <a:off x="3114675" y="6315075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7" name="Oval 204"/>
              <p:cNvSpPr>
                <a:spLocks noChangeArrowheads="1"/>
              </p:cNvSpPr>
              <p:nvPr/>
            </p:nvSpPr>
            <p:spPr bwMode="auto">
              <a:xfrm>
                <a:off x="3171825" y="5705475"/>
                <a:ext cx="76200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8" name="Oval 205"/>
              <p:cNvSpPr>
                <a:spLocks noChangeArrowheads="1"/>
              </p:cNvSpPr>
              <p:nvPr/>
            </p:nvSpPr>
            <p:spPr bwMode="auto">
              <a:xfrm>
                <a:off x="3009900" y="5991225"/>
                <a:ext cx="66675" cy="7620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9" name="Oval 206"/>
              <p:cNvSpPr>
                <a:spLocks noChangeArrowheads="1"/>
              </p:cNvSpPr>
              <p:nvPr/>
            </p:nvSpPr>
            <p:spPr bwMode="auto">
              <a:xfrm>
                <a:off x="2790825" y="6286500"/>
                <a:ext cx="66675" cy="6667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0" name="Line 207"/>
              <p:cNvSpPr>
                <a:spLocks noChangeShapeType="1"/>
              </p:cNvSpPr>
              <p:nvPr/>
            </p:nvSpPr>
            <p:spPr bwMode="auto">
              <a:xfrm>
                <a:off x="3038475" y="5924550"/>
                <a:ext cx="0" cy="142875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1" name="Line 208"/>
              <p:cNvSpPr>
                <a:spLocks noChangeShapeType="1"/>
              </p:cNvSpPr>
              <p:nvPr/>
            </p:nvSpPr>
            <p:spPr bwMode="auto">
              <a:xfrm>
                <a:off x="2809875" y="5924550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2" name="Line 209"/>
              <p:cNvSpPr>
                <a:spLocks noChangeShapeType="1"/>
              </p:cNvSpPr>
              <p:nvPr/>
            </p:nvSpPr>
            <p:spPr bwMode="auto">
              <a:xfrm flipH="1">
                <a:off x="2809875" y="5924550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3" name="Line 210"/>
              <p:cNvSpPr>
                <a:spLocks noChangeShapeType="1"/>
              </p:cNvSpPr>
              <p:nvPr/>
            </p:nvSpPr>
            <p:spPr bwMode="auto">
              <a:xfrm>
                <a:off x="2809875" y="6067425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4" name="Line 211"/>
              <p:cNvSpPr>
                <a:spLocks noChangeShapeType="1"/>
              </p:cNvSpPr>
              <p:nvPr/>
            </p:nvSpPr>
            <p:spPr bwMode="auto">
              <a:xfrm flipH="1">
                <a:off x="2809875" y="6067425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5" name="Line 212"/>
              <p:cNvSpPr>
                <a:spLocks noChangeShapeType="1"/>
              </p:cNvSpPr>
              <p:nvPr/>
            </p:nvSpPr>
            <p:spPr bwMode="auto">
              <a:xfrm>
                <a:off x="2581275" y="5991225"/>
                <a:ext cx="91440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6" name="Rectangle 225"/>
              <p:cNvSpPr>
                <a:spLocks noChangeArrowheads="1"/>
              </p:cNvSpPr>
              <p:nvPr/>
            </p:nvSpPr>
            <p:spPr bwMode="auto">
              <a:xfrm>
                <a:off x="4324350" y="6343650"/>
                <a:ext cx="66675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7" name="Rectangle 226"/>
              <p:cNvSpPr>
                <a:spLocks noChangeArrowheads="1"/>
              </p:cNvSpPr>
              <p:nvPr/>
            </p:nvSpPr>
            <p:spPr bwMode="auto">
              <a:xfrm>
                <a:off x="4029075" y="6419850"/>
                <a:ext cx="66675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8" name="Rectangle 227"/>
              <p:cNvSpPr>
                <a:spLocks noChangeArrowheads="1"/>
              </p:cNvSpPr>
              <p:nvPr/>
            </p:nvSpPr>
            <p:spPr bwMode="auto">
              <a:xfrm>
                <a:off x="4381500" y="6057900"/>
                <a:ext cx="66675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29" name="Rectangle 228"/>
              <p:cNvSpPr>
                <a:spLocks noChangeArrowheads="1"/>
              </p:cNvSpPr>
              <p:nvPr/>
            </p:nvSpPr>
            <p:spPr bwMode="auto">
              <a:xfrm>
                <a:off x="4219575" y="6496050"/>
                <a:ext cx="66675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0" name="Rectangle 229"/>
              <p:cNvSpPr>
                <a:spLocks noChangeArrowheads="1"/>
              </p:cNvSpPr>
              <p:nvPr/>
            </p:nvSpPr>
            <p:spPr bwMode="auto">
              <a:xfrm>
                <a:off x="4276725" y="6496050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1" name="Rectangle 230"/>
              <p:cNvSpPr>
                <a:spLocks noChangeArrowheads="1"/>
              </p:cNvSpPr>
              <p:nvPr/>
            </p:nvSpPr>
            <p:spPr bwMode="auto">
              <a:xfrm>
                <a:off x="4600575" y="6457950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2" name="Rectangle 231"/>
              <p:cNvSpPr>
                <a:spLocks noChangeArrowheads="1"/>
              </p:cNvSpPr>
              <p:nvPr/>
            </p:nvSpPr>
            <p:spPr bwMode="auto">
              <a:xfrm>
                <a:off x="4476750" y="6496050"/>
                <a:ext cx="66675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3" name="Rectangle 232"/>
              <p:cNvSpPr>
                <a:spLocks noChangeArrowheads="1"/>
              </p:cNvSpPr>
              <p:nvPr/>
            </p:nvSpPr>
            <p:spPr bwMode="auto">
              <a:xfrm>
                <a:off x="4486275" y="5943600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4" name="Rectangle 233"/>
              <p:cNvSpPr>
                <a:spLocks noChangeArrowheads="1"/>
              </p:cNvSpPr>
              <p:nvPr/>
            </p:nvSpPr>
            <p:spPr bwMode="auto">
              <a:xfrm>
                <a:off x="4667250" y="6429375"/>
                <a:ext cx="66675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5" name="Rectangle 234"/>
              <p:cNvSpPr>
                <a:spLocks noChangeArrowheads="1"/>
              </p:cNvSpPr>
              <p:nvPr/>
            </p:nvSpPr>
            <p:spPr bwMode="auto">
              <a:xfrm>
                <a:off x="4267200" y="604837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6" name="Rectangle 235"/>
              <p:cNvSpPr>
                <a:spLocks noChangeArrowheads="1"/>
              </p:cNvSpPr>
              <p:nvPr/>
            </p:nvSpPr>
            <p:spPr bwMode="auto">
              <a:xfrm>
                <a:off x="3962400" y="641032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7" name="Rectangle 236"/>
              <p:cNvSpPr>
                <a:spLocks noChangeArrowheads="1"/>
              </p:cNvSpPr>
              <p:nvPr/>
            </p:nvSpPr>
            <p:spPr bwMode="auto">
              <a:xfrm>
                <a:off x="4533900" y="648652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8" name="Rectangle 237"/>
              <p:cNvSpPr>
                <a:spLocks noChangeArrowheads="1"/>
              </p:cNvSpPr>
              <p:nvPr/>
            </p:nvSpPr>
            <p:spPr bwMode="auto">
              <a:xfrm>
                <a:off x="4724400" y="6419850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39" name="Rectangle 238"/>
              <p:cNvSpPr>
                <a:spLocks noChangeArrowheads="1"/>
              </p:cNvSpPr>
              <p:nvPr/>
            </p:nvSpPr>
            <p:spPr bwMode="auto">
              <a:xfrm>
                <a:off x="4429125" y="6391275"/>
                <a:ext cx="76200" cy="6667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0" name="Rectangle 239"/>
              <p:cNvSpPr>
                <a:spLocks noChangeArrowheads="1"/>
              </p:cNvSpPr>
              <p:nvPr/>
            </p:nvSpPr>
            <p:spPr bwMode="auto">
              <a:xfrm>
                <a:off x="4267200" y="618172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1" name="Rectangle 240"/>
              <p:cNvSpPr>
                <a:spLocks noChangeArrowheads="1"/>
              </p:cNvSpPr>
              <p:nvPr/>
            </p:nvSpPr>
            <p:spPr bwMode="auto">
              <a:xfrm>
                <a:off x="4152900" y="646747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2" name="Rectangle 241"/>
              <p:cNvSpPr>
                <a:spLocks noChangeArrowheads="1"/>
              </p:cNvSpPr>
              <p:nvPr/>
            </p:nvSpPr>
            <p:spPr bwMode="auto">
              <a:xfrm>
                <a:off x="4486275" y="6229350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3" name="Rectangle 242"/>
              <p:cNvSpPr>
                <a:spLocks noChangeArrowheads="1"/>
              </p:cNvSpPr>
              <p:nvPr/>
            </p:nvSpPr>
            <p:spPr bwMode="auto">
              <a:xfrm>
                <a:off x="4343400" y="650557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4" name="Rectangle 243"/>
              <p:cNvSpPr>
                <a:spLocks noChangeArrowheads="1"/>
              </p:cNvSpPr>
              <p:nvPr/>
            </p:nvSpPr>
            <p:spPr bwMode="auto">
              <a:xfrm>
                <a:off x="4086225" y="6448425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5" name="Rectangle 244"/>
              <p:cNvSpPr>
                <a:spLocks noChangeArrowheads="1"/>
              </p:cNvSpPr>
              <p:nvPr/>
            </p:nvSpPr>
            <p:spPr bwMode="auto">
              <a:xfrm>
                <a:off x="4410075" y="6496050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6" name="Rectangle 245"/>
              <p:cNvSpPr>
                <a:spLocks noChangeArrowheads="1"/>
              </p:cNvSpPr>
              <p:nvPr/>
            </p:nvSpPr>
            <p:spPr bwMode="auto">
              <a:xfrm>
                <a:off x="4791075" y="6400800"/>
                <a:ext cx="76200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7" name="Rectangle 246"/>
              <p:cNvSpPr>
                <a:spLocks noChangeArrowheads="1"/>
              </p:cNvSpPr>
              <p:nvPr/>
            </p:nvSpPr>
            <p:spPr bwMode="auto">
              <a:xfrm>
                <a:off x="4381500" y="6229350"/>
                <a:ext cx="66675" cy="76200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8" name="Line 235"/>
              <p:cNvSpPr>
                <a:spLocks noChangeShapeType="1"/>
              </p:cNvSpPr>
              <p:nvPr/>
            </p:nvSpPr>
            <p:spPr bwMode="auto">
              <a:xfrm>
                <a:off x="4410075" y="6362700"/>
                <a:ext cx="0" cy="66675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9" name="Line 236"/>
              <p:cNvSpPr>
                <a:spLocks noChangeShapeType="1"/>
              </p:cNvSpPr>
              <p:nvPr/>
            </p:nvSpPr>
            <p:spPr bwMode="auto">
              <a:xfrm>
                <a:off x="4181475" y="6362700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0" name="Line 237"/>
              <p:cNvSpPr>
                <a:spLocks noChangeShapeType="1"/>
              </p:cNvSpPr>
              <p:nvPr/>
            </p:nvSpPr>
            <p:spPr bwMode="auto">
              <a:xfrm flipH="1">
                <a:off x="4181475" y="6362700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1" name="Line 238"/>
              <p:cNvSpPr>
                <a:spLocks noChangeShapeType="1"/>
              </p:cNvSpPr>
              <p:nvPr/>
            </p:nvSpPr>
            <p:spPr bwMode="auto">
              <a:xfrm>
                <a:off x="4181475" y="6429375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2" name="Line 239"/>
              <p:cNvSpPr>
                <a:spLocks noChangeShapeType="1"/>
              </p:cNvSpPr>
              <p:nvPr/>
            </p:nvSpPr>
            <p:spPr bwMode="auto">
              <a:xfrm flipH="1">
                <a:off x="4181475" y="6429375"/>
                <a:ext cx="457200" cy="0"/>
              </a:xfrm>
              <a:prstGeom prst="line">
                <a:avLst/>
              </a:prstGeom>
              <a:noFill/>
              <a:ln w="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3" name="Line 240"/>
              <p:cNvSpPr>
                <a:spLocks noChangeShapeType="1"/>
              </p:cNvSpPr>
              <p:nvPr/>
            </p:nvSpPr>
            <p:spPr bwMode="auto">
              <a:xfrm>
                <a:off x="3952875" y="6391275"/>
                <a:ext cx="914400" cy="0"/>
              </a:xfrm>
              <a:prstGeom prst="line">
                <a:avLst/>
              </a:prstGeom>
              <a:noFill/>
              <a:ln w="2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58" name="Rectangle 257"/>
              <p:cNvSpPr/>
              <p:nvPr/>
            </p:nvSpPr>
            <p:spPr>
              <a:xfrm>
                <a:off x="2373442" y="4716016"/>
                <a:ext cx="2699591" cy="184194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60" name="Rectangle 259"/>
            <p:cNvSpPr>
              <a:spLocks noChangeArrowheads="1"/>
            </p:cNvSpPr>
            <p:nvPr/>
          </p:nvSpPr>
          <p:spPr bwMode="auto">
            <a:xfrm rot="16200000">
              <a:off x="-43306" y="4084337"/>
              <a:ext cx="112474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b="1" i="1" u="none" strike="noStrike" baseline="0" dirty="0" err="1" smtClean="0">
                  <a:solidFill>
                    <a:srgbClr val="000000"/>
                  </a:solidFill>
                  <a:latin typeface="Arial"/>
                  <a:cs typeface="Arial"/>
                </a:rPr>
                <a:t>mRNA</a:t>
              </a:r>
              <a:r>
                <a:rPr lang="fr-FR" b="1" i="1" u="none" strike="noStrike" baseline="0" dirty="0" smtClean="0">
                  <a:solidFill>
                    <a:srgbClr val="000000"/>
                  </a:solidFill>
                  <a:latin typeface="Arial"/>
                  <a:cs typeface="Arial"/>
                </a:rPr>
                <a:t>/GAPDH</a:t>
              </a:r>
              <a:endParaRPr lang="fr-FR" b="1" i="0" u="none" strike="noStrike" baseline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61" name="Rectangle 260"/>
            <p:cNvSpPr>
              <a:spLocks noChangeArrowheads="1"/>
            </p:cNvSpPr>
            <p:nvPr/>
          </p:nvSpPr>
          <p:spPr bwMode="auto">
            <a:xfrm>
              <a:off x="852965" y="5079418"/>
              <a:ext cx="714102" cy="15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ER+PR+HER-</a:t>
              </a:r>
            </a:p>
          </p:txBody>
        </p:sp>
        <p:sp>
          <p:nvSpPr>
            <p:cNvPr id="262" name="Rectangle 261"/>
            <p:cNvSpPr>
              <a:spLocks noChangeArrowheads="1"/>
            </p:cNvSpPr>
            <p:nvPr/>
          </p:nvSpPr>
          <p:spPr bwMode="auto">
            <a:xfrm>
              <a:off x="2132856" y="5075197"/>
              <a:ext cx="304981" cy="135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TNBC</a:t>
              </a:r>
            </a:p>
          </p:txBody>
        </p:sp>
        <p:cxnSp>
          <p:nvCxnSpPr>
            <p:cNvPr id="263" name="Connecteur droit 262"/>
            <p:cNvCxnSpPr/>
            <p:nvPr/>
          </p:nvCxnSpPr>
          <p:spPr>
            <a:xfrm>
              <a:off x="1513702" y="3941345"/>
              <a:ext cx="68434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" name="Rectangle 337"/>
            <p:cNvSpPr>
              <a:spLocks noChangeArrowheads="1"/>
            </p:cNvSpPr>
            <p:nvPr/>
          </p:nvSpPr>
          <p:spPr bwMode="auto">
            <a:xfrm>
              <a:off x="1671296" y="3778069"/>
              <a:ext cx="28212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400" b="1" i="0" u="none" strike="noStrike" baseline="0" dirty="0" smtClean="0">
                  <a:solidFill>
                    <a:srgbClr val="000000"/>
                  </a:solidFill>
                  <a:latin typeface="Arial"/>
                  <a:cs typeface="Arial"/>
                </a:rPr>
                <a:t>****</a:t>
              </a:r>
              <a:endParaRPr lang="fr-FR" sz="1400" b="1" i="0" u="none" strike="noStrike" baseline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339" name="Rectangle 338"/>
            <p:cNvSpPr>
              <a:spLocks noChangeArrowheads="1"/>
            </p:cNvSpPr>
            <p:nvPr/>
          </p:nvSpPr>
          <p:spPr bwMode="auto">
            <a:xfrm>
              <a:off x="1483341" y="3527316"/>
              <a:ext cx="58349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1" u="none" strike="noStrike" baseline="0" dirty="0" smtClean="0">
                  <a:solidFill>
                    <a:srgbClr val="000000"/>
                  </a:solidFill>
                  <a:latin typeface="Arial"/>
                  <a:cs typeface="Arial"/>
                </a:rPr>
                <a:t>SCNN1A</a:t>
              </a:r>
              <a:endParaRPr lang="fr-FR" sz="1100" b="1" i="1" u="none" strike="noStrike" baseline="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40" name="Rectangle 339"/>
          <p:cNvSpPr/>
          <p:nvPr/>
        </p:nvSpPr>
        <p:spPr>
          <a:xfrm>
            <a:off x="3961914" y="8532440"/>
            <a:ext cx="19076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/>
              <a:t>Supp</a:t>
            </a:r>
            <a:r>
              <a:rPr lang="en-US" sz="2400" b="1" dirty="0" smtClean="0"/>
              <a:t> Figure 9</a:t>
            </a:r>
            <a:endParaRPr lang="fr-FR" sz="2400" b="1" dirty="0"/>
          </a:p>
        </p:txBody>
      </p:sp>
      <p:sp>
        <p:nvSpPr>
          <p:cNvPr id="343" name="Rectangle 342"/>
          <p:cNvSpPr>
            <a:spLocks noChangeArrowheads="1"/>
          </p:cNvSpPr>
          <p:nvPr/>
        </p:nvSpPr>
        <p:spPr bwMode="auto">
          <a:xfrm>
            <a:off x="3784277" y="3362325"/>
            <a:ext cx="95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539" name="Groupe 538"/>
          <p:cNvGrpSpPr/>
          <p:nvPr/>
        </p:nvGrpSpPr>
        <p:grpSpPr>
          <a:xfrm>
            <a:off x="3727491" y="1098902"/>
            <a:ext cx="2473077" cy="1726692"/>
            <a:chOff x="323168" y="5524500"/>
            <a:chExt cx="2473077" cy="1726692"/>
          </a:xfrm>
        </p:grpSpPr>
        <p:sp>
          <p:nvSpPr>
            <p:cNvPr id="521" name="Rectangle 520"/>
            <p:cNvSpPr>
              <a:spLocks noChangeArrowheads="1"/>
            </p:cNvSpPr>
            <p:nvPr/>
          </p:nvSpPr>
          <p:spPr bwMode="auto">
            <a:xfrm>
              <a:off x="1358125" y="5625866"/>
              <a:ext cx="666750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200" b="0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Pearson r</a:t>
              </a:r>
            </a:p>
          </p:txBody>
        </p:sp>
        <p:sp>
          <p:nvSpPr>
            <p:cNvPr id="529" name="Rectangle 528"/>
            <p:cNvSpPr>
              <a:spLocks noChangeArrowheads="1"/>
            </p:cNvSpPr>
            <p:nvPr/>
          </p:nvSpPr>
          <p:spPr bwMode="auto">
            <a:xfrm>
              <a:off x="2071647" y="5628691"/>
              <a:ext cx="466725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200" b="0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0.4521</a:t>
              </a:r>
            </a:p>
          </p:txBody>
        </p:sp>
        <p:sp>
          <p:nvSpPr>
            <p:cNvPr id="535" name="Rectangle 534"/>
            <p:cNvSpPr>
              <a:spLocks noChangeArrowheads="1"/>
            </p:cNvSpPr>
            <p:nvPr/>
          </p:nvSpPr>
          <p:spPr bwMode="auto">
            <a:xfrm>
              <a:off x="1690308" y="5817721"/>
              <a:ext cx="123825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200" b="0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**</a:t>
              </a:r>
            </a:p>
          </p:txBody>
        </p:sp>
        <p:grpSp>
          <p:nvGrpSpPr>
            <p:cNvPr id="538" name="Groupe 537"/>
            <p:cNvGrpSpPr/>
            <p:nvPr/>
          </p:nvGrpSpPr>
          <p:grpSpPr>
            <a:xfrm>
              <a:off x="323168" y="5524500"/>
              <a:ext cx="2473077" cy="1726692"/>
              <a:chOff x="3607219" y="5038725"/>
              <a:chExt cx="3198393" cy="2143125"/>
            </a:xfrm>
          </p:grpSpPr>
          <p:sp>
            <p:nvSpPr>
              <p:cNvPr id="346" name="Rectangle 345"/>
              <p:cNvSpPr>
                <a:spLocks noChangeArrowheads="1"/>
              </p:cNvSpPr>
              <p:nvPr/>
            </p:nvSpPr>
            <p:spPr bwMode="auto">
              <a:xfrm>
                <a:off x="4805362" y="6986587"/>
                <a:ext cx="1154162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t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fr-FR" sz="1000" b="1" i="1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VIM/GAPDH mRNA</a:t>
                </a:r>
                <a:endParaRPr lang="fr-FR" sz="1000" b="1" i="1" u="none" strike="noStrike" baseline="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537" name="Groupe 536"/>
              <p:cNvGrpSpPr/>
              <p:nvPr/>
            </p:nvGrpSpPr>
            <p:grpSpPr>
              <a:xfrm>
                <a:off x="3607219" y="5038725"/>
                <a:ext cx="3198393" cy="2143125"/>
                <a:chOff x="3607219" y="5038725"/>
                <a:chExt cx="3198393" cy="2143125"/>
              </a:xfrm>
            </p:grpSpPr>
            <p:sp>
              <p:nvSpPr>
                <p:cNvPr id="344" name="Rectangle 343"/>
                <p:cNvSpPr>
                  <a:spLocks noChangeArrowheads="1"/>
                </p:cNvSpPr>
                <p:nvPr/>
              </p:nvSpPr>
              <p:spPr bwMode="auto">
                <a:xfrm>
                  <a:off x="4052887" y="5124450"/>
                  <a:ext cx="2743200" cy="1828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47" name="Rectangle 346"/>
                <p:cNvSpPr>
                  <a:spLocks noChangeArrowheads="1"/>
                </p:cNvSpPr>
                <p:nvPr/>
              </p:nvSpPr>
              <p:spPr bwMode="auto">
                <a:xfrm rot="16200000">
                  <a:off x="3169567" y="5816015"/>
                  <a:ext cx="1273348" cy="3980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t">
                  <a:spAutoFit/>
                </a:bodyPr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rtl="0">
                    <a:defRPr sz="1000"/>
                  </a:pPr>
                  <a:r>
                    <a:rPr lang="fr-FR" sz="1000" b="1" i="1" u="none" strike="noStrike" baseline="0" dirty="0" smtClean="0">
                      <a:solidFill>
                        <a:srgbClr val="000000"/>
                      </a:solidFill>
                      <a:latin typeface="Arial"/>
                      <a:cs typeface="Arial"/>
                    </a:rPr>
                    <a:t>ADAM19/GAPDH</a:t>
                  </a:r>
                </a:p>
                <a:p>
                  <a:pPr algn="ctr" rtl="0">
                    <a:defRPr sz="1000"/>
                  </a:pPr>
                  <a:r>
                    <a:rPr lang="fr-FR" sz="1000" b="1" i="1" u="none" strike="noStrike" baseline="0" dirty="0" smtClean="0">
                      <a:solidFill>
                        <a:srgbClr val="000000"/>
                      </a:solidFill>
                      <a:latin typeface="Arial"/>
                      <a:cs typeface="Arial"/>
                    </a:rPr>
                    <a:t> mRNA</a:t>
                  </a:r>
                  <a:endParaRPr lang="fr-FR" sz="1000" b="1" i="1" u="none" strike="noStrike" baseline="0" dirty="0">
                    <a:solidFill>
                      <a:srgbClr val="000000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348" name="Line 9"/>
                <p:cNvSpPr>
                  <a:spLocks noChangeShapeType="1"/>
                </p:cNvSpPr>
                <p:nvPr/>
              </p:nvSpPr>
              <p:spPr bwMode="auto">
                <a:xfrm>
                  <a:off x="4052887" y="6953250"/>
                  <a:ext cx="2743200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49" name="Line 10"/>
                <p:cNvSpPr>
                  <a:spLocks noChangeShapeType="1"/>
                </p:cNvSpPr>
                <p:nvPr/>
              </p:nvSpPr>
              <p:spPr bwMode="auto">
                <a:xfrm>
                  <a:off x="4052887" y="6953250"/>
                  <a:ext cx="0" cy="476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50" name="Rectangle 349"/>
                <p:cNvSpPr>
                  <a:spLocks noChangeArrowheads="1"/>
                </p:cNvSpPr>
                <p:nvPr/>
              </p:nvSpPr>
              <p:spPr bwMode="auto">
                <a:xfrm>
                  <a:off x="3986212" y="7019925"/>
                  <a:ext cx="76200" cy="1619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t">
                  <a:spAutoFit/>
                </a:bodyPr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>
                    <a:defRPr sz="1000"/>
                  </a:pPr>
                  <a:r>
                    <a:rPr lang="fr-FR" sz="1100" b="1" i="0" u="none" strike="noStrike" baseline="0">
                      <a:solidFill>
                        <a:srgbClr val="000000"/>
                      </a:solidFill>
                      <a:latin typeface="Arial"/>
                      <a:cs typeface="Arial"/>
                    </a:rPr>
                    <a:t>0</a:t>
                  </a:r>
                </a:p>
              </p:txBody>
            </p:sp>
            <p:sp>
              <p:nvSpPr>
                <p:cNvPr id="359" name="Line 20"/>
                <p:cNvSpPr>
                  <a:spLocks noChangeShapeType="1"/>
                </p:cNvSpPr>
                <p:nvPr/>
              </p:nvSpPr>
              <p:spPr bwMode="auto">
                <a:xfrm>
                  <a:off x="6796087" y="6953250"/>
                  <a:ext cx="0" cy="476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60" name="Rectangle 359"/>
                <p:cNvSpPr>
                  <a:spLocks noChangeArrowheads="1"/>
                </p:cNvSpPr>
                <p:nvPr/>
              </p:nvSpPr>
              <p:spPr bwMode="auto">
                <a:xfrm>
                  <a:off x="6729412" y="7019925"/>
                  <a:ext cx="76200" cy="1619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t">
                  <a:spAutoFit/>
                </a:bodyPr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>
                    <a:defRPr sz="1000"/>
                  </a:pPr>
                  <a:r>
                    <a:rPr lang="fr-FR" sz="1100" b="1" i="0" u="none" strike="noStrike" baseline="0">
                      <a:solidFill>
                        <a:srgbClr val="000000"/>
                      </a:solidFill>
                      <a:latin typeface="Arial"/>
                      <a:cs typeface="Arial"/>
                    </a:rPr>
                    <a:t>5</a:t>
                  </a:r>
                </a:p>
              </p:txBody>
            </p:sp>
            <p:sp>
              <p:nvSpPr>
                <p:cNvPr id="361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4052887" y="5124450"/>
                  <a:ext cx="0" cy="182880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62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4005262" y="6953250"/>
                  <a:ext cx="47625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63" name="Rectangle 362"/>
                <p:cNvSpPr>
                  <a:spLocks noChangeArrowheads="1"/>
                </p:cNvSpPr>
                <p:nvPr/>
              </p:nvSpPr>
              <p:spPr bwMode="auto">
                <a:xfrm>
                  <a:off x="3843337" y="6867525"/>
                  <a:ext cx="76200" cy="1619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t">
                  <a:spAutoFit/>
                </a:bodyPr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>
                    <a:defRPr sz="1000"/>
                  </a:pPr>
                  <a:r>
                    <a:rPr lang="fr-FR" sz="1100" b="1" i="0" u="none" strike="noStrike" baseline="0">
                      <a:solidFill>
                        <a:srgbClr val="000000"/>
                      </a:solidFill>
                      <a:latin typeface="Arial"/>
                      <a:cs typeface="Arial"/>
                    </a:rPr>
                    <a:t>0</a:t>
                  </a:r>
                </a:p>
              </p:txBody>
            </p:sp>
            <p:sp>
              <p:nvSpPr>
                <p:cNvPr id="372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4005262" y="5124450"/>
                  <a:ext cx="47625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73" name="Rectangle 372"/>
                <p:cNvSpPr>
                  <a:spLocks noChangeArrowheads="1"/>
                </p:cNvSpPr>
                <p:nvPr/>
              </p:nvSpPr>
              <p:spPr bwMode="auto">
                <a:xfrm>
                  <a:off x="3843337" y="5038725"/>
                  <a:ext cx="76200" cy="1619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 anchor="t">
                  <a:spAutoFit/>
                </a:bodyPr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>
                    <a:defRPr sz="1000"/>
                  </a:pPr>
                  <a:r>
                    <a:rPr lang="fr-FR" sz="1100" b="1" i="0" u="none" strike="noStrike" baseline="0" dirty="0">
                      <a:solidFill>
                        <a:srgbClr val="000000"/>
                      </a:solidFill>
                      <a:latin typeface="Arial"/>
                      <a:cs typeface="Arial"/>
                    </a:rPr>
                    <a:t>5</a:t>
                  </a:r>
                </a:p>
              </p:txBody>
            </p:sp>
            <p:sp>
              <p:nvSpPr>
                <p:cNvPr id="374" name="Oval 35"/>
                <p:cNvSpPr>
                  <a:spLocks noChangeArrowheads="1"/>
                </p:cNvSpPr>
                <p:nvPr/>
              </p:nvSpPr>
              <p:spPr bwMode="auto">
                <a:xfrm>
                  <a:off x="4291012" y="653415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75" name="Oval 36"/>
                <p:cNvSpPr>
                  <a:spLocks noChangeArrowheads="1"/>
                </p:cNvSpPr>
                <p:nvPr/>
              </p:nvSpPr>
              <p:spPr bwMode="auto">
                <a:xfrm>
                  <a:off x="4729162" y="520065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76" name="Oval 37"/>
                <p:cNvSpPr>
                  <a:spLocks noChangeArrowheads="1"/>
                </p:cNvSpPr>
                <p:nvPr/>
              </p:nvSpPr>
              <p:spPr bwMode="auto">
                <a:xfrm>
                  <a:off x="4510087" y="6562725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77" name="Oval 38"/>
                <p:cNvSpPr>
                  <a:spLocks noChangeArrowheads="1"/>
                </p:cNvSpPr>
                <p:nvPr/>
              </p:nvSpPr>
              <p:spPr bwMode="auto">
                <a:xfrm>
                  <a:off x="4233862" y="668655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78" name="Oval 39"/>
                <p:cNvSpPr>
                  <a:spLocks noChangeArrowheads="1"/>
                </p:cNvSpPr>
                <p:nvPr/>
              </p:nvSpPr>
              <p:spPr bwMode="auto">
                <a:xfrm>
                  <a:off x="4291012" y="6381750"/>
                  <a:ext cx="76200" cy="666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79" name="Oval 40"/>
                <p:cNvSpPr>
                  <a:spLocks noChangeArrowheads="1"/>
                </p:cNvSpPr>
                <p:nvPr/>
              </p:nvSpPr>
              <p:spPr bwMode="auto">
                <a:xfrm>
                  <a:off x="4348162" y="6410325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80" name="Oval 41"/>
                <p:cNvSpPr>
                  <a:spLocks noChangeArrowheads="1"/>
                </p:cNvSpPr>
                <p:nvPr/>
              </p:nvSpPr>
              <p:spPr bwMode="auto">
                <a:xfrm>
                  <a:off x="4567237" y="6457950"/>
                  <a:ext cx="76200" cy="666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81" name="Oval 42"/>
                <p:cNvSpPr>
                  <a:spLocks noChangeArrowheads="1"/>
                </p:cNvSpPr>
                <p:nvPr/>
              </p:nvSpPr>
              <p:spPr bwMode="auto">
                <a:xfrm>
                  <a:off x="4948237" y="678180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82" name="Oval 43"/>
                <p:cNvSpPr>
                  <a:spLocks noChangeArrowheads="1"/>
                </p:cNvSpPr>
                <p:nvPr/>
              </p:nvSpPr>
              <p:spPr bwMode="auto">
                <a:xfrm>
                  <a:off x="4510087" y="586740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83" name="Oval 44"/>
                <p:cNvSpPr>
                  <a:spLocks noChangeArrowheads="1"/>
                </p:cNvSpPr>
                <p:nvPr/>
              </p:nvSpPr>
              <p:spPr bwMode="auto">
                <a:xfrm>
                  <a:off x="5443537" y="6153150"/>
                  <a:ext cx="66675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84" name="Oval 45"/>
                <p:cNvSpPr>
                  <a:spLocks noChangeArrowheads="1"/>
                </p:cNvSpPr>
                <p:nvPr/>
              </p:nvSpPr>
              <p:spPr bwMode="auto">
                <a:xfrm>
                  <a:off x="4129087" y="6772275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85" name="Oval 46"/>
                <p:cNvSpPr>
                  <a:spLocks noChangeArrowheads="1"/>
                </p:cNvSpPr>
                <p:nvPr/>
              </p:nvSpPr>
              <p:spPr bwMode="auto">
                <a:xfrm>
                  <a:off x="4891087" y="6581775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86" name="Oval 47"/>
                <p:cNvSpPr>
                  <a:spLocks noChangeArrowheads="1"/>
                </p:cNvSpPr>
                <p:nvPr/>
              </p:nvSpPr>
              <p:spPr bwMode="auto">
                <a:xfrm>
                  <a:off x="4395787" y="6562725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87" name="Oval 48"/>
                <p:cNvSpPr>
                  <a:spLocks noChangeArrowheads="1"/>
                </p:cNvSpPr>
                <p:nvPr/>
              </p:nvSpPr>
              <p:spPr bwMode="auto">
                <a:xfrm>
                  <a:off x="4452937" y="5648325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88" name="Oval 49"/>
                <p:cNvSpPr>
                  <a:spLocks noChangeArrowheads="1"/>
                </p:cNvSpPr>
                <p:nvPr/>
              </p:nvSpPr>
              <p:spPr bwMode="auto">
                <a:xfrm>
                  <a:off x="5281612" y="6562725"/>
                  <a:ext cx="66675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89" name="Oval 50"/>
                <p:cNvSpPr>
                  <a:spLocks noChangeArrowheads="1"/>
                </p:cNvSpPr>
                <p:nvPr/>
              </p:nvSpPr>
              <p:spPr bwMode="auto">
                <a:xfrm>
                  <a:off x="4510087" y="638175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90" name="Oval 51"/>
                <p:cNvSpPr>
                  <a:spLocks noChangeArrowheads="1"/>
                </p:cNvSpPr>
                <p:nvPr/>
              </p:nvSpPr>
              <p:spPr bwMode="auto">
                <a:xfrm>
                  <a:off x="4624387" y="6038850"/>
                  <a:ext cx="66675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91" name="Oval 52"/>
                <p:cNvSpPr>
                  <a:spLocks noChangeArrowheads="1"/>
                </p:cNvSpPr>
                <p:nvPr/>
              </p:nvSpPr>
              <p:spPr bwMode="auto">
                <a:xfrm>
                  <a:off x="4291012" y="6648450"/>
                  <a:ext cx="76200" cy="666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92" name="Oval 53"/>
                <p:cNvSpPr>
                  <a:spLocks noChangeArrowheads="1"/>
                </p:cNvSpPr>
                <p:nvPr/>
              </p:nvSpPr>
              <p:spPr bwMode="auto">
                <a:xfrm>
                  <a:off x="4291012" y="676275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93" name="Oval 54"/>
                <p:cNvSpPr>
                  <a:spLocks noChangeArrowheads="1"/>
                </p:cNvSpPr>
                <p:nvPr/>
              </p:nvSpPr>
              <p:spPr bwMode="auto">
                <a:xfrm>
                  <a:off x="4452937" y="6486525"/>
                  <a:ext cx="76200" cy="666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94" name="Oval 55"/>
                <p:cNvSpPr>
                  <a:spLocks noChangeArrowheads="1"/>
                </p:cNvSpPr>
                <p:nvPr/>
              </p:nvSpPr>
              <p:spPr bwMode="auto">
                <a:xfrm>
                  <a:off x="4672012" y="666750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95" name="Oval 56"/>
                <p:cNvSpPr>
                  <a:spLocks noChangeArrowheads="1"/>
                </p:cNvSpPr>
                <p:nvPr/>
              </p:nvSpPr>
              <p:spPr bwMode="auto">
                <a:xfrm>
                  <a:off x="4452937" y="5991225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96" name="Oval 57"/>
                <p:cNvSpPr>
                  <a:spLocks noChangeArrowheads="1"/>
                </p:cNvSpPr>
                <p:nvPr/>
              </p:nvSpPr>
              <p:spPr bwMode="auto">
                <a:xfrm>
                  <a:off x="5167312" y="5972175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97" name="Oval 58"/>
                <p:cNvSpPr>
                  <a:spLocks noChangeArrowheads="1"/>
                </p:cNvSpPr>
                <p:nvPr/>
              </p:nvSpPr>
              <p:spPr bwMode="auto">
                <a:xfrm>
                  <a:off x="4567237" y="6553200"/>
                  <a:ext cx="76200" cy="666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98" name="Oval 59"/>
                <p:cNvSpPr>
                  <a:spLocks noChangeArrowheads="1"/>
                </p:cNvSpPr>
                <p:nvPr/>
              </p:nvSpPr>
              <p:spPr bwMode="auto">
                <a:xfrm>
                  <a:off x="4233862" y="6724650"/>
                  <a:ext cx="76200" cy="666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99" name="Oval 60"/>
                <p:cNvSpPr>
                  <a:spLocks noChangeArrowheads="1"/>
                </p:cNvSpPr>
                <p:nvPr/>
              </p:nvSpPr>
              <p:spPr bwMode="auto">
                <a:xfrm>
                  <a:off x="4452937" y="5762625"/>
                  <a:ext cx="76200" cy="666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00" name="Oval 61"/>
                <p:cNvSpPr>
                  <a:spLocks noChangeArrowheads="1"/>
                </p:cNvSpPr>
                <p:nvPr/>
              </p:nvSpPr>
              <p:spPr bwMode="auto">
                <a:xfrm>
                  <a:off x="4071937" y="6886575"/>
                  <a:ext cx="76200" cy="666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01" name="Oval 62"/>
                <p:cNvSpPr>
                  <a:spLocks noChangeArrowheads="1"/>
                </p:cNvSpPr>
                <p:nvPr/>
              </p:nvSpPr>
              <p:spPr bwMode="auto">
                <a:xfrm>
                  <a:off x="4186237" y="6791325"/>
                  <a:ext cx="66675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02" name="Oval 63"/>
                <p:cNvSpPr>
                  <a:spLocks noChangeArrowheads="1"/>
                </p:cNvSpPr>
                <p:nvPr/>
              </p:nvSpPr>
              <p:spPr bwMode="auto">
                <a:xfrm>
                  <a:off x="4291012" y="676275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03" name="Oval 64"/>
                <p:cNvSpPr>
                  <a:spLocks noChangeArrowheads="1"/>
                </p:cNvSpPr>
                <p:nvPr/>
              </p:nvSpPr>
              <p:spPr bwMode="auto">
                <a:xfrm>
                  <a:off x="4291012" y="6600825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04" name="Oval 65"/>
                <p:cNvSpPr>
                  <a:spLocks noChangeArrowheads="1"/>
                </p:cNvSpPr>
                <p:nvPr/>
              </p:nvSpPr>
              <p:spPr bwMode="auto">
                <a:xfrm>
                  <a:off x="4186237" y="6858000"/>
                  <a:ext cx="66675" cy="666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05" name="Oval 66"/>
                <p:cNvSpPr>
                  <a:spLocks noChangeArrowheads="1"/>
                </p:cNvSpPr>
                <p:nvPr/>
              </p:nvSpPr>
              <p:spPr bwMode="auto">
                <a:xfrm>
                  <a:off x="4395787" y="685800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06" name="Oval 67"/>
                <p:cNvSpPr>
                  <a:spLocks noChangeArrowheads="1"/>
                </p:cNvSpPr>
                <p:nvPr/>
              </p:nvSpPr>
              <p:spPr bwMode="auto">
                <a:xfrm>
                  <a:off x="4624387" y="6696075"/>
                  <a:ext cx="66675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07" name="Oval 68"/>
                <p:cNvSpPr>
                  <a:spLocks noChangeArrowheads="1"/>
                </p:cNvSpPr>
                <p:nvPr/>
              </p:nvSpPr>
              <p:spPr bwMode="auto">
                <a:xfrm>
                  <a:off x="4291012" y="6791325"/>
                  <a:ext cx="76200" cy="666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08" name="Oval 69"/>
                <p:cNvSpPr>
                  <a:spLocks noChangeArrowheads="1"/>
                </p:cNvSpPr>
                <p:nvPr/>
              </p:nvSpPr>
              <p:spPr bwMode="auto">
                <a:xfrm>
                  <a:off x="4129087" y="6867525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09" name="Oval 70"/>
                <p:cNvSpPr>
                  <a:spLocks noChangeArrowheads="1"/>
                </p:cNvSpPr>
                <p:nvPr/>
              </p:nvSpPr>
              <p:spPr bwMode="auto">
                <a:xfrm>
                  <a:off x="6157912" y="6429375"/>
                  <a:ext cx="66675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0" name="Oval 71"/>
                <p:cNvSpPr>
                  <a:spLocks noChangeArrowheads="1"/>
                </p:cNvSpPr>
                <p:nvPr/>
              </p:nvSpPr>
              <p:spPr bwMode="auto">
                <a:xfrm>
                  <a:off x="5824537" y="5438775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1" name="Oval 72"/>
                <p:cNvSpPr>
                  <a:spLocks noChangeArrowheads="1"/>
                </p:cNvSpPr>
                <p:nvPr/>
              </p:nvSpPr>
              <p:spPr bwMode="auto">
                <a:xfrm>
                  <a:off x="4129087" y="662940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2" name="Oval 73"/>
                <p:cNvSpPr>
                  <a:spLocks noChangeArrowheads="1"/>
                </p:cNvSpPr>
                <p:nvPr/>
              </p:nvSpPr>
              <p:spPr bwMode="auto">
                <a:xfrm>
                  <a:off x="4291012" y="6715125"/>
                  <a:ext cx="76200" cy="666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3" name="Oval 74"/>
                <p:cNvSpPr>
                  <a:spLocks noChangeArrowheads="1"/>
                </p:cNvSpPr>
                <p:nvPr/>
              </p:nvSpPr>
              <p:spPr bwMode="auto">
                <a:xfrm>
                  <a:off x="4233862" y="664845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4" name="Oval 75"/>
                <p:cNvSpPr>
                  <a:spLocks noChangeArrowheads="1"/>
                </p:cNvSpPr>
                <p:nvPr/>
              </p:nvSpPr>
              <p:spPr bwMode="auto">
                <a:xfrm>
                  <a:off x="4071937" y="680085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5" name="Oval 76"/>
                <p:cNvSpPr>
                  <a:spLocks noChangeArrowheads="1"/>
                </p:cNvSpPr>
                <p:nvPr/>
              </p:nvSpPr>
              <p:spPr bwMode="auto">
                <a:xfrm>
                  <a:off x="4672012" y="6619875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6" name="Oval 77"/>
                <p:cNvSpPr>
                  <a:spLocks noChangeArrowheads="1"/>
                </p:cNvSpPr>
                <p:nvPr/>
              </p:nvSpPr>
              <p:spPr bwMode="auto">
                <a:xfrm>
                  <a:off x="4071937" y="6886575"/>
                  <a:ext cx="76200" cy="666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7" name="Oval 78"/>
                <p:cNvSpPr>
                  <a:spLocks noChangeArrowheads="1"/>
                </p:cNvSpPr>
                <p:nvPr/>
              </p:nvSpPr>
              <p:spPr bwMode="auto">
                <a:xfrm>
                  <a:off x="4348162" y="685800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8" name="Oval 79"/>
                <p:cNvSpPr>
                  <a:spLocks noChangeArrowheads="1"/>
                </p:cNvSpPr>
                <p:nvPr/>
              </p:nvSpPr>
              <p:spPr bwMode="auto">
                <a:xfrm>
                  <a:off x="4510087" y="6419850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9" name="Oval 80"/>
                <p:cNvSpPr>
                  <a:spLocks noChangeArrowheads="1"/>
                </p:cNvSpPr>
                <p:nvPr/>
              </p:nvSpPr>
              <p:spPr bwMode="auto">
                <a:xfrm>
                  <a:off x="4452937" y="6238875"/>
                  <a:ext cx="76200" cy="7620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0" name="Oval 81"/>
                <p:cNvSpPr>
                  <a:spLocks noChangeArrowheads="1"/>
                </p:cNvSpPr>
                <p:nvPr/>
              </p:nvSpPr>
              <p:spPr bwMode="auto">
                <a:xfrm>
                  <a:off x="4510087" y="6248400"/>
                  <a:ext cx="76200" cy="66675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1" name="Line 82"/>
                <p:cNvSpPr>
                  <a:spLocks noChangeShapeType="1"/>
                </p:cNvSpPr>
                <p:nvPr/>
              </p:nvSpPr>
              <p:spPr bwMode="auto">
                <a:xfrm flipV="1">
                  <a:off x="4110037" y="66865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2" name="Line 83"/>
                <p:cNvSpPr>
                  <a:spLocks noChangeShapeType="1"/>
                </p:cNvSpPr>
                <p:nvPr/>
              </p:nvSpPr>
              <p:spPr bwMode="auto">
                <a:xfrm flipV="1">
                  <a:off x="4129087" y="66770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3" name="Line 84"/>
                <p:cNvSpPr>
                  <a:spLocks noChangeShapeType="1"/>
                </p:cNvSpPr>
                <p:nvPr/>
              </p:nvSpPr>
              <p:spPr bwMode="auto">
                <a:xfrm flipV="1">
                  <a:off x="4148137" y="66675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4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4167187" y="6657975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5" name="Line 86"/>
                <p:cNvSpPr>
                  <a:spLocks noChangeShapeType="1"/>
                </p:cNvSpPr>
                <p:nvPr/>
              </p:nvSpPr>
              <p:spPr bwMode="auto">
                <a:xfrm flipV="1">
                  <a:off x="4195762" y="66484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6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4214812" y="66389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7" name="Line 88"/>
                <p:cNvSpPr>
                  <a:spLocks noChangeShapeType="1"/>
                </p:cNvSpPr>
                <p:nvPr/>
              </p:nvSpPr>
              <p:spPr bwMode="auto">
                <a:xfrm flipV="1">
                  <a:off x="4233862" y="66294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8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4252912" y="66198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9" name="Line 90"/>
                <p:cNvSpPr>
                  <a:spLocks noChangeShapeType="1"/>
                </p:cNvSpPr>
                <p:nvPr/>
              </p:nvSpPr>
              <p:spPr bwMode="auto">
                <a:xfrm flipV="1">
                  <a:off x="4271962" y="6619875"/>
                  <a:ext cx="28575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30" name="Line 91"/>
                <p:cNvSpPr>
                  <a:spLocks noChangeShapeType="1"/>
                </p:cNvSpPr>
                <p:nvPr/>
              </p:nvSpPr>
              <p:spPr bwMode="auto">
                <a:xfrm flipV="1">
                  <a:off x="4300537" y="66103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31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4319587" y="66008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32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4338637" y="65913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33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4357687" y="65817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34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4376737" y="65722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35" name="Line 96"/>
                <p:cNvSpPr>
                  <a:spLocks noChangeShapeType="1"/>
                </p:cNvSpPr>
                <p:nvPr/>
              </p:nvSpPr>
              <p:spPr bwMode="auto">
                <a:xfrm flipV="1">
                  <a:off x="4395787" y="6562725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36" name="Line 97"/>
                <p:cNvSpPr>
                  <a:spLocks noChangeShapeType="1"/>
                </p:cNvSpPr>
                <p:nvPr/>
              </p:nvSpPr>
              <p:spPr bwMode="auto">
                <a:xfrm flipV="1">
                  <a:off x="4424362" y="65532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37" name="Line 98"/>
                <p:cNvSpPr>
                  <a:spLocks noChangeShapeType="1"/>
                </p:cNvSpPr>
                <p:nvPr/>
              </p:nvSpPr>
              <p:spPr bwMode="auto">
                <a:xfrm flipV="1">
                  <a:off x="4443412" y="65436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38" name="Line 99"/>
                <p:cNvSpPr>
                  <a:spLocks noChangeShapeType="1"/>
                </p:cNvSpPr>
                <p:nvPr/>
              </p:nvSpPr>
              <p:spPr bwMode="auto">
                <a:xfrm flipV="1">
                  <a:off x="4462462" y="65341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39" name="Line 100"/>
                <p:cNvSpPr>
                  <a:spLocks noChangeShapeType="1"/>
                </p:cNvSpPr>
                <p:nvPr/>
              </p:nvSpPr>
              <p:spPr bwMode="auto">
                <a:xfrm flipV="1">
                  <a:off x="4481512" y="6534150"/>
                  <a:ext cx="19050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40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4500562" y="6524625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41" name="Line 102"/>
                <p:cNvSpPr>
                  <a:spLocks noChangeShapeType="1"/>
                </p:cNvSpPr>
                <p:nvPr/>
              </p:nvSpPr>
              <p:spPr bwMode="auto">
                <a:xfrm flipV="1">
                  <a:off x="4529137" y="65151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42" name="Line 103"/>
                <p:cNvSpPr>
                  <a:spLocks noChangeShapeType="1"/>
                </p:cNvSpPr>
                <p:nvPr/>
              </p:nvSpPr>
              <p:spPr bwMode="auto">
                <a:xfrm flipV="1">
                  <a:off x="4548187" y="65055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43" name="Line 104"/>
                <p:cNvSpPr>
                  <a:spLocks noChangeShapeType="1"/>
                </p:cNvSpPr>
                <p:nvPr/>
              </p:nvSpPr>
              <p:spPr bwMode="auto">
                <a:xfrm flipV="1">
                  <a:off x="4567237" y="64960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44" name="Line 105"/>
                <p:cNvSpPr>
                  <a:spLocks noChangeShapeType="1"/>
                </p:cNvSpPr>
                <p:nvPr/>
              </p:nvSpPr>
              <p:spPr bwMode="auto">
                <a:xfrm flipV="1">
                  <a:off x="4586287" y="64865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45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4605337" y="6477000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46" name="Line 107"/>
                <p:cNvSpPr>
                  <a:spLocks noChangeShapeType="1"/>
                </p:cNvSpPr>
                <p:nvPr/>
              </p:nvSpPr>
              <p:spPr bwMode="auto">
                <a:xfrm flipV="1">
                  <a:off x="4633912" y="64674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47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4652962" y="64579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48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4672012" y="6457950"/>
                  <a:ext cx="19050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49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4691062" y="64484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50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4710112" y="64389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51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4729162" y="6429375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52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4757737" y="64198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53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4776787" y="64103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54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4795837" y="64008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55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4814887" y="63912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56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4833937" y="6381750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57" name="Line 118"/>
                <p:cNvSpPr>
                  <a:spLocks noChangeShapeType="1"/>
                </p:cNvSpPr>
                <p:nvPr/>
              </p:nvSpPr>
              <p:spPr bwMode="auto">
                <a:xfrm flipV="1">
                  <a:off x="4862512" y="6381750"/>
                  <a:ext cx="19050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58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4881562" y="63722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59" name="Line 120"/>
                <p:cNvSpPr>
                  <a:spLocks noChangeShapeType="1"/>
                </p:cNvSpPr>
                <p:nvPr/>
              </p:nvSpPr>
              <p:spPr bwMode="auto">
                <a:xfrm flipV="1">
                  <a:off x="4900612" y="63627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60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4919662" y="63531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61" name="Line 122"/>
                <p:cNvSpPr>
                  <a:spLocks noChangeShapeType="1"/>
                </p:cNvSpPr>
                <p:nvPr/>
              </p:nvSpPr>
              <p:spPr bwMode="auto">
                <a:xfrm flipV="1">
                  <a:off x="4938712" y="63436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62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4957762" y="6334125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63" name="Line 124"/>
                <p:cNvSpPr>
                  <a:spLocks noChangeShapeType="1"/>
                </p:cNvSpPr>
                <p:nvPr/>
              </p:nvSpPr>
              <p:spPr bwMode="auto">
                <a:xfrm flipV="1">
                  <a:off x="4986337" y="63246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64" name="Line 125"/>
                <p:cNvSpPr>
                  <a:spLocks noChangeShapeType="1"/>
                </p:cNvSpPr>
                <p:nvPr/>
              </p:nvSpPr>
              <p:spPr bwMode="auto">
                <a:xfrm flipV="1">
                  <a:off x="5005387" y="63150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65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5024437" y="63055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66" name="Line 127"/>
                <p:cNvSpPr>
                  <a:spLocks noChangeShapeType="1"/>
                </p:cNvSpPr>
                <p:nvPr/>
              </p:nvSpPr>
              <p:spPr bwMode="auto">
                <a:xfrm flipV="1">
                  <a:off x="5043487" y="62960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67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5062537" y="6296025"/>
                  <a:ext cx="28575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68" name="Line 129"/>
                <p:cNvSpPr>
                  <a:spLocks noChangeShapeType="1"/>
                </p:cNvSpPr>
                <p:nvPr/>
              </p:nvSpPr>
              <p:spPr bwMode="auto">
                <a:xfrm flipV="1">
                  <a:off x="5091112" y="62865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69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5110162" y="62769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0" name="Line 131"/>
                <p:cNvSpPr>
                  <a:spLocks noChangeShapeType="1"/>
                </p:cNvSpPr>
                <p:nvPr/>
              </p:nvSpPr>
              <p:spPr bwMode="auto">
                <a:xfrm flipV="1">
                  <a:off x="5129212" y="62674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1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5148262" y="62579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2" name="Line 133"/>
                <p:cNvSpPr>
                  <a:spLocks noChangeShapeType="1"/>
                </p:cNvSpPr>
                <p:nvPr/>
              </p:nvSpPr>
              <p:spPr bwMode="auto">
                <a:xfrm flipV="1">
                  <a:off x="5167312" y="6248400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3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5195887" y="62388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4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5214937" y="62293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5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5233987" y="62198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6" name="Line 137"/>
                <p:cNvSpPr>
                  <a:spLocks noChangeShapeType="1"/>
                </p:cNvSpPr>
                <p:nvPr/>
              </p:nvSpPr>
              <p:spPr bwMode="auto">
                <a:xfrm flipV="1">
                  <a:off x="5253037" y="62103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7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5272087" y="6210300"/>
                  <a:ext cx="19050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8" name="Line 139"/>
                <p:cNvSpPr>
                  <a:spLocks noChangeShapeType="1"/>
                </p:cNvSpPr>
                <p:nvPr/>
              </p:nvSpPr>
              <p:spPr bwMode="auto">
                <a:xfrm flipV="1">
                  <a:off x="5291137" y="6200775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9" name="Line 140"/>
                <p:cNvSpPr>
                  <a:spLocks noChangeShapeType="1"/>
                </p:cNvSpPr>
                <p:nvPr/>
              </p:nvSpPr>
              <p:spPr bwMode="auto">
                <a:xfrm flipV="1">
                  <a:off x="5319712" y="61912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80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5338762" y="61817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81" name="Line 142"/>
                <p:cNvSpPr>
                  <a:spLocks noChangeShapeType="1"/>
                </p:cNvSpPr>
                <p:nvPr/>
              </p:nvSpPr>
              <p:spPr bwMode="auto">
                <a:xfrm flipV="1">
                  <a:off x="5357812" y="61722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82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5376862" y="61626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83" name="Line 144"/>
                <p:cNvSpPr>
                  <a:spLocks noChangeShapeType="1"/>
                </p:cNvSpPr>
                <p:nvPr/>
              </p:nvSpPr>
              <p:spPr bwMode="auto">
                <a:xfrm flipV="1">
                  <a:off x="5395912" y="6153150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84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5424487" y="61436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85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5443537" y="61341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86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5462587" y="61245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87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5481637" y="6124575"/>
                  <a:ext cx="19050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88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5500687" y="6115050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89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5529262" y="61055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90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5548312" y="60960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91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5567362" y="60864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92" name="Line 153"/>
                <p:cNvSpPr>
                  <a:spLocks noChangeShapeType="1"/>
                </p:cNvSpPr>
                <p:nvPr/>
              </p:nvSpPr>
              <p:spPr bwMode="auto">
                <a:xfrm flipV="1">
                  <a:off x="5586412" y="60769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93" name="Line 154"/>
                <p:cNvSpPr>
                  <a:spLocks noChangeShapeType="1"/>
                </p:cNvSpPr>
                <p:nvPr/>
              </p:nvSpPr>
              <p:spPr bwMode="auto">
                <a:xfrm flipV="1">
                  <a:off x="5605462" y="60674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94" name="Line 155"/>
                <p:cNvSpPr>
                  <a:spLocks noChangeShapeType="1"/>
                </p:cNvSpPr>
                <p:nvPr/>
              </p:nvSpPr>
              <p:spPr bwMode="auto">
                <a:xfrm flipV="1">
                  <a:off x="5624512" y="6057900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95" name="Line 156"/>
                <p:cNvSpPr>
                  <a:spLocks noChangeShapeType="1"/>
                </p:cNvSpPr>
                <p:nvPr/>
              </p:nvSpPr>
              <p:spPr bwMode="auto">
                <a:xfrm flipV="1">
                  <a:off x="5653087" y="60483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96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5672137" y="60388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97" name="Line 158"/>
                <p:cNvSpPr>
                  <a:spLocks noChangeShapeType="1"/>
                </p:cNvSpPr>
                <p:nvPr/>
              </p:nvSpPr>
              <p:spPr bwMode="auto">
                <a:xfrm flipV="1">
                  <a:off x="5691187" y="6038850"/>
                  <a:ext cx="19050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98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5710237" y="60293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99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5729287" y="6019800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0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5757862" y="60102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1" name="Line 162"/>
                <p:cNvSpPr>
                  <a:spLocks noChangeShapeType="1"/>
                </p:cNvSpPr>
                <p:nvPr/>
              </p:nvSpPr>
              <p:spPr bwMode="auto">
                <a:xfrm flipV="1">
                  <a:off x="5776912" y="60007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2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5795962" y="59912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3" name="Line 164"/>
                <p:cNvSpPr>
                  <a:spLocks noChangeShapeType="1"/>
                </p:cNvSpPr>
                <p:nvPr/>
              </p:nvSpPr>
              <p:spPr bwMode="auto">
                <a:xfrm flipV="1">
                  <a:off x="5815012" y="59817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4" name="Line 165"/>
                <p:cNvSpPr>
                  <a:spLocks noChangeShapeType="1"/>
                </p:cNvSpPr>
                <p:nvPr/>
              </p:nvSpPr>
              <p:spPr bwMode="auto">
                <a:xfrm flipV="1">
                  <a:off x="5834062" y="5972175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" name="Line 166"/>
                <p:cNvSpPr>
                  <a:spLocks noChangeShapeType="1"/>
                </p:cNvSpPr>
                <p:nvPr/>
              </p:nvSpPr>
              <p:spPr bwMode="auto">
                <a:xfrm flipV="1">
                  <a:off x="5862637" y="59626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" name="Line 167"/>
                <p:cNvSpPr>
                  <a:spLocks noChangeShapeType="1"/>
                </p:cNvSpPr>
                <p:nvPr/>
              </p:nvSpPr>
              <p:spPr bwMode="auto">
                <a:xfrm flipV="1">
                  <a:off x="5881687" y="59531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7" name="Line 168"/>
                <p:cNvSpPr>
                  <a:spLocks noChangeShapeType="1"/>
                </p:cNvSpPr>
                <p:nvPr/>
              </p:nvSpPr>
              <p:spPr bwMode="auto">
                <a:xfrm flipV="1">
                  <a:off x="5900737" y="5953125"/>
                  <a:ext cx="19050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" name="Line 169"/>
                <p:cNvSpPr>
                  <a:spLocks noChangeShapeType="1"/>
                </p:cNvSpPr>
                <p:nvPr/>
              </p:nvSpPr>
              <p:spPr bwMode="auto">
                <a:xfrm flipV="1">
                  <a:off x="5919787" y="59436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9" name="Line 170"/>
                <p:cNvSpPr>
                  <a:spLocks noChangeShapeType="1"/>
                </p:cNvSpPr>
                <p:nvPr/>
              </p:nvSpPr>
              <p:spPr bwMode="auto">
                <a:xfrm flipV="1">
                  <a:off x="5938837" y="59340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0" name="Line 171"/>
                <p:cNvSpPr>
                  <a:spLocks noChangeShapeType="1"/>
                </p:cNvSpPr>
                <p:nvPr/>
              </p:nvSpPr>
              <p:spPr bwMode="auto">
                <a:xfrm flipV="1">
                  <a:off x="5957887" y="5924550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" name="Line 172"/>
                <p:cNvSpPr>
                  <a:spLocks noChangeShapeType="1"/>
                </p:cNvSpPr>
                <p:nvPr/>
              </p:nvSpPr>
              <p:spPr bwMode="auto">
                <a:xfrm flipV="1">
                  <a:off x="5986462" y="591502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" name="Line 173"/>
                <p:cNvSpPr>
                  <a:spLocks noChangeShapeType="1"/>
                </p:cNvSpPr>
                <p:nvPr/>
              </p:nvSpPr>
              <p:spPr bwMode="auto">
                <a:xfrm flipV="1">
                  <a:off x="6005512" y="59055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" name="Line 174"/>
                <p:cNvSpPr>
                  <a:spLocks noChangeShapeType="1"/>
                </p:cNvSpPr>
                <p:nvPr/>
              </p:nvSpPr>
              <p:spPr bwMode="auto">
                <a:xfrm flipV="1">
                  <a:off x="6024562" y="58959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" name="Line 175"/>
                <p:cNvSpPr>
                  <a:spLocks noChangeShapeType="1"/>
                </p:cNvSpPr>
                <p:nvPr/>
              </p:nvSpPr>
              <p:spPr bwMode="auto">
                <a:xfrm flipV="1">
                  <a:off x="6043612" y="58864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" name="Line 176"/>
                <p:cNvSpPr>
                  <a:spLocks noChangeShapeType="1"/>
                </p:cNvSpPr>
                <p:nvPr/>
              </p:nvSpPr>
              <p:spPr bwMode="auto">
                <a:xfrm flipV="1">
                  <a:off x="6062662" y="5876925"/>
                  <a:ext cx="28575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6" name="Line 177"/>
                <p:cNvSpPr>
                  <a:spLocks noChangeShapeType="1"/>
                </p:cNvSpPr>
                <p:nvPr/>
              </p:nvSpPr>
              <p:spPr bwMode="auto">
                <a:xfrm flipV="1">
                  <a:off x="6091237" y="5876925"/>
                  <a:ext cx="19050" cy="0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7" name="Line 178"/>
                <p:cNvSpPr>
                  <a:spLocks noChangeShapeType="1"/>
                </p:cNvSpPr>
                <p:nvPr/>
              </p:nvSpPr>
              <p:spPr bwMode="auto">
                <a:xfrm flipV="1">
                  <a:off x="6110287" y="586740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8" name="Line 179"/>
                <p:cNvSpPr>
                  <a:spLocks noChangeShapeType="1"/>
                </p:cNvSpPr>
                <p:nvPr/>
              </p:nvSpPr>
              <p:spPr bwMode="auto">
                <a:xfrm flipV="1">
                  <a:off x="6129337" y="5857875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9" name="Line 180"/>
                <p:cNvSpPr>
                  <a:spLocks noChangeShapeType="1"/>
                </p:cNvSpPr>
                <p:nvPr/>
              </p:nvSpPr>
              <p:spPr bwMode="auto">
                <a:xfrm flipV="1">
                  <a:off x="6148387" y="5848350"/>
                  <a:ext cx="19050" cy="9525"/>
                </a:xfrm>
                <a:prstGeom prst="line">
                  <a:avLst/>
                </a:prstGeom>
                <a:noFill/>
                <a:ln w="2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36" name="Rectangle 535"/>
                <p:cNvSpPr/>
                <p:nvPr/>
              </p:nvSpPr>
              <p:spPr>
                <a:xfrm>
                  <a:off x="4043267" y="5124450"/>
                  <a:ext cx="2752820" cy="1824639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sp>
        <p:nvSpPr>
          <p:cNvPr id="725" name="Rectangle 724"/>
          <p:cNvSpPr>
            <a:spLocks noChangeArrowheads="1"/>
          </p:cNvSpPr>
          <p:nvPr/>
        </p:nvSpPr>
        <p:spPr bwMode="auto">
          <a:xfrm>
            <a:off x="4877190" y="3182881"/>
            <a:ext cx="4667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2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0.6863</a:t>
            </a:r>
          </a:p>
        </p:txBody>
      </p:sp>
      <p:grpSp>
        <p:nvGrpSpPr>
          <p:cNvPr id="731" name="Groupe 730"/>
          <p:cNvGrpSpPr/>
          <p:nvPr/>
        </p:nvGrpSpPr>
        <p:grpSpPr>
          <a:xfrm>
            <a:off x="3798565" y="3051423"/>
            <a:ext cx="2431027" cy="2017912"/>
            <a:chOff x="4788768" y="5219700"/>
            <a:chExt cx="2955057" cy="1914525"/>
          </a:xfrm>
        </p:grpSpPr>
        <p:sp>
          <p:nvSpPr>
            <p:cNvPr id="545" name="Rectangle 544"/>
            <p:cNvSpPr>
              <a:spLocks noChangeArrowheads="1"/>
            </p:cNvSpPr>
            <p:nvPr/>
          </p:nvSpPr>
          <p:spPr bwMode="auto">
            <a:xfrm>
              <a:off x="5000625" y="5305425"/>
              <a:ext cx="2743200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49" name="Line 206"/>
            <p:cNvSpPr>
              <a:spLocks noChangeShapeType="1"/>
            </p:cNvSpPr>
            <p:nvPr/>
          </p:nvSpPr>
          <p:spPr bwMode="auto">
            <a:xfrm>
              <a:off x="5000625" y="6677025"/>
              <a:ext cx="274320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4" name="Rectangle 563"/>
            <p:cNvSpPr>
              <a:spLocks noChangeArrowheads="1"/>
            </p:cNvSpPr>
            <p:nvPr/>
          </p:nvSpPr>
          <p:spPr bwMode="auto">
            <a:xfrm>
              <a:off x="4864968" y="6591300"/>
              <a:ext cx="76200" cy="16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569" name="Line 226"/>
            <p:cNvSpPr>
              <a:spLocks noChangeShapeType="1"/>
            </p:cNvSpPr>
            <p:nvPr/>
          </p:nvSpPr>
          <p:spPr bwMode="auto">
            <a:xfrm flipH="1">
              <a:off x="4953000" y="5305425"/>
              <a:ext cx="4762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" name="Rectangle 569"/>
            <p:cNvSpPr>
              <a:spLocks noChangeArrowheads="1"/>
            </p:cNvSpPr>
            <p:nvPr/>
          </p:nvSpPr>
          <p:spPr bwMode="auto">
            <a:xfrm>
              <a:off x="4788768" y="5219700"/>
              <a:ext cx="152400" cy="16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 dirty="0">
                  <a:solidFill>
                    <a:srgbClr val="000000"/>
                  </a:solidFill>
                  <a:latin typeface="Arial"/>
                  <a:cs typeface="Arial"/>
                </a:rPr>
                <a:t>60</a:t>
              </a:r>
            </a:p>
          </p:txBody>
        </p:sp>
        <p:sp>
          <p:nvSpPr>
            <p:cNvPr id="571" name="Oval 228"/>
            <p:cNvSpPr>
              <a:spLocks noChangeArrowheads="1"/>
            </p:cNvSpPr>
            <p:nvPr/>
          </p:nvSpPr>
          <p:spPr bwMode="auto">
            <a:xfrm>
              <a:off x="5238750" y="6477000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72" name="Oval 229"/>
            <p:cNvSpPr>
              <a:spLocks noChangeArrowheads="1"/>
            </p:cNvSpPr>
            <p:nvPr/>
          </p:nvSpPr>
          <p:spPr bwMode="auto">
            <a:xfrm>
              <a:off x="5676900" y="6534150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73" name="Oval 230"/>
            <p:cNvSpPr>
              <a:spLocks noChangeArrowheads="1"/>
            </p:cNvSpPr>
            <p:nvPr/>
          </p:nvSpPr>
          <p:spPr bwMode="auto">
            <a:xfrm>
              <a:off x="5457825" y="6619875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74" name="Oval 231"/>
            <p:cNvSpPr>
              <a:spLocks noChangeArrowheads="1"/>
            </p:cNvSpPr>
            <p:nvPr/>
          </p:nvSpPr>
          <p:spPr bwMode="auto">
            <a:xfrm>
              <a:off x="5181600" y="6591300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75" name="Oval 232"/>
            <p:cNvSpPr>
              <a:spLocks noChangeArrowheads="1"/>
            </p:cNvSpPr>
            <p:nvPr/>
          </p:nvSpPr>
          <p:spPr bwMode="auto">
            <a:xfrm>
              <a:off x="5238750" y="6610350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76" name="Oval 233"/>
            <p:cNvSpPr>
              <a:spLocks noChangeArrowheads="1"/>
            </p:cNvSpPr>
            <p:nvPr/>
          </p:nvSpPr>
          <p:spPr bwMode="auto">
            <a:xfrm>
              <a:off x="5295900" y="6619875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77" name="Oval 234"/>
            <p:cNvSpPr>
              <a:spLocks noChangeArrowheads="1"/>
            </p:cNvSpPr>
            <p:nvPr/>
          </p:nvSpPr>
          <p:spPr bwMode="auto">
            <a:xfrm>
              <a:off x="5514975" y="6524625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78" name="Oval 235"/>
            <p:cNvSpPr>
              <a:spLocks noChangeArrowheads="1"/>
            </p:cNvSpPr>
            <p:nvPr/>
          </p:nvSpPr>
          <p:spPr bwMode="auto">
            <a:xfrm>
              <a:off x="5895975" y="6581775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79" name="Oval 236"/>
            <p:cNvSpPr>
              <a:spLocks noChangeArrowheads="1"/>
            </p:cNvSpPr>
            <p:nvPr/>
          </p:nvSpPr>
          <p:spPr bwMode="auto">
            <a:xfrm>
              <a:off x="5457825" y="6448425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0" name="Oval 237"/>
            <p:cNvSpPr>
              <a:spLocks noChangeArrowheads="1"/>
            </p:cNvSpPr>
            <p:nvPr/>
          </p:nvSpPr>
          <p:spPr bwMode="auto">
            <a:xfrm>
              <a:off x="6391275" y="6534150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1" name="Oval 238"/>
            <p:cNvSpPr>
              <a:spLocks noChangeArrowheads="1"/>
            </p:cNvSpPr>
            <p:nvPr/>
          </p:nvSpPr>
          <p:spPr bwMode="auto">
            <a:xfrm>
              <a:off x="5076825" y="6619875"/>
              <a:ext cx="66675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2" name="Oval 239"/>
            <p:cNvSpPr>
              <a:spLocks noChangeArrowheads="1"/>
            </p:cNvSpPr>
            <p:nvPr/>
          </p:nvSpPr>
          <p:spPr bwMode="auto">
            <a:xfrm>
              <a:off x="5838825" y="6619875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3" name="Oval 240"/>
            <p:cNvSpPr>
              <a:spLocks noChangeArrowheads="1"/>
            </p:cNvSpPr>
            <p:nvPr/>
          </p:nvSpPr>
          <p:spPr bwMode="auto">
            <a:xfrm>
              <a:off x="5343525" y="6619875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4" name="Oval 241"/>
            <p:cNvSpPr>
              <a:spLocks noChangeArrowheads="1"/>
            </p:cNvSpPr>
            <p:nvPr/>
          </p:nvSpPr>
          <p:spPr bwMode="auto">
            <a:xfrm>
              <a:off x="5400675" y="6543675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5" name="Oval 242"/>
            <p:cNvSpPr>
              <a:spLocks noChangeArrowheads="1"/>
            </p:cNvSpPr>
            <p:nvPr/>
          </p:nvSpPr>
          <p:spPr bwMode="auto">
            <a:xfrm>
              <a:off x="6229350" y="6543675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6" name="Oval 243"/>
            <p:cNvSpPr>
              <a:spLocks noChangeArrowheads="1"/>
            </p:cNvSpPr>
            <p:nvPr/>
          </p:nvSpPr>
          <p:spPr bwMode="auto">
            <a:xfrm>
              <a:off x="5457825" y="6610350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7" name="Oval 244"/>
            <p:cNvSpPr>
              <a:spLocks noChangeArrowheads="1"/>
            </p:cNvSpPr>
            <p:nvPr/>
          </p:nvSpPr>
          <p:spPr bwMode="auto">
            <a:xfrm>
              <a:off x="5572125" y="6391275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8" name="Oval 245"/>
            <p:cNvSpPr>
              <a:spLocks noChangeArrowheads="1"/>
            </p:cNvSpPr>
            <p:nvPr/>
          </p:nvSpPr>
          <p:spPr bwMode="auto">
            <a:xfrm>
              <a:off x="5238750" y="6591300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89" name="Oval 246"/>
            <p:cNvSpPr>
              <a:spLocks noChangeArrowheads="1"/>
            </p:cNvSpPr>
            <p:nvPr/>
          </p:nvSpPr>
          <p:spPr bwMode="auto">
            <a:xfrm>
              <a:off x="5238750" y="6562725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90" name="Oval 247"/>
            <p:cNvSpPr>
              <a:spLocks noChangeArrowheads="1"/>
            </p:cNvSpPr>
            <p:nvPr/>
          </p:nvSpPr>
          <p:spPr bwMode="auto">
            <a:xfrm>
              <a:off x="5400675" y="6572250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91" name="Oval 248"/>
            <p:cNvSpPr>
              <a:spLocks noChangeArrowheads="1"/>
            </p:cNvSpPr>
            <p:nvPr/>
          </p:nvSpPr>
          <p:spPr bwMode="auto">
            <a:xfrm>
              <a:off x="5619750" y="6619875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92" name="Oval 249"/>
            <p:cNvSpPr>
              <a:spLocks noChangeArrowheads="1"/>
            </p:cNvSpPr>
            <p:nvPr/>
          </p:nvSpPr>
          <p:spPr bwMode="auto">
            <a:xfrm>
              <a:off x="5400675" y="6467475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93" name="Oval 250"/>
            <p:cNvSpPr>
              <a:spLocks noChangeArrowheads="1"/>
            </p:cNvSpPr>
            <p:nvPr/>
          </p:nvSpPr>
          <p:spPr bwMode="auto">
            <a:xfrm>
              <a:off x="6115050" y="6619875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94" name="Oval 251"/>
            <p:cNvSpPr>
              <a:spLocks noChangeArrowheads="1"/>
            </p:cNvSpPr>
            <p:nvPr/>
          </p:nvSpPr>
          <p:spPr bwMode="auto">
            <a:xfrm>
              <a:off x="5514975" y="6619875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95" name="Oval 252"/>
            <p:cNvSpPr>
              <a:spLocks noChangeArrowheads="1"/>
            </p:cNvSpPr>
            <p:nvPr/>
          </p:nvSpPr>
          <p:spPr bwMode="auto">
            <a:xfrm>
              <a:off x="5181600" y="6610350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96" name="Oval 253"/>
            <p:cNvSpPr>
              <a:spLocks noChangeArrowheads="1"/>
            </p:cNvSpPr>
            <p:nvPr/>
          </p:nvSpPr>
          <p:spPr bwMode="auto">
            <a:xfrm>
              <a:off x="5400675" y="6591300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97" name="Oval 254"/>
            <p:cNvSpPr>
              <a:spLocks noChangeArrowheads="1"/>
            </p:cNvSpPr>
            <p:nvPr/>
          </p:nvSpPr>
          <p:spPr bwMode="auto">
            <a:xfrm>
              <a:off x="5019675" y="6629400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98" name="Oval 255"/>
            <p:cNvSpPr>
              <a:spLocks noChangeArrowheads="1"/>
            </p:cNvSpPr>
            <p:nvPr/>
          </p:nvSpPr>
          <p:spPr bwMode="auto">
            <a:xfrm>
              <a:off x="5133975" y="6638925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99" name="Oval 256"/>
            <p:cNvSpPr>
              <a:spLocks noChangeArrowheads="1"/>
            </p:cNvSpPr>
            <p:nvPr/>
          </p:nvSpPr>
          <p:spPr bwMode="auto">
            <a:xfrm>
              <a:off x="5238750" y="6638925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00" name="Oval 257"/>
            <p:cNvSpPr>
              <a:spLocks noChangeArrowheads="1"/>
            </p:cNvSpPr>
            <p:nvPr/>
          </p:nvSpPr>
          <p:spPr bwMode="auto">
            <a:xfrm>
              <a:off x="5238750" y="6619875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01" name="Oval 258"/>
            <p:cNvSpPr>
              <a:spLocks noChangeArrowheads="1"/>
            </p:cNvSpPr>
            <p:nvPr/>
          </p:nvSpPr>
          <p:spPr bwMode="auto">
            <a:xfrm>
              <a:off x="5133975" y="6629400"/>
              <a:ext cx="66675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02" name="Oval 259"/>
            <p:cNvSpPr>
              <a:spLocks noChangeArrowheads="1"/>
            </p:cNvSpPr>
            <p:nvPr/>
          </p:nvSpPr>
          <p:spPr bwMode="auto">
            <a:xfrm>
              <a:off x="5343525" y="6591300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03" name="Oval 260"/>
            <p:cNvSpPr>
              <a:spLocks noChangeArrowheads="1"/>
            </p:cNvSpPr>
            <p:nvPr/>
          </p:nvSpPr>
          <p:spPr bwMode="auto">
            <a:xfrm>
              <a:off x="5572125" y="6562725"/>
              <a:ext cx="66675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04" name="Oval 261"/>
            <p:cNvSpPr>
              <a:spLocks noChangeArrowheads="1"/>
            </p:cNvSpPr>
            <p:nvPr/>
          </p:nvSpPr>
          <p:spPr bwMode="auto">
            <a:xfrm>
              <a:off x="5238750" y="6572250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05" name="Oval 262"/>
            <p:cNvSpPr>
              <a:spLocks noChangeArrowheads="1"/>
            </p:cNvSpPr>
            <p:nvPr/>
          </p:nvSpPr>
          <p:spPr bwMode="auto">
            <a:xfrm>
              <a:off x="5076825" y="6629400"/>
              <a:ext cx="66675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06" name="Oval 263"/>
            <p:cNvSpPr>
              <a:spLocks noChangeArrowheads="1"/>
            </p:cNvSpPr>
            <p:nvPr/>
          </p:nvSpPr>
          <p:spPr bwMode="auto">
            <a:xfrm>
              <a:off x="7105650" y="5953125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07" name="Oval 264"/>
            <p:cNvSpPr>
              <a:spLocks noChangeArrowheads="1"/>
            </p:cNvSpPr>
            <p:nvPr/>
          </p:nvSpPr>
          <p:spPr bwMode="auto">
            <a:xfrm>
              <a:off x="6772275" y="5362575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08" name="Oval 265"/>
            <p:cNvSpPr>
              <a:spLocks noChangeArrowheads="1"/>
            </p:cNvSpPr>
            <p:nvPr/>
          </p:nvSpPr>
          <p:spPr bwMode="auto">
            <a:xfrm>
              <a:off x="5076825" y="6600825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09" name="Oval 266"/>
            <p:cNvSpPr>
              <a:spLocks noChangeArrowheads="1"/>
            </p:cNvSpPr>
            <p:nvPr/>
          </p:nvSpPr>
          <p:spPr bwMode="auto">
            <a:xfrm>
              <a:off x="5238750" y="6600825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0" name="Oval 267"/>
            <p:cNvSpPr>
              <a:spLocks noChangeArrowheads="1"/>
            </p:cNvSpPr>
            <p:nvPr/>
          </p:nvSpPr>
          <p:spPr bwMode="auto">
            <a:xfrm>
              <a:off x="5181600" y="6619875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1" name="Oval 268"/>
            <p:cNvSpPr>
              <a:spLocks noChangeArrowheads="1"/>
            </p:cNvSpPr>
            <p:nvPr/>
          </p:nvSpPr>
          <p:spPr bwMode="auto">
            <a:xfrm>
              <a:off x="5019675" y="6629400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2" name="Oval 269"/>
            <p:cNvSpPr>
              <a:spLocks noChangeArrowheads="1"/>
            </p:cNvSpPr>
            <p:nvPr/>
          </p:nvSpPr>
          <p:spPr bwMode="auto">
            <a:xfrm>
              <a:off x="5619750" y="6619875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3" name="Oval 270"/>
            <p:cNvSpPr>
              <a:spLocks noChangeArrowheads="1"/>
            </p:cNvSpPr>
            <p:nvPr/>
          </p:nvSpPr>
          <p:spPr bwMode="auto">
            <a:xfrm>
              <a:off x="5019675" y="6638925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4" name="Oval 271"/>
            <p:cNvSpPr>
              <a:spLocks noChangeArrowheads="1"/>
            </p:cNvSpPr>
            <p:nvPr/>
          </p:nvSpPr>
          <p:spPr bwMode="auto">
            <a:xfrm>
              <a:off x="5295900" y="6515100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5" name="Oval 272"/>
            <p:cNvSpPr>
              <a:spLocks noChangeArrowheads="1"/>
            </p:cNvSpPr>
            <p:nvPr/>
          </p:nvSpPr>
          <p:spPr bwMode="auto">
            <a:xfrm>
              <a:off x="5457825" y="6600825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6" name="Oval 273"/>
            <p:cNvSpPr>
              <a:spLocks noChangeArrowheads="1"/>
            </p:cNvSpPr>
            <p:nvPr/>
          </p:nvSpPr>
          <p:spPr bwMode="auto">
            <a:xfrm>
              <a:off x="5400675" y="6496050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17" name="Oval 274"/>
            <p:cNvSpPr>
              <a:spLocks noChangeArrowheads="1"/>
            </p:cNvSpPr>
            <p:nvPr/>
          </p:nvSpPr>
          <p:spPr bwMode="auto">
            <a:xfrm>
              <a:off x="5457825" y="6562725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625" name="Line 282"/>
            <p:cNvSpPr>
              <a:spLocks noChangeShapeType="1"/>
            </p:cNvSpPr>
            <p:nvPr/>
          </p:nvSpPr>
          <p:spPr bwMode="auto">
            <a:xfrm flipV="1">
              <a:off x="5200650" y="66675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26" name="Line 283"/>
            <p:cNvSpPr>
              <a:spLocks noChangeShapeType="1"/>
            </p:cNvSpPr>
            <p:nvPr/>
          </p:nvSpPr>
          <p:spPr bwMode="auto">
            <a:xfrm flipV="1">
              <a:off x="5219700" y="6667500"/>
              <a:ext cx="2857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27" name="Line 284"/>
            <p:cNvSpPr>
              <a:spLocks noChangeShapeType="1"/>
            </p:cNvSpPr>
            <p:nvPr/>
          </p:nvSpPr>
          <p:spPr bwMode="auto">
            <a:xfrm flipV="1">
              <a:off x="5248275" y="66579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28" name="Line 285"/>
            <p:cNvSpPr>
              <a:spLocks noChangeShapeType="1"/>
            </p:cNvSpPr>
            <p:nvPr/>
          </p:nvSpPr>
          <p:spPr bwMode="auto">
            <a:xfrm flipV="1">
              <a:off x="5267325" y="664845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29" name="Line 286"/>
            <p:cNvSpPr>
              <a:spLocks noChangeShapeType="1"/>
            </p:cNvSpPr>
            <p:nvPr/>
          </p:nvSpPr>
          <p:spPr bwMode="auto">
            <a:xfrm flipV="1">
              <a:off x="5286375" y="663892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0" name="Line 287"/>
            <p:cNvSpPr>
              <a:spLocks noChangeShapeType="1"/>
            </p:cNvSpPr>
            <p:nvPr/>
          </p:nvSpPr>
          <p:spPr bwMode="auto">
            <a:xfrm flipV="1">
              <a:off x="5305425" y="6638925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1" name="Line 288"/>
            <p:cNvSpPr>
              <a:spLocks noChangeShapeType="1"/>
            </p:cNvSpPr>
            <p:nvPr/>
          </p:nvSpPr>
          <p:spPr bwMode="auto">
            <a:xfrm flipV="1">
              <a:off x="5324475" y="66294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2" name="Line 289"/>
            <p:cNvSpPr>
              <a:spLocks noChangeShapeType="1"/>
            </p:cNvSpPr>
            <p:nvPr/>
          </p:nvSpPr>
          <p:spPr bwMode="auto">
            <a:xfrm flipV="1">
              <a:off x="5343525" y="6619875"/>
              <a:ext cx="28575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3" name="Line 290"/>
            <p:cNvSpPr>
              <a:spLocks noChangeShapeType="1"/>
            </p:cNvSpPr>
            <p:nvPr/>
          </p:nvSpPr>
          <p:spPr bwMode="auto">
            <a:xfrm flipV="1">
              <a:off x="5372100" y="6619875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4" name="Line 291"/>
            <p:cNvSpPr>
              <a:spLocks noChangeShapeType="1"/>
            </p:cNvSpPr>
            <p:nvPr/>
          </p:nvSpPr>
          <p:spPr bwMode="auto">
            <a:xfrm flipV="1">
              <a:off x="5391150" y="661035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5" name="Line 292"/>
            <p:cNvSpPr>
              <a:spLocks noChangeShapeType="1"/>
            </p:cNvSpPr>
            <p:nvPr/>
          </p:nvSpPr>
          <p:spPr bwMode="auto">
            <a:xfrm flipV="1">
              <a:off x="5410200" y="660082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6" name="Line 293"/>
            <p:cNvSpPr>
              <a:spLocks noChangeShapeType="1"/>
            </p:cNvSpPr>
            <p:nvPr/>
          </p:nvSpPr>
          <p:spPr bwMode="auto">
            <a:xfrm flipV="1">
              <a:off x="5429250" y="65913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7" name="Line 294"/>
            <p:cNvSpPr>
              <a:spLocks noChangeShapeType="1"/>
            </p:cNvSpPr>
            <p:nvPr/>
          </p:nvSpPr>
          <p:spPr bwMode="auto">
            <a:xfrm flipV="1">
              <a:off x="5448300" y="6591300"/>
              <a:ext cx="2857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8" name="Line 295"/>
            <p:cNvSpPr>
              <a:spLocks noChangeShapeType="1"/>
            </p:cNvSpPr>
            <p:nvPr/>
          </p:nvSpPr>
          <p:spPr bwMode="auto">
            <a:xfrm flipV="1">
              <a:off x="5476875" y="65817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9" name="Line 296"/>
            <p:cNvSpPr>
              <a:spLocks noChangeShapeType="1"/>
            </p:cNvSpPr>
            <p:nvPr/>
          </p:nvSpPr>
          <p:spPr bwMode="auto">
            <a:xfrm flipV="1">
              <a:off x="5495925" y="657225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0" name="Line 297"/>
            <p:cNvSpPr>
              <a:spLocks noChangeShapeType="1"/>
            </p:cNvSpPr>
            <p:nvPr/>
          </p:nvSpPr>
          <p:spPr bwMode="auto">
            <a:xfrm flipV="1">
              <a:off x="5514975" y="6572250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1" name="Line 298"/>
            <p:cNvSpPr>
              <a:spLocks noChangeShapeType="1"/>
            </p:cNvSpPr>
            <p:nvPr/>
          </p:nvSpPr>
          <p:spPr bwMode="auto">
            <a:xfrm flipV="1">
              <a:off x="5534025" y="656272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2" name="Line 299"/>
            <p:cNvSpPr>
              <a:spLocks noChangeShapeType="1"/>
            </p:cNvSpPr>
            <p:nvPr/>
          </p:nvSpPr>
          <p:spPr bwMode="auto">
            <a:xfrm flipV="1">
              <a:off x="5553075" y="6553200"/>
              <a:ext cx="28575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3" name="Line 300"/>
            <p:cNvSpPr>
              <a:spLocks noChangeShapeType="1"/>
            </p:cNvSpPr>
            <p:nvPr/>
          </p:nvSpPr>
          <p:spPr bwMode="auto">
            <a:xfrm flipV="1">
              <a:off x="5581650" y="65436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4" name="Line 301"/>
            <p:cNvSpPr>
              <a:spLocks noChangeShapeType="1"/>
            </p:cNvSpPr>
            <p:nvPr/>
          </p:nvSpPr>
          <p:spPr bwMode="auto">
            <a:xfrm flipV="1">
              <a:off x="5600700" y="6543675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5" name="Line 302"/>
            <p:cNvSpPr>
              <a:spLocks noChangeShapeType="1"/>
            </p:cNvSpPr>
            <p:nvPr/>
          </p:nvSpPr>
          <p:spPr bwMode="auto">
            <a:xfrm flipV="1">
              <a:off x="5619750" y="653415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6" name="Line 303"/>
            <p:cNvSpPr>
              <a:spLocks noChangeShapeType="1"/>
            </p:cNvSpPr>
            <p:nvPr/>
          </p:nvSpPr>
          <p:spPr bwMode="auto">
            <a:xfrm flipV="1">
              <a:off x="5638800" y="652462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7" name="Line 304"/>
            <p:cNvSpPr>
              <a:spLocks noChangeShapeType="1"/>
            </p:cNvSpPr>
            <p:nvPr/>
          </p:nvSpPr>
          <p:spPr bwMode="auto">
            <a:xfrm flipV="1">
              <a:off x="5657850" y="6524625"/>
              <a:ext cx="2857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8" name="Line 305"/>
            <p:cNvSpPr>
              <a:spLocks noChangeShapeType="1"/>
            </p:cNvSpPr>
            <p:nvPr/>
          </p:nvSpPr>
          <p:spPr bwMode="auto">
            <a:xfrm flipV="1">
              <a:off x="5686425" y="65151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9" name="Line 306"/>
            <p:cNvSpPr>
              <a:spLocks noChangeShapeType="1"/>
            </p:cNvSpPr>
            <p:nvPr/>
          </p:nvSpPr>
          <p:spPr bwMode="auto">
            <a:xfrm flipV="1">
              <a:off x="5705475" y="65055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0" name="Line 307"/>
            <p:cNvSpPr>
              <a:spLocks noChangeShapeType="1"/>
            </p:cNvSpPr>
            <p:nvPr/>
          </p:nvSpPr>
          <p:spPr bwMode="auto">
            <a:xfrm flipV="1">
              <a:off x="5724525" y="6505575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1" name="Line 308"/>
            <p:cNvSpPr>
              <a:spLocks noChangeShapeType="1"/>
            </p:cNvSpPr>
            <p:nvPr/>
          </p:nvSpPr>
          <p:spPr bwMode="auto">
            <a:xfrm flipV="1">
              <a:off x="5743575" y="649605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2" name="Line 309"/>
            <p:cNvSpPr>
              <a:spLocks noChangeShapeType="1"/>
            </p:cNvSpPr>
            <p:nvPr/>
          </p:nvSpPr>
          <p:spPr bwMode="auto">
            <a:xfrm flipV="1">
              <a:off x="5762625" y="648652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3" name="Line 310"/>
            <p:cNvSpPr>
              <a:spLocks noChangeShapeType="1"/>
            </p:cNvSpPr>
            <p:nvPr/>
          </p:nvSpPr>
          <p:spPr bwMode="auto">
            <a:xfrm flipV="1">
              <a:off x="5781675" y="6477000"/>
              <a:ext cx="28575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4" name="Line 311"/>
            <p:cNvSpPr>
              <a:spLocks noChangeShapeType="1"/>
            </p:cNvSpPr>
            <p:nvPr/>
          </p:nvSpPr>
          <p:spPr bwMode="auto">
            <a:xfrm flipV="1">
              <a:off x="5810250" y="6477000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5" name="Line 312"/>
            <p:cNvSpPr>
              <a:spLocks noChangeShapeType="1"/>
            </p:cNvSpPr>
            <p:nvPr/>
          </p:nvSpPr>
          <p:spPr bwMode="auto">
            <a:xfrm flipV="1">
              <a:off x="5829300" y="64674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6" name="Line 313"/>
            <p:cNvSpPr>
              <a:spLocks noChangeShapeType="1"/>
            </p:cNvSpPr>
            <p:nvPr/>
          </p:nvSpPr>
          <p:spPr bwMode="auto">
            <a:xfrm flipV="1">
              <a:off x="5848350" y="645795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7" name="Line 314"/>
            <p:cNvSpPr>
              <a:spLocks noChangeShapeType="1"/>
            </p:cNvSpPr>
            <p:nvPr/>
          </p:nvSpPr>
          <p:spPr bwMode="auto">
            <a:xfrm flipV="1">
              <a:off x="5867400" y="6457950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8" name="Line 315"/>
            <p:cNvSpPr>
              <a:spLocks noChangeShapeType="1"/>
            </p:cNvSpPr>
            <p:nvPr/>
          </p:nvSpPr>
          <p:spPr bwMode="auto">
            <a:xfrm flipV="1">
              <a:off x="5886450" y="6448425"/>
              <a:ext cx="28575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9" name="Line 316"/>
            <p:cNvSpPr>
              <a:spLocks noChangeShapeType="1"/>
            </p:cNvSpPr>
            <p:nvPr/>
          </p:nvSpPr>
          <p:spPr bwMode="auto">
            <a:xfrm flipV="1">
              <a:off x="5915025" y="64389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0" name="Line 317"/>
            <p:cNvSpPr>
              <a:spLocks noChangeShapeType="1"/>
            </p:cNvSpPr>
            <p:nvPr/>
          </p:nvSpPr>
          <p:spPr bwMode="auto">
            <a:xfrm flipV="1">
              <a:off x="5934075" y="64293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1" name="Line 318"/>
            <p:cNvSpPr>
              <a:spLocks noChangeShapeType="1"/>
            </p:cNvSpPr>
            <p:nvPr/>
          </p:nvSpPr>
          <p:spPr bwMode="auto">
            <a:xfrm flipV="1">
              <a:off x="5953125" y="6429375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2" name="Line 319"/>
            <p:cNvSpPr>
              <a:spLocks noChangeShapeType="1"/>
            </p:cNvSpPr>
            <p:nvPr/>
          </p:nvSpPr>
          <p:spPr bwMode="auto">
            <a:xfrm flipV="1">
              <a:off x="5972175" y="641985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3" name="Line 320"/>
            <p:cNvSpPr>
              <a:spLocks noChangeShapeType="1"/>
            </p:cNvSpPr>
            <p:nvPr/>
          </p:nvSpPr>
          <p:spPr bwMode="auto">
            <a:xfrm flipV="1">
              <a:off x="5991225" y="6410325"/>
              <a:ext cx="28575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4" name="Line 321"/>
            <p:cNvSpPr>
              <a:spLocks noChangeShapeType="1"/>
            </p:cNvSpPr>
            <p:nvPr/>
          </p:nvSpPr>
          <p:spPr bwMode="auto">
            <a:xfrm flipV="1">
              <a:off x="6019800" y="6410325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5" name="Line 322"/>
            <p:cNvSpPr>
              <a:spLocks noChangeShapeType="1"/>
            </p:cNvSpPr>
            <p:nvPr/>
          </p:nvSpPr>
          <p:spPr bwMode="auto">
            <a:xfrm flipV="1">
              <a:off x="6038850" y="64008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6" name="Line 323"/>
            <p:cNvSpPr>
              <a:spLocks noChangeShapeType="1"/>
            </p:cNvSpPr>
            <p:nvPr/>
          </p:nvSpPr>
          <p:spPr bwMode="auto">
            <a:xfrm flipV="1">
              <a:off x="6057900" y="63912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7" name="Line 324"/>
            <p:cNvSpPr>
              <a:spLocks noChangeShapeType="1"/>
            </p:cNvSpPr>
            <p:nvPr/>
          </p:nvSpPr>
          <p:spPr bwMode="auto">
            <a:xfrm flipV="1">
              <a:off x="6076950" y="6391275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8" name="Line 325"/>
            <p:cNvSpPr>
              <a:spLocks noChangeShapeType="1"/>
            </p:cNvSpPr>
            <p:nvPr/>
          </p:nvSpPr>
          <p:spPr bwMode="auto">
            <a:xfrm flipV="1">
              <a:off x="6096000" y="638175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9" name="Line 326"/>
            <p:cNvSpPr>
              <a:spLocks noChangeShapeType="1"/>
            </p:cNvSpPr>
            <p:nvPr/>
          </p:nvSpPr>
          <p:spPr bwMode="auto">
            <a:xfrm flipV="1">
              <a:off x="6115050" y="6372225"/>
              <a:ext cx="28575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0" name="Line 327"/>
            <p:cNvSpPr>
              <a:spLocks noChangeShapeType="1"/>
            </p:cNvSpPr>
            <p:nvPr/>
          </p:nvSpPr>
          <p:spPr bwMode="auto">
            <a:xfrm flipV="1">
              <a:off x="6143625" y="63627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1" name="Line 328"/>
            <p:cNvSpPr>
              <a:spLocks noChangeShapeType="1"/>
            </p:cNvSpPr>
            <p:nvPr/>
          </p:nvSpPr>
          <p:spPr bwMode="auto">
            <a:xfrm flipV="1">
              <a:off x="6162675" y="6362700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2" name="Line 329"/>
            <p:cNvSpPr>
              <a:spLocks noChangeShapeType="1"/>
            </p:cNvSpPr>
            <p:nvPr/>
          </p:nvSpPr>
          <p:spPr bwMode="auto">
            <a:xfrm flipV="1">
              <a:off x="6181725" y="63531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3" name="Line 330"/>
            <p:cNvSpPr>
              <a:spLocks noChangeShapeType="1"/>
            </p:cNvSpPr>
            <p:nvPr/>
          </p:nvSpPr>
          <p:spPr bwMode="auto">
            <a:xfrm flipV="1">
              <a:off x="6200775" y="6343650"/>
              <a:ext cx="28575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4" name="Line 331"/>
            <p:cNvSpPr>
              <a:spLocks noChangeShapeType="1"/>
            </p:cNvSpPr>
            <p:nvPr/>
          </p:nvSpPr>
          <p:spPr bwMode="auto">
            <a:xfrm flipV="1">
              <a:off x="6229350" y="6343650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5" name="Line 332"/>
            <p:cNvSpPr>
              <a:spLocks noChangeShapeType="1"/>
            </p:cNvSpPr>
            <p:nvPr/>
          </p:nvSpPr>
          <p:spPr bwMode="auto">
            <a:xfrm flipV="1">
              <a:off x="6248400" y="633412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6" name="Line 333"/>
            <p:cNvSpPr>
              <a:spLocks noChangeShapeType="1"/>
            </p:cNvSpPr>
            <p:nvPr/>
          </p:nvSpPr>
          <p:spPr bwMode="auto">
            <a:xfrm flipV="1">
              <a:off x="6267450" y="63246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7" name="Line 334"/>
            <p:cNvSpPr>
              <a:spLocks noChangeShapeType="1"/>
            </p:cNvSpPr>
            <p:nvPr/>
          </p:nvSpPr>
          <p:spPr bwMode="auto">
            <a:xfrm flipV="1">
              <a:off x="6286500" y="63150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8" name="Line 335"/>
            <p:cNvSpPr>
              <a:spLocks noChangeShapeType="1"/>
            </p:cNvSpPr>
            <p:nvPr/>
          </p:nvSpPr>
          <p:spPr bwMode="auto">
            <a:xfrm flipV="1">
              <a:off x="6305550" y="6315075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9" name="Line 336"/>
            <p:cNvSpPr>
              <a:spLocks noChangeShapeType="1"/>
            </p:cNvSpPr>
            <p:nvPr/>
          </p:nvSpPr>
          <p:spPr bwMode="auto">
            <a:xfrm flipV="1">
              <a:off x="6324600" y="6305550"/>
              <a:ext cx="28575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0" name="Line 337"/>
            <p:cNvSpPr>
              <a:spLocks noChangeShapeType="1"/>
            </p:cNvSpPr>
            <p:nvPr/>
          </p:nvSpPr>
          <p:spPr bwMode="auto">
            <a:xfrm flipV="1">
              <a:off x="6353175" y="629602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1" name="Line 338"/>
            <p:cNvSpPr>
              <a:spLocks noChangeShapeType="1"/>
            </p:cNvSpPr>
            <p:nvPr/>
          </p:nvSpPr>
          <p:spPr bwMode="auto">
            <a:xfrm flipV="1">
              <a:off x="6372225" y="62865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2" name="Line 339"/>
            <p:cNvSpPr>
              <a:spLocks noChangeShapeType="1"/>
            </p:cNvSpPr>
            <p:nvPr/>
          </p:nvSpPr>
          <p:spPr bwMode="auto">
            <a:xfrm flipV="1">
              <a:off x="6391275" y="6286500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3" name="Line 340"/>
            <p:cNvSpPr>
              <a:spLocks noChangeShapeType="1"/>
            </p:cNvSpPr>
            <p:nvPr/>
          </p:nvSpPr>
          <p:spPr bwMode="auto">
            <a:xfrm flipV="1">
              <a:off x="6410325" y="62769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4" name="Line 341"/>
            <p:cNvSpPr>
              <a:spLocks noChangeShapeType="1"/>
            </p:cNvSpPr>
            <p:nvPr/>
          </p:nvSpPr>
          <p:spPr bwMode="auto">
            <a:xfrm flipV="1">
              <a:off x="6429375" y="6267450"/>
              <a:ext cx="28575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5" name="Line 342"/>
            <p:cNvSpPr>
              <a:spLocks noChangeShapeType="1"/>
            </p:cNvSpPr>
            <p:nvPr/>
          </p:nvSpPr>
          <p:spPr bwMode="auto">
            <a:xfrm flipV="1">
              <a:off x="6457950" y="6267450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6" name="Line 343"/>
            <p:cNvSpPr>
              <a:spLocks noChangeShapeType="1"/>
            </p:cNvSpPr>
            <p:nvPr/>
          </p:nvSpPr>
          <p:spPr bwMode="auto">
            <a:xfrm flipV="1">
              <a:off x="6477000" y="625792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7" name="Line 344"/>
            <p:cNvSpPr>
              <a:spLocks noChangeShapeType="1"/>
            </p:cNvSpPr>
            <p:nvPr/>
          </p:nvSpPr>
          <p:spPr bwMode="auto">
            <a:xfrm flipV="1">
              <a:off x="6496050" y="62484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8" name="Line 345"/>
            <p:cNvSpPr>
              <a:spLocks noChangeShapeType="1"/>
            </p:cNvSpPr>
            <p:nvPr/>
          </p:nvSpPr>
          <p:spPr bwMode="auto">
            <a:xfrm flipV="1">
              <a:off x="6515100" y="62388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9" name="Line 346"/>
            <p:cNvSpPr>
              <a:spLocks noChangeShapeType="1"/>
            </p:cNvSpPr>
            <p:nvPr/>
          </p:nvSpPr>
          <p:spPr bwMode="auto">
            <a:xfrm flipV="1">
              <a:off x="6534150" y="6238875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0" name="Line 347"/>
            <p:cNvSpPr>
              <a:spLocks noChangeShapeType="1"/>
            </p:cNvSpPr>
            <p:nvPr/>
          </p:nvSpPr>
          <p:spPr bwMode="auto">
            <a:xfrm flipV="1">
              <a:off x="6553200" y="6229350"/>
              <a:ext cx="28575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1" name="Line 348"/>
            <p:cNvSpPr>
              <a:spLocks noChangeShapeType="1"/>
            </p:cNvSpPr>
            <p:nvPr/>
          </p:nvSpPr>
          <p:spPr bwMode="auto">
            <a:xfrm flipV="1">
              <a:off x="6581775" y="621982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2" name="Line 349"/>
            <p:cNvSpPr>
              <a:spLocks noChangeShapeType="1"/>
            </p:cNvSpPr>
            <p:nvPr/>
          </p:nvSpPr>
          <p:spPr bwMode="auto">
            <a:xfrm flipV="1">
              <a:off x="6600825" y="6219825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3" name="Line 350"/>
            <p:cNvSpPr>
              <a:spLocks noChangeShapeType="1"/>
            </p:cNvSpPr>
            <p:nvPr/>
          </p:nvSpPr>
          <p:spPr bwMode="auto">
            <a:xfrm flipV="1">
              <a:off x="6619875" y="62103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4" name="Line 351"/>
            <p:cNvSpPr>
              <a:spLocks noChangeShapeType="1"/>
            </p:cNvSpPr>
            <p:nvPr/>
          </p:nvSpPr>
          <p:spPr bwMode="auto">
            <a:xfrm flipV="1">
              <a:off x="6638925" y="62007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5" name="Line 352"/>
            <p:cNvSpPr>
              <a:spLocks noChangeShapeType="1"/>
            </p:cNvSpPr>
            <p:nvPr/>
          </p:nvSpPr>
          <p:spPr bwMode="auto">
            <a:xfrm flipV="1">
              <a:off x="6657975" y="6200775"/>
              <a:ext cx="2857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6" name="Line 353"/>
            <p:cNvSpPr>
              <a:spLocks noChangeShapeType="1"/>
            </p:cNvSpPr>
            <p:nvPr/>
          </p:nvSpPr>
          <p:spPr bwMode="auto">
            <a:xfrm flipV="1">
              <a:off x="6686550" y="619125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7" name="Line 354"/>
            <p:cNvSpPr>
              <a:spLocks noChangeShapeType="1"/>
            </p:cNvSpPr>
            <p:nvPr/>
          </p:nvSpPr>
          <p:spPr bwMode="auto">
            <a:xfrm flipV="1">
              <a:off x="6705600" y="618172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8" name="Line 355"/>
            <p:cNvSpPr>
              <a:spLocks noChangeShapeType="1"/>
            </p:cNvSpPr>
            <p:nvPr/>
          </p:nvSpPr>
          <p:spPr bwMode="auto">
            <a:xfrm flipV="1">
              <a:off x="6724650" y="61722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9" name="Line 356"/>
            <p:cNvSpPr>
              <a:spLocks noChangeShapeType="1"/>
            </p:cNvSpPr>
            <p:nvPr/>
          </p:nvSpPr>
          <p:spPr bwMode="auto">
            <a:xfrm flipV="1">
              <a:off x="6743700" y="6172200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0" name="Line 357"/>
            <p:cNvSpPr>
              <a:spLocks noChangeShapeType="1"/>
            </p:cNvSpPr>
            <p:nvPr/>
          </p:nvSpPr>
          <p:spPr bwMode="auto">
            <a:xfrm flipV="1">
              <a:off x="6762750" y="6162675"/>
              <a:ext cx="28575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1" name="Line 358"/>
            <p:cNvSpPr>
              <a:spLocks noChangeShapeType="1"/>
            </p:cNvSpPr>
            <p:nvPr/>
          </p:nvSpPr>
          <p:spPr bwMode="auto">
            <a:xfrm flipV="1">
              <a:off x="6791325" y="615315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2" name="Line 359"/>
            <p:cNvSpPr>
              <a:spLocks noChangeShapeType="1"/>
            </p:cNvSpPr>
            <p:nvPr/>
          </p:nvSpPr>
          <p:spPr bwMode="auto">
            <a:xfrm flipV="1">
              <a:off x="6810375" y="6153150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3" name="Line 360"/>
            <p:cNvSpPr>
              <a:spLocks noChangeShapeType="1"/>
            </p:cNvSpPr>
            <p:nvPr/>
          </p:nvSpPr>
          <p:spPr bwMode="auto">
            <a:xfrm flipV="1">
              <a:off x="6829425" y="614362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4" name="Line 361"/>
            <p:cNvSpPr>
              <a:spLocks noChangeShapeType="1"/>
            </p:cNvSpPr>
            <p:nvPr/>
          </p:nvSpPr>
          <p:spPr bwMode="auto">
            <a:xfrm flipV="1">
              <a:off x="6848475" y="61341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5" name="Line 362"/>
            <p:cNvSpPr>
              <a:spLocks noChangeShapeType="1"/>
            </p:cNvSpPr>
            <p:nvPr/>
          </p:nvSpPr>
          <p:spPr bwMode="auto">
            <a:xfrm flipV="1">
              <a:off x="6867525" y="61245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6" name="Line 363"/>
            <p:cNvSpPr>
              <a:spLocks noChangeShapeType="1"/>
            </p:cNvSpPr>
            <p:nvPr/>
          </p:nvSpPr>
          <p:spPr bwMode="auto">
            <a:xfrm flipV="1">
              <a:off x="6886575" y="6124575"/>
              <a:ext cx="2857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7" name="Line 364"/>
            <p:cNvSpPr>
              <a:spLocks noChangeShapeType="1"/>
            </p:cNvSpPr>
            <p:nvPr/>
          </p:nvSpPr>
          <p:spPr bwMode="auto">
            <a:xfrm flipV="1">
              <a:off x="6915150" y="611505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8" name="Line 365"/>
            <p:cNvSpPr>
              <a:spLocks noChangeShapeType="1"/>
            </p:cNvSpPr>
            <p:nvPr/>
          </p:nvSpPr>
          <p:spPr bwMode="auto">
            <a:xfrm flipV="1">
              <a:off x="6934200" y="610552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9" name="Line 366"/>
            <p:cNvSpPr>
              <a:spLocks noChangeShapeType="1"/>
            </p:cNvSpPr>
            <p:nvPr/>
          </p:nvSpPr>
          <p:spPr bwMode="auto">
            <a:xfrm flipV="1">
              <a:off x="6953250" y="6105525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10" name="Line 367"/>
            <p:cNvSpPr>
              <a:spLocks noChangeShapeType="1"/>
            </p:cNvSpPr>
            <p:nvPr/>
          </p:nvSpPr>
          <p:spPr bwMode="auto">
            <a:xfrm flipV="1">
              <a:off x="6972300" y="6096000"/>
              <a:ext cx="28575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11" name="Line 368"/>
            <p:cNvSpPr>
              <a:spLocks noChangeShapeType="1"/>
            </p:cNvSpPr>
            <p:nvPr/>
          </p:nvSpPr>
          <p:spPr bwMode="auto">
            <a:xfrm flipV="1">
              <a:off x="7000875" y="608647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12" name="Line 369"/>
            <p:cNvSpPr>
              <a:spLocks noChangeShapeType="1"/>
            </p:cNvSpPr>
            <p:nvPr/>
          </p:nvSpPr>
          <p:spPr bwMode="auto">
            <a:xfrm flipV="1">
              <a:off x="7019925" y="6086475"/>
              <a:ext cx="19050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13" name="Line 370"/>
            <p:cNvSpPr>
              <a:spLocks noChangeShapeType="1"/>
            </p:cNvSpPr>
            <p:nvPr/>
          </p:nvSpPr>
          <p:spPr bwMode="auto">
            <a:xfrm flipV="1">
              <a:off x="7038975" y="607695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14" name="Line 371"/>
            <p:cNvSpPr>
              <a:spLocks noChangeShapeType="1"/>
            </p:cNvSpPr>
            <p:nvPr/>
          </p:nvSpPr>
          <p:spPr bwMode="auto">
            <a:xfrm flipV="1">
              <a:off x="7058025" y="6067425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15" name="Line 372"/>
            <p:cNvSpPr>
              <a:spLocks noChangeShapeType="1"/>
            </p:cNvSpPr>
            <p:nvPr/>
          </p:nvSpPr>
          <p:spPr bwMode="auto">
            <a:xfrm flipV="1">
              <a:off x="7077075" y="6057900"/>
              <a:ext cx="19050" cy="9525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16" name="Line 373"/>
            <p:cNvSpPr>
              <a:spLocks noChangeShapeType="1"/>
            </p:cNvSpPr>
            <p:nvPr/>
          </p:nvSpPr>
          <p:spPr bwMode="auto">
            <a:xfrm flipV="1">
              <a:off x="7096125" y="6057900"/>
              <a:ext cx="28575" cy="0"/>
            </a:xfrm>
            <a:prstGeom prst="line">
              <a:avLst/>
            </a:prstGeom>
            <a:noFill/>
            <a:ln w="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30" name="Rectangle 729"/>
            <p:cNvSpPr/>
            <p:nvPr/>
          </p:nvSpPr>
          <p:spPr>
            <a:xfrm>
              <a:off x="5019333" y="5305425"/>
              <a:ext cx="2724491" cy="13777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32" name="Rectangle 731"/>
          <p:cNvSpPr>
            <a:spLocks noChangeArrowheads="1"/>
          </p:cNvSpPr>
          <p:nvPr/>
        </p:nvSpPr>
        <p:spPr bwMode="auto">
          <a:xfrm>
            <a:off x="4162253" y="3176231"/>
            <a:ext cx="6667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2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Pearson r</a:t>
            </a:r>
          </a:p>
        </p:txBody>
      </p:sp>
      <p:sp>
        <p:nvSpPr>
          <p:cNvPr id="733" name="Rectangle 732"/>
          <p:cNvSpPr>
            <a:spLocks noChangeArrowheads="1"/>
          </p:cNvSpPr>
          <p:nvPr/>
        </p:nvSpPr>
        <p:spPr bwMode="auto">
          <a:xfrm>
            <a:off x="4543450" y="3344021"/>
            <a:ext cx="1779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200" b="0" i="0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***</a:t>
            </a:r>
            <a:endParaRPr lang="fr-FR" sz="1200" b="0" i="0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34" name="Rectangle 733"/>
          <p:cNvSpPr>
            <a:spLocks noChangeArrowheads="1"/>
          </p:cNvSpPr>
          <p:nvPr/>
        </p:nvSpPr>
        <p:spPr bwMode="auto">
          <a:xfrm>
            <a:off x="4696813" y="4633356"/>
            <a:ext cx="892427" cy="12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000" b="1" i="1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VIM/GAPDH mRNA</a:t>
            </a:r>
            <a:endParaRPr lang="fr-FR" sz="1000" b="1" i="1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35" name="Rectangle 734"/>
          <p:cNvSpPr>
            <a:spLocks noChangeArrowheads="1"/>
          </p:cNvSpPr>
          <p:nvPr/>
        </p:nvSpPr>
        <p:spPr bwMode="auto">
          <a:xfrm rot="16200000">
            <a:off x="3380681" y="3715035"/>
            <a:ext cx="8688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000" b="1" i="1" dirty="0" smtClean="0">
                <a:solidFill>
                  <a:srgbClr val="000000"/>
                </a:solidFill>
                <a:latin typeface="Arial"/>
                <a:cs typeface="Arial"/>
              </a:rPr>
              <a:t>MMP9</a:t>
            </a:r>
            <a:r>
              <a:rPr lang="fr-FR" sz="1000" b="1" i="1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/GAPDH</a:t>
            </a:r>
          </a:p>
          <a:p>
            <a:pPr algn="ctr" rtl="0">
              <a:defRPr sz="1000"/>
            </a:pPr>
            <a:r>
              <a:rPr lang="fr-FR" sz="1000" b="1" i="1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 mRNA</a:t>
            </a:r>
            <a:endParaRPr lang="fr-FR" sz="1000" b="1" i="1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36" name="Rectangle 735"/>
          <p:cNvSpPr>
            <a:spLocks noChangeArrowheads="1"/>
          </p:cNvSpPr>
          <p:nvPr/>
        </p:nvSpPr>
        <p:spPr bwMode="auto">
          <a:xfrm>
            <a:off x="6178392" y="4660216"/>
            <a:ext cx="58920" cy="13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100" b="1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5</a:t>
            </a:r>
          </a:p>
        </p:txBody>
      </p:sp>
      <p:grpSp>
        <p:nvGrpSpPr>
          <p:cNvPr id="925" name="Groupe 924"/>
          <p:cNvGrpSpPr/>
          <p:nvPr/>
        </p:nvGrpSpPr>
        <p:grpSpPr>
          <a:xfrm>
            <a:off x="3823502" y="4990976"/>
            <a:ext cx="2413810" cy="1838325"/>
            <a:chOff x="7291536" y="6019676"/>
            <a:chExt cx="2962275" cy="2143125"/>
          </a:xfrm>
        </p:grpSpPr>
        <p:sp>
          <p:nvSpPr>
            <p:cNvPr id="740" name="Rectangle 739"/>
            <p:cNvSpPr>
              <a:spLocks noChangeArrowheads="1"/>
            </p:cNvSpPr>
            <p:nvPr/>
          </p:nvSpPr>
          <p:spPr bwMode="auto">
            <a:xfrm>
              <a:off x="7510611" y="6105401"/>
              <a:ext cx="2743200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44" name="Line 395"/>
            <p:cNvSpPr>
              <a:spLocks noChangeShapeType="1"/>
            </p:cNvSpPr>
            <p:nvPr/>
          </p:nvSpPr>
          <p:spPr bwMode="auto">
            <a:xfrm>
              <a:off x="7510611" y="7934201"/>
              <a:ext cx="274320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45" name="Line 396"/>
            <p:cNvSpPr>
              <a:spLocks noChangeShapeType="1"/>
            </p:cNvSpPr>
            <p:nvPr/>
          </p:nvSpPr>
          <p:spPr bwMode="auto">
            <a:xfrm>
              <a:off x="7510611" y="7934201"/>
              <a:ext cx="0" cy="476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46" name="Rectangle 745"/>
            <p:cNvSpPr>
              <a:spLocks noChangeArrowheads="1"/>
            </p:cNvSpPr>
            <p:nvPr/>
          </p:nvSpPr>
          <p:spPr bwMode="auto">
            <a:xfrm>
              <a:off x="7434411" y="8000876"/>
              <a:ext cx="76200" cy="16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755" name="Line 406"/>
            <p:cNvSpPr>
              <a:spLocks noChangeShapeType="1"/>
            </p:cNvSpPr>
            <p:nvPr/>
          </p:nvSpPr>
          <p:spPr bwMode="auto">
            <a:xfrm>
              <a:off x="10253811" y="7934201"/>
              <a:ext cx="0" cy="476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56" name="Rectangle 755"/>
            <p:cNvSpPr>
              <a:spLocks noChangeArrowheads="1"/>
            </p:cNvSpPr>
            <p:nvPr/>
          </p:nvSpPr>
          <p:spPr bwMode="auto">
            <a:xfrm>
              <a:off x="10177611" y="8000876"/>
              <a:ext cx="76200" cy="16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757" name="Line 408"/>
            <p:cNvSpPr>
              <a:spLocks noChangeShapeType="1"/>
            </p:cNvSpPr>
            <p:nvPr/>
          </p:nvSpPr>
          <p:spPr bwMode="auto">
            <a:xfrm flipV="1">
              <a:off x="7510611" y="6105401"/>
              <a:ext cx="0" cy="182880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58" name="Line 409"/>
            <p:cNvSpPr>
              <a:spLocks noChangeShapeType="1"/>
            </p:cNvSpPr>
            <p:nvPr/>
          </p:nvSpPr>
          <p:spPr bwMode="auto">
            <a:xfrm flipH="1">
              <a:off x="7462986" y="7934201"/>
              <a:ext cx="47625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59" name="Rectangle 758"/>
            <p:cNvSpPr>
              <a:spLocks noChangeArrowheads="1"/>
            </p:cNvSpPr>
            <p:nvPr/>
          </p:nvSpPr>
          <p:spPr bwMode="auto">
            <a:xfrm>
              <a:off x="7291536" y="7848476"/>
              <a:ext cx="76200" cy="16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764" name="Line 415"/>
            <p:cNvSpPr>
              <a:spLocks noChangeShapeType="1"/>
            </p:cNvSpPr>
            <p:nvPr/>
          </p:nvSpPr>
          <p:spPr bwMode="auto">
            <a:xfrm flipH="1">
              <a:off x="7462986" y="6105401"/>
              <a:ext cx="47625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65" name="Rectangle 764"/>
            <p:cNvSpPr>
              <a:spLocks noChangeArrowheads="1"/>
            </p:cNvSpPr>
            <p:nvPr/>
          </p:nvSpPr>
          <p:spPr bwMode="auto">
            <a:xfrm>
              <a:off x="7291536" y="6019676"/>
              <a:ext cx="76200" cy="16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t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fr-FR" sz="1100" b="1" i="0" u="none" strike="noStrike" baseline="0">
                  <a:solidFill>
                    <a:srgbClr val="000000"/>
                  </a:solidFill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766" name="Oval 417"/>
            <p:cNvSpPr>
              <a:spLocks noChangeArrowheads="1"/>
            </p:cNvSpPr>
            <p:nvPr/>
          </p:nvSpPr>
          <p:spPr bwMode="auto">
            <a:xfrm>
              <a:off x="7748736" y="7029326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67" name="Oval 418"/>
            <p:cNvSpPr>
              <a:spLocks noChangeArrowheads="1"/>
            </p:cNvSpPr>
            <p:nvPr/>
          </p:nvSpPr>
          <p:spPr bwMode="auto">
            <a:xfrm>
              <a:off x="8186886" y="7715126"/>
              <a:ext cx="66675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68" name="Oval 419"/>
            <p:cNvSpPr>
              <a:spLocks noChangeArrowheads="1"/>
            </p:cNvSpPr>
            <p:nvPr/>
          </p:nvSpPr>
          <p:spPr bwMode="auto">
            <a:xfrm>
              <a:off x="7967811" y="7791326"/>
              <a:ext cx="66675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69" name="Oval 420"/>
            <p:cNvSpPr>
              <a:spLocks noChangeArrowheads="1"/>
            </p:cNvSpPr>
            <p:nvPr/>
          </p:nvSpPr>
          <p:spPr bwMode="auto">
            <a:xfrm>
              <a:off x="7691586" y="7429376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70" name="Oval 421"/>
            <p:cNvSpPr>
              <a:spLocks noChangeArrowheads="1"/>
            </p:cNvSpPr>
            <p:nvPr/>
          </p:nvSpPr>
          <p:spPr bwMode="auto">
            <a:xfrm>
              <a:off x="7748736" y="7867526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71" name="Oval 422"/>
            <p:cNvSpPr>
              <a:spLocks noChangeArrowheads="1"/>
            </p:cNvSpPr>
            <p:nvPr/>
          </p:nvSpPr>
          <p:spPr bwMode="auto">
            <a:xfrm>
              <a:off x="7805886" y="7877051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72" name="Oval 423"/>
            <p:cNvSpPr>
              <a:spLocks noChangeArrowheads="1"/>
            </p:cNvSpPr>
            <p:nvPr/>
          </p:nvSpPr>
          <p:spPr bwMode="auto">
            <a:xfrm>
              <a:off x="8024961" y="7829426"/>
              <a:ext cx="66675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73" name="Oval 424"/>
            <p:cNvSpPr>
              <a:spLocks noChangeArrowheads="1"/>
            </p:cNvSpPr>
            <p:nvPr/>
          </p:nvSpPr>
          <p:spPr bwMode="auto">
            <a:xfrm>
              <a:off x="8405961" y="7877051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74" name="Oval 425"/>
            <p:cNvSpPr>
              <a:spLocks noChangeArrowheads="1"/>
            </p:cNvSpPr>
            <p:nvPr/>
          </p:nvSpPr>
          <p:spPr bwMode="auto">
            <a:xfrm>
              <a:off x="7967811" y="7324601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75" name="Oval 426"/>
            <p:cNvSpPr>
              <a:spLocks noChangeArrowheads="1"/>
            </p:cNvSpPr>
            <p:nvPr/>
          </p:nvSpPr>
          <p:spPr bwMode="auto">
            <a:xfrm>
              <a:off x="8901261" y="7800851"/>
              <a:ext cx="66675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76" name="Oval 427"/>
            <p:cNvSpPr>
              <a:spLocks noChangeArrowheads="1"/>
            </p:cNvSpPr>
            <p:nvPr/>
          </p:nvSpPr>
          <p:spPr bwMode="auto">
            <a:xfrm>
              <a:off x="7586811" y="7429376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77" name="Oval 428"/>
            <p:cNvSpPr>
              <a:spLocks noChangeArrowheads="1"/>
            </p:cNvSpPr>
            <p:nvPr/>
          </p:nvSpPr>
          <p:spPr bwMode="auto">
            <a:xfrm>
              <a:off x="8348811" y="7791326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78" name="Oval 429"/>
            <p:cNvSpPr>
              <a:spLocks noChangeArrowheads="1"/>
            </p:cNvSpPr>
            <p:nvPr/>
          </p:nvSpPr>
          <p:spPr bwMode="auto">
            <a:xfrm>
              <a:off x="7853511" y="7858001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79" name="Oval 430"/>
            <p:cNvSpPr>
              <a:spLocks noChangeArrowheads="1"/>
            </p:cNvSpPr>
            <p:nvPr/>
          </p:nvSpPr>
          <p:spPr bwMode="auto">
            <a:xfrm>
              <a:off x="7910661" y="7791326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80" name="Oval 431"/>
            <p:cNvSpPr>
              <a:spLocks noChangeArrowheads="1"/>
            </p:cNvSpPr>
            <p:nvPr/>
          </p:nvSpPr>
          <p:spPr bwMode="auto">
            <a:xfrm>
              <a:off x="8729811" y="7762751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81" name="Oval 432"/>
            <p:cNvSpPr>
              <a:spLocks noChangeArrowheads="1"/>
            </p:cNvSpPr>
            <p:nvPr/>
          </p:nvSpPr>
          <p:spPr bwMode="auto">
            <a:xfrm>
              <a:off x="7967811" y="7562726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82" name="Oval 433"/>
            <p:cNvSpPr>
              <a:spLocks noChangeArrowheads="1"/>
            </p:cNvSpPr>
            <p:nvPr/>
          </p:nvSpPr>
          <p:spPr bwMode="auto">
            <a:xfrm>
              <a:off x="8072586" y="7838951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83" name="Oval 434"/>
            <p:cNvSpPr>
              <a:spLocks noChangeArrowheads="1"/>
            </p:cNvSpPr>
            <p:nvPr/>
          </p:nvSpPr>
          <p:spPr bwMode="auto">
            <a:xfrm>
              <a:off x="7748736" y="7610351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84" name="Oval 435"/>
            <p:cNvSpPr>
              <a:spLocks noChangeArrowheads="1"/>
            </p:cNvSpPr>
            <p:nvPr/>
          </p:nvSpPr>
          <p:spPr bwMode="auto">
            <a:xfrm>
              <a:off x="7748736" y="7877051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85" name="Oval 436"/>
            <p:cNvSpPr>
              <a:spLocks noChangeArrowheads="1"/>
            </p:cNvSpPr>
            <p:nvPr/>
          </p:nvSpPr>
          <p:spPr bwMode="auto">
            <a:xfrm>
              <a:off x="7910661" y="7829426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86" name="Oval 437"/>
            <p:cNvSpPr>
              <a:spLocks noChangeArrowheads="1"/>
            </p:cNvSpPr>
            <p:nvPr/>
          </p:nvSpPr>
          <p:spPr bwMode="auto">
            <a:xfrm>
              <a:off x="8129736" y="7877051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87" name="Oval 438"/>
            <p:cNvSpPr>
              <a:spLocks noChangeArrowheads="1"/>
            </p:cNvSpPr>
            <p:nvPr/>
          </p:nvSpPr>
          <p:spPr bwMode="auto">
            <a:xfrm>
              <a:off x="7910661" y="7657976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88" name="Oval 439"/>
            <p:cNvSpPr>
              <a:spLocks noChangeArrowheads="1"/>
            </p:cNvSpPr>
            <p:nvPr/>
          </p:nvSpPr>
          <p:spPr bwMode="auto">
            <a:xfrm>
              <a:off x="8625036" y="7096001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89" name="Oval 440"/>
            <p:cNvSpPr>
              <a:spLocks noChangeArrowheads="1"/>
            </p:cNvSpPr>
            <p:nvPr/>
          </p:nvSpPr>
          <p:spPr bwMode="auto">
            <a:xfrm>
              <a:off x="8024961" y="7591301"/>
              <a:ext cx="66675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90" name="Oval 441"/>
            <p:cNvSpPr>
              <a:spLocks noChangeArrowheads="1"/>
            </p:cNvSpPr>
            <p:nvPr/>
          </p:nvSpPr>
          <p:spPr bwMode="auto">
            <a:xfrm>
              <a:off x="7691586" y="7191251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91" name="Oval 442"/>
            <p:cNvSpPr>
              <a:spLocks noChangeArrowheads="1"/>
            </p:cNvSpPr>
            <p:nvPr/>
          </p:nvSpPr>
          <p:spPr bwMode="auto">
            <a:xfrm>
              <a:off x="7910661" y="6981701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92" name="Oval 443"/>
            <p:cNvSpPr>
              <a:spLocks noChangeArrowheads="1"/>
            </p:cNvSpPr>
            <p:nvPr/>
          </p:nvSpPr>
          <p:spPr bwMode="auto">
            <a:xfrm>
              <a:off x="7529661" y="7686551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93" name="Oval 444"/>
            <p:cNvSpPr>
              <a:spLocks noChangeArrowheads="1"/>
            </p:cNvSpPr>
            <p:nvPr/>
          </p:nvSpPr>
          <p:spPr bwMode="auto">
            <a:xfrm>
              <a:off x="7634436" y="7477001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94" name="Oval 445"/>
            <p:cNvSpPr>
              <a:spLocks noChangeArrowheads="1"/>
            </p:cNvSpPr>
            <p:nvPr/>
          </p:nvSpPr>
          <p:spPr bwMode="auto">
            <a:xfrm>
              <a:off x="7748736" y="7667501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95" name="Oval 446"/>
            <p:cNvSpPr>
              <a:spLocks noChangeArrowheads="1"/>
            </p:cNvSpPr>
            <p:nvPr/>
          </p:nvSpPr>
          <p:spPr bwMode="auto">
            <a:xfrm>
              <a:off x="7748736" y="7134101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96" name="Oval 447"/>
            <p:cNvSpPr>
              <a:spLocks noChangeArrowheads="1"/>
            </p:cNvSpPr>
            <p:nvPr/>
          </p:nvSpPr>
          <p:spPr bwMode="auto">
            <a:xfrm>
              <a:off x="7634436" y="7296026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97" name="Oval 448"/>
            <p:cNvSpPr>
              <a:spLocks noChangeArrowheads="1"/>
            </p:cNvSpPr>
            <p:nvPr/>
          </p:nvSpPr>
          <p:spPr bwMode="auto">
            <a:xfrm>
              <a:off x="7853511" y="6581651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98" name="Oval 449"/>
            <p:cNvSpPr>
              <a:spLocks noChangeArrowheads="1"/>
            </p:cNvSpPr>
            <p:nvPr/>
          </p:nvSpPr>
          <p:spPr bwMode="auto">
            <a:xfrm>
              <a:off x="8072586" y="7619876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99" name="Oval 450"/>
            <p:cNvSpPr>
              <a:spLocks noChangeArrowheads="1"/>
            </p:cNvSpPr>
            <p:nvPr/>
          </p:nvSpPr>
          <p:spPr bwMode="auto">
            <a:xfrm>
              <a:off x="7748736" y="7324601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00" name="Oval 451"/>
            <p:cNvSpPr>
              <a:spLocks noChangeArrowheads="1"/>
            </p:cNvSpPr>
            <p:nvPr/>
          </p:nvSpPr>
          <p:spPr bwMode="auto">
            <a:xfrm>
              <a:off x="7586811" y="7324601"/>
              <a:ext cx="66675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01" name="Oval 452"/>
            <p:cNvSpPr>
              <a:spLocks noChangeArrowheads="1"/>
            </p:cNvSpPr>
            <p:nvPr/>
          </p:nvSpPr>
          <p:spPr bwMode="auto">
            <a:xfrm>
              <a:off x="9615636" y="7296026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02" name="Oval 453"/>
            <p:cNvSpPr>
              <a:spLocks noChangeArrowheads="1"/>
            </p:cNvSpPr>
            <p:nvPr/>
          </p:nvSpPr>
          <p:spPr bwMode="auto">
            <a:xfrm>
              <a:off x="9282261" y="7762751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03" name="Oval 454"/>
            <p:cNvSpPr>
              <a:spLocks noChangeArrowheads="1"/>
            </p:cNvSpPr>
            <p:nvPr/>
          </p:nvSpPr>
          <p:spPr bwMode="auto">
            <a:xfrm>
              <a:off x="7586811" y="7553201"/>
              <a:ext cx="66675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04" name="Oval 455"/>
            <p:cNvSpPr>
              <a:spLocks noChangeArrowheads="1"/>
            </p:cNvSpPr>
            <p:nvPr/>
          </p:nvSpPr>
          <p:spPr bwMode="auto">
            <a:xfrm>
              <a:off x="7748736" y="7477001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05" name="Oval 456"/>
            <p:cNvSpPr>
              <a:spLocks noChangeArrowheads="1"/>
            </p:cNvSpPr>
            <p:nvPr/>
          </p:nvSpPr>
          <p:spPr bwMode="auto">
            <a:xfrm>
              <a:off x="7691586" y="7486526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06" name="Oval 457"/>
            <p:cNvSpPr>
              <a:spLocks noChangeArrowheads="1"/>
            </p:cNvSpPr>
            <p:nvPr/>
          </p:nvSpPr>
          <p:spPr bwMode="auto">
            <a:xfrm>
              <a:off x="7529661" y="6343526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07" name="Oval 458"/>
            <p:cNvSpPr>
              <a:spLocks noChangeArrowheads="1"/>
            </p:cNvSpPr>
            <p:nvPr/>
          </p:nvSpPr>
          <p:spPr bwMode="auto">
            <a:xfrm>
              <a:off x="8129736" y="7696076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08" name="Oval 459"/>
            <p:cNvSpPr>
              <a:spLocks noChangeArrowheads="1"/>
            </p:cNvSpPr>
            <p:nvPr/>
          </p:nvSpPr>
          <p:spPr bwMode="auto">
            <a:xfrm>
              <a:off x="7529661" y="7086476"/>
              <a:ext cx="76200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09" name="Oval 460"/>
            <p:cNvSpPr>
              <a:spLocks noChangeArrowheads="1"/>
            </p:cNvSpPr>
            <p:nvPr/>
          </p:nvSpPr>
          <p:spPr bwMode="auto">
            <a:xfrm>
              <a:off x="7805886" y="7372226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10" name="Oval 461"/>
            <p:cNvSpPr>
              <a:spLocks noChangeArrowheads="1"/>
            </p:cNvSpPr>
            <p:nvPr/>
          </p:nvSpPr>
          <p:spPr bwMode="auto">
            <a:xfrm>
              <a:off x="7967811" y="7657976"/>
              <a:ext cx="66675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11" name="Oval 462"/>
            <p:cNvSpPr>
              <a:spLocks noChangeArrowheads="1"/>
            </p:cNvSpPr>
            <p:nvPr/>
          </p:nvSpPr>
          <p:spPr bwMode="auto">
            <a:xfrm>
              <a:off x="7910661" y="7772276"/>
              <a:ext cx="76200" cy="7620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12" name="Oval 463"/>
            <p:cNvSpPr>
              <a:spLocks noChangeArrowheads="1"/>
            </p:cNvSpPr>
            <p:nvPr/>
          </p:nvSpPr>
          <p:spPr bwMode="auto">
            <a:xfrm>
              <a:off x="7967811" y="7610351"/>
              <a:ext cx="66675" cy="666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813" name="Line 464"/>
            <p:cNvSpPr>
              <a:spLocks noChangeShapeType="1"/>
            </p:cNvSpPr>
            <p:nvPr/>
          </p:nvSpPr>
          <p:spPr bwMode="auto">
            <a:xfrm>
              <a:off x="7567761" y="74770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14" name="Line 465"/>
            <p:cNvSpPr>
              <a:spLocks noChangeShapeType="1"/>
            </p:cNvSpPr>
            <p:nvPr/>
          </p:nvSpPr>
          <p:spPr bwMode="auto">
            <a:xfrm>
              <a:off x="7586811" y="747700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15" name="Line 466"/>
            <p:cNvSpPr>
              <a:spLocks noChangeShapeType="1"/>
            </p:cNvSpPr>
            <p:nvPr/>
          </p:nvSpPr>
          <p:spPr bwMode="auto">
            <a:xfrm>
              <a:off x="7605861" y="748652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16" name="Line 467"/>
            <p:cNvSpPr>
              <a:spLocks noChangeShapeType="1"/>
            </p:cNvSpPr>
            <p:nvPr/>
          </p:nvSpPr>
          <p:spPr bwMode="auto">
            <a:xfrm>
              <a:off x="7624911" y="748652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17" name="Line 468"/>
            <p:cNvSpPr>
              <a:spLocks noChangeShapeType="1"/>
            </p:cNvSpPr>
            <p:nvPr/>
          </p:nvSpPr>
          <p:spPr bwMode="auto">
            <a:xfrm>
              <a:off x="7643961" y="7496051"/>
              <a:ext cx="28575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18" name="Line 469"/>
            <p:cNvSpPr>
              <a:spLocks noChangeShapeType="1"/>
            </p:cNvSpPr>
            <p:nvPr/>
          </p:nvSpPr>
          <p:spPr bwMode="auto">
            <a:xfrm>
              <a:off x="7672536" y="749605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19" name="Line 470"/>
            <p:cNvSpPr>
              <a:spLocks noChangeShapeType="1"/>
            </p:cNvSpPr>
            <p:nvPr/>
          </p:nvSpPr>
          <p:spPr bwMode="auto">
            <a:xfrm>
              <a:off x="7691586" y="749605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20" name="Line 471"/>
            <p:cNvSpPr>
              <a:spLocks noChangeShapeType="1"/>
            </p:cNvSpPr>
            <p:nvPr/>
          </p:nvSpPr>
          <p:spPr bwMode="auto">
            <a:xfrm>
              <a:off x="7710636" y="750557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21" name="Line 472"/>
            <p:cNvSpPr>
              <a:spLocks noChangeShapeType="1"/>
            </p:cNvSpPr>
            <p:nvPr/>
          </p:nvSpPr>
          <p:spPr bwMode="auto">
            <a:xfrm>
              <a:off x="7729686" y="750557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22" name="Line 473"/>
            <p:cNvSpPr>
              <a:spLocks noChangeShapeType="1"/>
            </p:cNvSpPr>
            <p:nvPr/>
          </p:nvSpPr>
          <p:spPr bwMode="auto">
            <a:xfrm>
              <a:off x="7748736" y="75151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23" name="Line 474"/>
            <p:cNvSpPr>
              <a:spLocks noChangeShapeType="1"/>
            </p:cNvSpPr>
            <p:nvPr/>
          </p:nvSpPr>
          <p:spPr bwMode="auto">
            <a:xfrm>
              <a:off x="7767786" y="7515101"/>
              <a:ext cx="28575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24" name="Line 475"/>
            <p:cNvSpPr>
              <a:spLocks noChangeShapeType="1"/>
            </p:cNvSpPr>
            <p:nvPr/>
          </p:nvSpPr>
          <p:spPr bwMode="auto">
            <a:xfrm>
              <a:off x="7796361" y="751510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25" name="Line 476"/>
            <p:cNvSpPr>
              <a:spLocks noChangeShapeType="1"/>
            </p:cNvSpPr>
            <p:nvPr/>
          </p:nvSpPr>
          <p:spPr bwMode="auto">
            <a:xfrm>
              <a:off x="7815411" y="752462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26" name="Line 477"/>
            <p:cNvSpPr>
              <a:spLocks noChangeShapeType="1"/>
            </p:cNvSpPr>
            <p:nvPr/>
          </p:nvSpPr>
          <p:spPr bwMode="auto">
            <a:xfrm>
              <a:off x="7834461" y="752462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27" name="Line 478"/>
            <p:cNvSpPr>
              <a:spLocks noChangeShapeType="1"/>
            </p:cNvSpPr>
            <p:nvPr/>
          </p:nvSpPr>
          <p:spPr bwMode="auto">
            <a:xfrm>
              <a:off x="7853511" y="7534151"/>
              <a:ext cx="28575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28" name="Line 479"/>
            <p:cNvSpPr>
              <a:spLocks noChangeShapeType="1"/>
            </p:cNvSpPr>
            <p:nvPr/>
          </p:nvSpPr>
          <p:spPr bwMode="auto">
            <a:xfrm>
              <a:off x="7882086" y="753415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29" name="Line 480"/>
            <p:cNvSpPr>
              <a:spLocks noChangeShapeType="1"/>
            </p:cNvSpPr>
            <p:nvPr/>
          </p:nvSpPr>
          <p:spPr bwMode="auto">
            <a:xfrm>
              <a:off x="7901136" y="753415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0" name="Line 481"/>
            <p:cNvSpPr>
              <a:spLocks noChangeShapeType="1"/>
            </p:cNvSpPr>
            <p:nvPr/>
          </p:nvSpPr>
          <p:spPr bwMode="auto">
            <a:xfrm>
              <a:off x="7920186" y="754367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1" name="Line 482"/>
            <p:cNvSpPr>
              <a:spLocks noChangeShapeType="1"/>
            </p:cNvSpPr>
            <p:nvPr/>
          </p:nvSpPr>
          <p:spPr bwMode="auto">
            <a:xfrm>
              <a:off x="7939236" y="754367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2" name="Line 483"/>
            <p:cNvSpPr>
              <a:spLocks noChangeShapeType="1"/>
            </p:cNvSpPr>
            <p:nvPr/>
          </p:nvSpPr>
          <p:spPr bwMode="auto">
            <a:xfrm>
              <a:off x="7958286" y="75532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3" name="Line 484"/>
            <p:cNvSpPr>
              <a:spLocks noChangeShapeType="1"/>
            </p:cNvSpPr>
            <p:nvPr/>
          </p:nvSpPr>
          <p:spPr bwMode="auto">
            <a:xfrm>
              <a:off x="7977336" y="7553201"/>
              <a:ext cx="28575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4" name="Line 485"/>
            <p:cNvSpPr>
              <a:spLocks noChangeShapeType="1"/>
            </p:cNvSpPr>
            <p:nvPr/>
          </p:nvSpPr>
          <p:spPr bwMode="auto">
            <a:xfrm>
              <a:off x="8005911" y="755320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5" name="Line 486"/>
            <p:cNvSpPr>
              <a:spLocks noChangeShapeType="1"/>
            </p:cNvSpPr>
            <p:nvPr/>
          </p:nvSpPr>
          <p:spPr bwMode="auto">
            <a:xfrm>
              <a:off x="8024961" y="756272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6" name="Line 487"/>
            <p:cNvSpPr>
              <a:spLocks noChangeShapeType="1"/>
            </p:cNvSpPr>
            <p:nvPr/>
          </p:nvSpPr>
          <p:spPr bwMode="auto">
            <a:xfrm>
              <a:off x="8044011" y="756272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7" name="Line 488"/>
            <p:cNvSpPr>
              <a:spLocks noChangeShapeType="1"/>
            </p:cNvSpPr>
            <p:nvPr/>
          </p:nvSpPr>
          <p:spPr bwMode="auto">
            <a:xfrm>
              <a:off x="8063061" y="756272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8" name="Line 489"/>
            <p:cNvSpPr>
              <a:spLocks noChangeShapeType="1"/>
            </p:cNvSpPr>
            <p:nvPr/>
          </p:nvSpPr>
          <p:spPr bwMode="auto">
            <a:xfrm>
              <a:off x="8082111" y="757225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39" name="Line 490"/>
            <p:cNvSpPr>
              <a:spLocks noChangeShapeType="1"/>
            </p:cNvSpPr>
            <p:nvPr/>
          </p:nvSpPr>
          <p:spPr bwMode="auto">
            <a:xfrm>
              <a:off x="8101161" y="7572251"/>
              <a:ext cx="28575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40" name="Line 491"/>
            <p:cNvSpPr>
              <a:spLocks noChangeShapeType="1"/>
            </p:cNvSpPr>
            <p:nvPr/>
          </p:nvSpPr>
          <p:spPr bwMode="auto">
            <a:xfrm>
              <a:off x="8129736" y="758177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41" name="Line 492"/>
            <p:cNvSpPr>
              <a:spLocks noChangeShapeType="1"/>
            </p:cNvSpPr>
            <p:nvPr/>
          </p:nvSpPr>
          <p:spPr bwMode="auto">
            <a:xfrm>
              <a:off x="8148786" y="758177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42" name="Line 493"/>
            <p:cNvSpPr>
              <a:spLocks noChangeShapeType="1"/>
            </p:cNvSpPr>
            <p:nvPr/>
          </p:nvSpPr>
          <p:spPr bwMode="auto">
            <a:xfrm>
              <a:off x="8167836" y="75913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43" name="Line 494"/>
            <p:cNvSpPr>
              <a:spLocks noChangeShapeType="1"/>
            </p:cNvSpPr>
            <p:nvPr/>
          </p:nvSpPr>
          <p:spPr bwMode="auto">
            <a:xfrm>
              <a:off x="8186886" y="7591301"/>
              <a:ext cx="28575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44" name="Line 495"/>
            <p:cNvSpPr>
              <a:spLocks noChangeShapeType="1"/>
            </p:cNvSpPr>
            <p:nvPr/>
          </p:nvSpPr>
          <p:spPr bwMode="auto">
            <a:xfrm>
              <a:off x="8215461" y="759130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45" name="Line 496"/>
            <p:cNvSpPr>
              <a:spLocks noChangeShapeType="1"/>
            </p:cNvSpPr>
            <p:nvPr/>
          </p:nvSpPr>
          <p:spPr bwMode="auto">
            <a:xfrm>
              <a:off x="8234511" y="760082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46" name="Line 497"/>
            <p:cNvSpPr>
              <a:spLocks noChangeShapeType="1"/>
            </p:cNvSpPr>
            <p:nvPr/>
          </p:nvSpPr>
          <p:spPr bwMode="auto">
            <a:xfrm>
              <a:off x="8253561" y="760082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47" name="Line 498"/>
            <p:cNvSpPr>
              <a:spLocks noChangeShapeType="1"/>
            </p:cNvSpPr>
            <p:nvPr/>
          </p:nvSpPr>
          <p:spPr bwMode="auto">
            <a:xfrm>
              <a:off x="8272611" y="760082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48" name="Line 499"/>
            <p:cNvSpPr>
              <a:spLocks noChangeShapeType="1"/>
            </p:cNvSpPr>
            <p:nvPr/>
          </p:nvSpPr>
          <p:spPr bwMode="auto">
            <a:xfrm>
              <a:off x="8291661" y="761035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49" name="Line 500"/>
            <p:cNvSpPr>
              <a:spLocks noChangeShapeType="1"/>
            </p:cNvSpPr>
            <p:nvPr/>
          </p:nvSpPr>
          <p:spPr bwMode="auto">
            <a:xfrm>
              <a:off x="8310711" y="7610351"/>
              <a:ext cx="28575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50" name="Line 501"/>
            <p:cNvSpPr>
              <a:spLocks noChangeShapeType="1"/>
            </p:cNvSpPr>
            <p:nvPr/>
          </p:nvSpPr>
          <p:spPr bwMode="auto">
            <a:xfrm>
              <a:off x="8339286" y="761987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51" name="Line 502"/>
            <p:cNvSpPr>
              <a:spLocks noChangeShapeType="1"/>
            </p:cNvSpPr>
            <p:nvPr/>
          </p:nvSpPr>
          <p:spPr bwMode="auto">
            <a:xfrm>
              <a:off x="8358336" y="761987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52" name="Line 503"/>
            <p:cNvSpPr>
              <a:spLocks noChangeShapeType="1"/>
            </p:cNvSpPr>
            <p:nvPr/>
          </p:nvSpPr>
          <p:spPr bwMode="auto">
            <a:xfrm>
              <a:off x="8377386" y="761987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53" name="Line 504"/>
            <p:cNvSpPr>
              <a:spLocks noChangeShapeType="1"/>
            </p:cNvSpPr>
            <p:nvPr/>
          </p:nvSpPr>
          <p:spPr bwMode="auto">
            <a:xfrm>
              <a:off x="8396436" y="76294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54" name="Line 505"/>
            <p:cNvSpPr>
              <a:spLocks noChangeShapeType="1"/>
            </p:cNvSpPr>
            <p:nvPr/>
          </p:nvSpPr>
          <p:spPr bwMode="auto">
            <a:xfrm>
              <a:off x="8415486" y="7629401"/>
              <a:ext cx="28575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55" name="Line 506"/>
            <p:cNvSpPr>
              <a:spLocks noChangeShapeType="1"/>
            </p:cNvSpPr>
            <p:nvPr/>
          </p:nvSpPr>
          <p:spPr bwMode="auto">
            <a:xfrm>
              <a:off x="8444061" y="763892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56" name="Line 507"/>
            <p:cNvSpPr>
              <a:spLocks noChangeShapeType="1"/>
            </p:cNvSpPr>
            <p:nvPr/>
          </p:nvSpPr>
          <p:spPr bwMode="auto">
            <a:xfrm>
              <a:off x="8463111" y="763892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57" name="Line 508"/>
            <p:cNvSpPr>
              <a:spLocks noChangeShapeType="1"/>
            </p:cNvSpPr>
            <p:nvPr/>
          </p:nvSpPr>
          <p:spPr bwMode="auto">
            <a:xfrm>
              <a:off x="8482161" y="763892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58" name="Line 509"/>
            <p:cNvSpPr>
              <a:spLocks noChangeShapeType="1"/>
            </p:cNvSpPr>
            <p:nvPr/>
          </p:nvSpPr>
          <p:spPr bwMode="auto">
            <a:xfrm>
              <a:off x="8501211" y="764845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59" name="Line 510"/>
            <p:cNvSpPr>
              <a:spLocks noChangeShapeType="1"/>
            </p:cNvSpPr>
            <p:nvPr/>
          </p:nvSpPr>
          <p:spPr bwMode="auto">
            <a:xfrm>
              <a:off x="8520261" y="764845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0" name="Line 511"/>
            <p:cNvSpPr>
              <a:spLocks noChangeShapeType="1"/>
            </p:cNvSpPr>
            <p:nvPr/>
          </p:nvSpPr>
          <p:spPr bwMode="auto">
            <a:xfrm>
              <a:off x="8539311" y="7657976"/>
              <a:ext cx="28575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1" name="Line 512"/>
            <p:cNvSpPr>
              <a:spLocks noChangeShapeType="1"/>
            </p:cNvSpPr>
            <p:nvPr/>
          </p:nvSpPr>
          <p:spPr bwMode="auto">
            <a:xfrm>
              <a:off x="8567886" y="765797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2" name="Line 513"/>
            <p:cNvSpPr>
              <a:spLocks noChangeShapeType="1"/>
            </p:cNvSpPr>
            <p:nvPr/>
          </p:nvSpPr>
          <p:spPr bwMode="auto">
            <a:xfrm>
              <a:off x="8586936" y="765797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3" name="Line 514"/>
            <p:cNvSpPr>
              <a:spLocks noChangeShapeType="1"/>
            </p:cNvSpPr>
            <p:nvPr/>
          </p:nvSpPr>
          <p:spPr bwMode="auto">
            <a:xfrm>
              <a:off x="8605986" y="76675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4" name="Line 515"/>
            <p:cNvSpPr>
              <a:spLocks noChangeShapeType="1"/>
            </p:cNvSpPr>
            <p:nvPr/>
          </p:nvSpPr>
          <p:spPr bwMode="auto">
            <a:xfrm>
              <a:off x="8625036" y="76675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5" name="Line 516"/>
            <p:cNvSpPr>
              <a:spLocks noChangeShapeType="1"/>
            </p:cNvSpPr>
            <p:nvPr/>
          </p:nvSpPr>
          <p:spPr bwMode="auto">
            <a:xfrm>
              <a:off x="8644086" y="7667501"/>
              <a:ext cx="28575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6" name="Line 517"/>
            <p:cNvSpPr>
              <a:spLocks noChangeShapeType="1"/>
            </p:cNvSpPr>
            <p:nvPr/>
          </p:nvSpPr>
          <p:spPr bwMode="auto">
            <a:xfrm>
              <a:off x="8672661" y="767702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7" name="Line 518"/>
            <p:cNvSpPr>
              <a:spLocks noChangeShapeType="1"/>
            </p:cNvSpPr>
            <p:nvPr/>
          </p:nvSpPr>
          <p:spPr bwMode="auto">
            <a:xfrm>
              <a:off x="8691711" y="767702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8" name="Line 519"/>
            <p:cNvSpPr>
              <a:spLocks noChangeShapeType="1"/>
            </p:cNvSpPr>
            <p:nvPr/>
          </p:nvSpPr>
          <p:spPr bwMode="auto">
            <a:xfrm>
              <a:off x="8710761" y="768655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69" name="Line 520"/>
            <p:cNvSpPr>
              <a:spLocks noChangeShapeType="1"/>
            </p:cNvSpPr>
            <p:nvPr/>
          </p:nvSpPr>
          <p:spPr bwMode="auto">
            <a:xfrm>
              <a:off x="8729811" y="768655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70" name="Line 521"/>
            <p:cNvSpPr>
              <a:spLocks noChangeShapeType="1"/>
            </p:cNvSpPr>
            <p:nvPr/>
          </p:nvSpPr>
          <p:spPr bwMode="auto">
            <a:xfrm>
              <a:off x="8748861" y="7686551"/>
              <a:ext cx="28575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71" name="Line 522"/>
            <p:cNvSpPr>
              <a:spLocks noChangeShapeType="1"/>
            </p:cNvSpPr>
            <p:nvPr/>
          </p:nvSpPr>
          <p:spPr bwMode="auto">
            <a:xfrm>
              <a:off x="8777436" y="769607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72" name="Line 523"/>
            <p:cNvSpPr>
              <a:spLocks noChangeShapeType="1"/>
            </p:cNvSpPr>
            <p:nvPr/>
          </p:nvSpPr>
          <p:spPr bwMode="auto">
            <a:xfrm>
              <a:off x="8796486" y="769607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73" name="Line 524"/>
            <p:cNvSpPr>
              <a:spLocks noChangeShapeType="1"/>
            </p:cNvSpPr>
            <p:nvPr/>
          </p:nvSpPr>
          <p:spPr bwMode="auto">
            <a:xfrm>
              <a:off x="8815536" y="77056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74" name="Line 525"/>
            <p:cNvSpPr>
              <a:spLocks noChangeShapeType="1"/>
            </p:cNvSpPr>
            <p:nvPr/>
          </p:nvSpPr>
          <p:spPr bwMode="auto">
            <a:xfrm>
              <a:off x="8834586" y="77056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75" name="Line 526"/>
            <p:cNvSpPr>
              <a:spLocks noChangeShapeType="1"/>
            </p:cNvSpPr>
            <p:nvPr/>
          </p:nvSpPr>
          <p:spPr bwMode="auto">
            <a:xfrm>
              <a:off x="8853636" y="770560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76" name="Line 527"/>
            <p:cNvSpPr>
              <a:spLocks noChangeShapeType="1"/>
            </p:cNvSpPr>
            <p:nvPr/>
          </p:nvSpPr>
          <p:spPr bwMode="auto">
            <a:xfrm>
              <a:off x="8872686" y="7715126"/>
              <a:ext cx="28575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77" name="Line 528"/>
            <p:cNvSpPr>
              <a:spLocks noChangeShapeType="1"/>
            </p:cNvSpPr>
            <p:nvPr/>
          </p:nvSpPr>
          <p:spPr bwMode="auto">
            <a:xfrm>
              <a:off x="8901261" y="771512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78" name="Line 529"/>
            <p:cNvSpPr>
              <a:spLocks noChangeShapeType="1"/>
            </p:cNvSpPr>
            <p:nvPr/>
          </p:nvSpPr>
          <p:spPr bwMode="auto">
            <a:xfrm>
              <a:off x="8920311" y="772465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79" name="Line 530"/>
            <p:cNvSpPr>
              <a:spLocks noChangeShapeType="1"/>
            </p:cNvSpPr>
            <p:nvPr/>
          </p:nvSpPr>
          <p:spPr bwMode="auto">
            <a:xfrm>
              <a:off x="8939361" y="772465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0" name="Line 531"/>
            <p:cNvSpPr>
              <a:spLocks noChangeShapeType="1"/>
            </p:cNvSpPr>
            <p:nvPr/>
          </p:nvSpPr>
          <p:spPr bwMode="auto">
            <a:xfrm>
              <a:off x="8958411" y="772465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1" name="Line 532"/>
            <p:cNvSpPr>
              <a:spLocks noChangeShapeType="1"/>
            </p:cNvSpPr>
            <p:nvPr/>
          </p:nvSpPr>
          <p:spPr bwMode="auto">
            <a:xfrm>
              <a:off x="8977461" y="7734176"/>
              <a:ext cx="28575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2" name="Line 533"/>
            <p:cNvSpPr>
              <a:spLocks noChangeShapeType="1"/>
            </p:cNvSpPr>
            <p:nvPr/>
          </p:nvSpPr>
          <p:spPr bwMode="auto">
            <a:xfrm>
              <a:off x="9006036" y="773417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3" name="Line 534"/>
            <p:cNvSpPr>
              <a:spLocks noChangeShapeType="1"/>
            </p:cNvSpPr>
            <p:nvPr/>
          </p:nvSpPr>
          <p:spPr bwMode="auto">
            <a:xfrm>
              <a:off x="9025086" y="77437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4" name="Line 535"/>
            <p:cNvSpPr>
              <a:spLocks noChangeShapeType="1"/>
            </p:cNvSpPr>
            <p:nvPr/>
          </p:nvSpPr>
          <p:spPr bwMode="auto">
            <a:xfrm>
              <a:off x="9044136" y="77437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5" name="Line 536"/>
            <p:cNvSpPr>
              <a:spLocks noChangeShapeType="1"/>
            </p:cNvSpPr>
            <p:nvPr/>
          </p:nvSpPr>
          <p:spPr bwMode="auto">
            <a:xfrm>
              <a:off x="9063186" y="774370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6" name="Line 537"/>
            <p:cNvSpPr>
              <a:spLocks noChangeShapeType="1"/>
            </p:cNvSpPr>
            <p:nvPr/>
          </p:nvSpPr>
          <p:spPr bwMode="auto">
            <a:xfrm>
              <a:off x="9082236" y="7753226"/>
              <a:ext cx="28575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7" name="Line 538"/>
            <p:cNvSpPr>
              <a:spLocks noChangeShapeType="1"/>
            </p:cNvSpPr>
            <p:nvPr/>
          </p:nvSpPr>
          <p:spPr bwMode="auto">
            <a:xfrm>
              <a:off x="9110811" y="775322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8" name="Line 539"/>
            <p:cNvSpPr>
              <a:spLocks noChangeShapeType="1"/>
            </p:cNvSpPr>
            <p:nvPr/>
          </p:nvSpPr>
          <p:spPr bwMode="auto">
            <a:xfrm>
              <a:off x="9129861" y="776275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89" name="Line 540"/>
            <p:cNvSpPr>
              <a:spLocks noChangeShapeType="1"/>
            </p:cNvSpPr>
            <p:nvPr/>
          </p:nvSpPr>
          <p:spPr bwMode="auto">
            <a:xfrm>
              <a:off x="9148911" y="776275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0" name="Line 541"/>
            <p:cNvSpPr>
              <a:spLocks noChangeShapeType="1"/>
            </p:cNvSpPr>
            <p:nvPr/>
          </p:nvSpPr>
          <p:spPr bwMode="auto">
            <a:xfrm>
              <a:off x="9167961" y="776275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1" name="Line 542"/>
            <p:cNvSpPr>
              <a:spLocks noChangeShapeType="1"/>
            </p:cNvSpPr>
            <p:nvPr/>
          </p:nvSpPr>
          <p:spPr bwMode="auto">
            <a:xfrm>
              <a:off x="9187011" y="777227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2" name="Line 543"/>
            <p:cNvSpPr>
              <a:spLocks noChangeShapeType="1"/>
            </p:cNvSpPr>
            <p:nvPr/>
          </p:nvSpPr>
          <p:spPr bwMode="auto">
            <a:xfrm>
              <a:off x="9206061" y="7772276"/>
              <a:ext cx="28575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3" name="Line 544"/>
            <p:cNvSpPr>
              <a:spLocks noChangeShapeType="1"/>
            </p:cNvSpPr>
            <p:nvPr/>
          </p:nvSpPr>
          <p:spPr bwMode="auto">
            <a:xfrm>
              <a:off x="9234636" y="77818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4" name="Line 545"/>
            <p:cNvSpPr>
              <a:spLocks noChangeShapeType="1"/>
            </p:cNvSpPr>
            <p:nvPr/>
          </p:nvSpPr>
          <p:spPr bwMode="auto">
            <a:xfrm>
              <a:off x="9253686" y="77818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5" name="Line 546"/>
            <p:cNvSpPr>
              <a:spLocks noChangeShapeType="1"/>
            </p:cNvSpPr>
            <p:nvPr/>
          </p:nvSpPr>
          <p:spPr bwMode="auto">
            <a:xfrm>
              <a:off x="9272736" y="778180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6" name="Line 547"/>
            <p:cNvSpPr>
              <a:spLocks noChangeShapeType="1"/>
            </p:cNvSpPr>
            <p:nvPr/>
          </p:nvSpPr>
          <p:spPr bwMode="auto">
            <a:xfrm>
              <a:off x="9291786" y="779132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7" name="Line 548"/>
            <p:cNvSpPr>
              <a:spLocks noChangeShapeType="1"/>
            </p:cNvSpPr>
            <p:nvPr/>
          </p:nvSpPr>
          <p:spPr bwMode="auto">
            <a:xfrm>
              <a:off x="9310836" y="7791326"/>
              <a:ext cx="28575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8" name="Line 549"/>
            <p:cNvSpPr>
              <a:spLocks noChangeShapeType="1"/>
            </p:cNvSpPr>
            <p:nvPr/>
          </p:nvSpPr>
          <p:spPr bwMode="auto">
            <a:xfrm>
              <a:off x="9339411" y="779132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899" name="Line 550"/>
            <p:cNvSpPr>
              <a:spLocks noChangeShapeType="1"/>
            </p:cNvSpPr>
            <p:nvPr/>
          </p:nvSpPr>
          <p:spPr bwMode="auto">
            <a:xfrm>
              <a:off x="9358461" y="780085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0" name="Line 551"/>
            <p:cNvSpPr>
              <a:spLocks noChangeShapeType="1"/>
            </p:cNvSpPr>
            <p:nvPr/>
          </p:nvSpPr>
          <p:spPr bwMode="auto">
            <a:xfrm>
              <a:off x="9377511" y="780085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1" name="Line 552"/>
            <p:cNvSpPr>
              <a:spLocks noChangeShapeType="1"/>
            </p:cNvSpPr>
            <p:nvPr/>
          </p:nvSpPr>
          <p:spPr bwMode="auto">
            <a:xfrm>
              <a:off x="9396561" y="781037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2" name="Line 553"/>
            <p:cNvSpPr>
              <a:spLocks noChangeShapeType="1"/>
            </p:cNvSpPr>
            <p:nvPr/>
          </p:nvSpPr>
          <p:spPr bwMode="auto">
            <a:xfrm>
              <a:off x="9415611" y="7810376"/>
              <a:ext cx="28575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3" name="Line 554"/>
            <p:cNvSpPr>
              <a:spLocks noChangeShapeType="1"/>
            </p:cNvSpPr>
            <p:nvPr/>
          </p:nvSpPr>
          <p:spPr bwMode="auto">
            <a:xfrm>
              <a:off x="9444186" y="7810376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4" name="Line 555"/>
            <p:cNvSpPr>
              <a:spLocks noChangeShapeType="1"/>
            </p:cNvSpPr>
            <p:nvPr/>
          </p:nvSpPr>
          <p:spPr bwMode="auto">
            <a:xfrm>
              <a:off x="9463236" y="781990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5" name="Line 556"/>
            <p:cNvSpPr>
              <a:spLocks noChangeShapeType="1"/>
            </p:cNvSpPr>
            <p:nvPr/>
          </p:nvSpPr>
          <p:spPr bwMode="auto">
            <a:xfrm>
              <a:off x="9482286" y="781990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6" name="Line 557"/>
            <p:cNvSpPr>
              <a:spLocks noChangeShapeType="1"/>
            </p:cNvSpPr>
            <p:nvPr/>
          </p:nvSpPr>
          <p:spPr bwMode="auto">
            <a:xfrm>
              <a:off x="9501336" y="782942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7" name="Line 558"/>
            <p:cNvSpPr>
              <a:spLocks noChangeShapeType="1"/>
            </p:cNvSpPr>
            <p:nvPr/>
          </p:nvSpPr>
          <p:spPr bwMode="auto">
            <a:xfrm>
              <a:off x="9520386" y="782942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8" name="Line 559"/>
            <p:cNvSpPr>
              <a:spLocks noChangeShapeType="1"/>
            </p:cNvSpPr>
            <p:nvPr/>
          </p:nvSpPr>
          <p:spPr bwMode="auto">
            <a:xfrm>
              <a:off x="9539436" y="7829426"/>
              <a:ext cx="28575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09" name="Line 560"/>
            <p:cNvSpPr>
              <a:spLocks noChangeShapeType="1"/>
            </p:cNvSpPr>
            <p:nvPr/>
          </p:nvSpPr>
          <p:spPr bwMode="auto">
            <a:xfrm>
              <a:off x="9568011" y="7838951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10" name="Line 561"/>
            <p:cNvSpPr>
              <a:spLocks noChangeShapeType="1"/>
            </p:cNvSpPr>
            <p:nvPr/>
          </p:nvSpPr>
          <p:spPr bwMode="auto">
            <a:xfrm>
              <a:off x="9587061" y="7838951"/>
              <a:ext cx="19050" cy="9525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11" name="Line 562"/>
            <p:cNvSpPr>
              <a:spLocks noChangeShapeType="1"/>
            </p:cNvSpPr>
            <p:nvPr/>
          </p:nvSpPr>
          <p:spPr bwMode="auto">
            <a:xfrm>
              <a:off x="9606111" y="7848476"/>
              <a:ext cx="19050" cy="0"/>
            </a:xfrm>
            <a:prstGeom prst="line">
              <a:avLst/>
            </a:prstGeom>
            <a:noFill/>
            <a:ln w="2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924" name="Rectangle 923"/>
            <p:cNvSpPr/>
            <p:nvPr/>
          </p:nvSpPr>
          <p:spPr>
            <a:xfrm>
              <a:off x="7510611" y="6113598"/>
              <a:ext cx="2743200" cy="18158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926" name="Rectangle 925"/>
          <p:cNvSpPr>
            <a:spLocks noChangeArrowheads="1"/>
          </p:cNvSpPr>
          <p:nvPr/>
        </p:nvSpPr>
        <p:spPr bwMode="auto">
          <a:xfrm>
            <a:off x="4781095" y="5081139"/>
            <a:ext cx="6667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200" b="0" i="0" u="none" strike="noStrike" baseline="0" dirty="0">
                <a:solidFill>
                  <a:srgbClr val="000000"/>
                </a:solidFill>
                <a:latin typeface="Arial"/>
                <a:cs typeface="Arial"/>
              </a:rPr>
              <a:t>Pearson r</a:t>
            </a:r>
          </a:p>
        </p:txBody>
      </p:sp>
      <p:sp>
        <p:nvSpPr>
          <p:cNvPr id="927" name="Rectangle 926"/>
          <p:cNvSpPr>
            <a:spLocks noChangeArrowheads="1"/>
          </p:cNvSpPr>
          <p:nvPr/>
        </p:nvSpPr>
        <p:spPr bwMode="auto">
          <a:xfrm>
            <a:off x="4653136" y="6662250"/>
            <a:ext cx="892427" cy="123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000" b="1" i="1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VIM/GAPDH mRNA</a:t>
            </a:r>
            <a:endParaRPr lang="fr-FR" sz="1000" b="1" i="1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28" name="Rectangle 927"/>
          <p:cNvSpPr>
            <a:spLocks noChangeArrowheads="1"/>
          </p:cNvSpPr>
          <p:nvPr/>
        </p:nvSpPr>
        <p:spPr bwMode="auto">
          <a:xfrm rot="16200000">
            <a:off x="3341588" y="5677245"/>
            <a:ext cx="10259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t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000" b="1" i="1" dirty="0" smtClean="0">
                <a:solidFill>
                  <a:srgbClr val="000000"/>
                </a:solidFill>
                <a:latin typeface="Arial"/>
                <a:cs typeface="Arial"/>
              </a:rPr>
              <a:t>SCNN1A</a:t>
            </a:r>
            <a:r>
              <a:rPr lang="fr-FR" sz="1000" b="1" i="1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/GAPDH</a:t>
            </a:r>
          </a:p>
          <a:p>
            <a:pPr algn="ctr" rtl="0">
              <a:defRPr sz="1000"/>
            </a:pPr>
            <a:r>
              <a:rPr lang="fr-FR" sz="1000" b="1" i="1" u="none" strike="noStrike" baseline="0" dirty="0" smtClean="0">
                <a:solidFill>
                  <a:srgbClr val="000000"/>
                </a:solidFill>
                <a:latin typeface="Arial"/>
                <a:cs typeface="Arial"/>
              </a:rPr>
              <a:t> mRNA</a:t>
            </a:r>
            <a:endParaRPr lang="fr-FR" sz="1000" b="1" i="1" u="none" strike="noStrike" baseline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29" name="Rectangle 928"/>
          <p:cNvSpPr/>
          <p:nvPr/>
        </p:nvSpPr>
        <p:spPr>
          <a:xfrm>
            <a:off x="42523" y="453731"/>
            <a:ext cx="4106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A</a:t>
            </a:r>
            <a:endParaRPr lang="fr-FR" sz="2800" b="1" dirty="0"/>
          </a:p>
        </p:txBody>
      </p:sp>
      <p:sp>
        <p:nvSpPr>
          <p:cNvPr id="930" name="Rectangle 929"/>
          <p:cNvSpPr/>
          <p:nvPr/>
        </p:nvSpPr>
        <p:spPr>
          <a:xfrm>
            <a:off x="3206579" y="502999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B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6583654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59261</TotalTime>
  <Words>604</Words>
  <Application>Microsoft Office PowerPoint</Application>
  <PresentationFormat>Affichage à l'écran (4:3)</PresentationFormat>
  <Paragraphs>384</Paragraphs>
  <Slides>10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</dc:creator>
  <cp:lastModifiedBy>Eric</cp:lastModifiedBy>
  <cp:revision>136</cp:revision>
  <cp:lastPrinted>2018-05-14T09:04:26Z</cp:lastPrinted>
  <dcterms:created xsi:type="dcterms:W3CDTF">2017-11-20T13:52:46Z</dcterms:created>
  <dcterms:modified xsi:type="dcterms:W3CDTF">2018-12-13T16:24:18Z</dcterms:modified>
</cp:coreProperties>
</file>