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handoutMasterIdLst>
    <p:handoutMasterId r:id="rId11"/>
  </p:handoutMasterIdLst>
  <p:sldIdLst>
    <p:sldId id="258" r:id="rId4"/>
    <p:sldId id="264" r:id="rId5"/>
    <p:sldId id="268" r:id="rId6"/>
    <p:sldId id="266" r:id="rId7"/>
    <p:sldId id="267" r:id="rId8"/>
    <p:sldId id="269" r:id="rId9"/>
    <p:sldId id="265" r:id="rId10"/>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73" autoAdjust="0"/>
  </p:normalViewPr>
  <p:slideViewPr>
    <p:cSldViewPr>
      <p:cViewPr varScale="1">
        <p:scale>
          <a:sx n="126" d="100"/>
          <a:sy n="126" d="100"/>
        </p:scale>
        <p:origin x="-119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8/25/2017</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‹nr.›</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8/25/2017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‹nr.›</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8/25/2017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‹nr.›</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8/25/2017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‹nr.›</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8/25/2017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‹nr.›</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‹nr.›</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‹nr.›</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‹nr.›</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‹nr.›</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8/25/2017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‹nr.›</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8/25/2017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‹nr.›</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8/25/2017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‹nr.›</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8/25/2017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‹nr.›</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‹nr.›</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‹nr.›</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‹nr.›</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‹nr.›</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‹nr.›</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‹nr.›</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‹nr.›</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‹nr.›</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8/25/2017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‹nr.›</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8/25/2017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‹nr.›</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8/25/2017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‹nr.›</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8/25/2017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‹nr.›</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‹nr.›</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8/25/2017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‹nr.›</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‹nr.›</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8/25/2017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‹nr.›</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8/25/2017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‹nr.›</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8/25/2017</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‹nr.›</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8/25/2017</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‹nr.›</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8/25/2017</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‹nr.›</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8/25/2017</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‹nr.›</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8/25/2017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‹nr.›</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smtClean="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8/25/2017</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8/25/2017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8/25/2017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hyperlink" Target="http://www.google.nl/url?sa=i&amp;rct=j&amp;q=&amp;esrc=s&amp;source=images&amp;cd=&amp;cad=rja&amp;uact=8&amp;ved=0ahUKEwja5ZL61fLVAhUKKVAKHXbNAHAQjRwIBw&amp;url=http%3A%2F%2Fwww.ppnn.info%2Flocatie%2Fumcg%2F&amp;psig=AFQjCNHZ9amOLkWfiS5REEdi_dfbogoYNw&amp;ust=1503760341620081"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www.google.nl/url?sa=i&amp;rct=j&amp;q=&amp;esrc=s&amp;source=images&amp;cd=&amp;cad=rja&amp;uact=8&amp;ved=0ahUKEwi-6fGn1fLVAhUCKlAKHTDZDPwQjRwIBw&amp;url=http%3A%2F%2Fwww.intelligentvastgoed.com%2Feconomie%2Fdatacenter-umcg%2F&amp;psig=AFQjCNE8WvEExQDbBjzLsOvvpgY6Zg-HkA&amp;ust=1503760168729120"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638800"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p:cNvSpPr/>
          <p:nvPr/>
        </p:nvSpPr>
        <p:spPr>
          <a:xfrm>
            <a:off x="1224277"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a:t>
            </a:r>
            <a:r>
              <a:rPr lang="en-US" sz="1400" b="1" dirty="0" smtClean="0">
                <a:solidFill>
                  <a:srgbClr val="FF0000"/>
                </a:solidFill>
                <a:latin typeface="Arial Narrow" panose="020B0606020202030204" pitchFamily="34" charset="0"/>
              </a:rPr>
              <a:t>Cardiology   |   </a:t>
            </a:r>
            <a:r>
              <a:rPr lang="en-US" sz="1400" b="1" dirty="0">
                <a:solidFill>
                  <a:srgbClr val="FF0000"/>
                </a:solidFill>
                <a:latin typeface="Arial Narrow" panose="020B0606020202030204" pitchFamily="34" charset="0"/>
              </a:rPr>
              <a:t>Official Journal of the American Society of Nuclear Cardiology</a:t>
            </a:r>
          </a:p>
        </p:txBody>
      </p:sp>
      <p:sp>
        <p:nvSpPr>
          <p:cNvPr id="4102" name="Title 1"/>
          <p:cNvSpPr>
            <a:spLocks noGrp="1"/>
          </p:cNvSpPr>
          <p:nvPr>
            <p:ph type="ctrTitle"/>
          </p:nvPr>
        </p:nvSpPr>
        <p:spPr>
          <a:xfrm>
            <a:off x="609600" y="1219201"/>
            <a:ext cx="7772400" cy="1143000"/>
          </a:xfrm>
          <a:ln>
            <a:solidFill>
              <a:schemeClr val="tx1"/>
            </a:solidFill>
            <a:miter lim="800000"/>
            <a:headEnd/>
            <a:tailEnd/>
          </a:ln>
        </p:spPr>
        <p:txBody>
          <a:bodyPr/>
          <a:lstStyle/>
          <a:p>
            <a:r>
              <a:rPr lang="en-GB" sz="3600" b="1" dirty="0"/>
              <a:t>Imaging cardiac innervation in amyloidosis</a:t>
            </a:r>
            <a:endParaRPr lang="nl-NL" sz="3600" dirty="0"/>
          </a:p>
        </p:txBody>
      </p:sp>
      <p:sp>
        <p:nvSpPr>
          <p:cNvPr id="4103" name="Subtitle 3"/>
          <p:cNvSpPr>
            <a:spLocks noGrp="1"/>
          </p:cNvSpPr>
          <p:nvPr>
            <p:ph type="subTitle" idx="1"/>
          </p:nvPr>
        </p:nvSpPr>
        <p:spPr>
          <a:xfrm>
            <a:off x="1219200" y="2514600"/>
            <a:ext cx="6400800" cy="1219200"/>
          </a:xfrm>
          <a:ln>
            <a:solidFill>
              <a:schemeClr val="tx1"/>
            </a:solidFill>
            <a:miter lim="800000"/>
            <a:headEnd/>
            <a:tailEnd/>
          </a:ln>
        </p:spPr>
        <p:txBody>
          <a:bodyPr/>
          <a:lstStyle/>
          <a:p>
            <a:r>
              <a:rPr lang="en-GB" sz="1400" b="1" dirty="0" err="1"/>
              <a:t>Riemer</a:t>
            </a:r>
            <a:r>
              <a:rPr lang="en-GB" sz="1400" b="1" dirty="0"/>
              <a:t> H.J.A. Slart </a:t>
            </a:r>
            <a:r>
              <a:rPr lang="en-GB" sz="1400" dirty="0"/>
              <a:t>MD PhD</a:t>
            </a:r>
            <a:r>
              <a:rPr lang="en-GB" sz="1400" baseline="30000" dirty="0"/>
              <a:t>1,3</a:t>
            </a:r>
            <a:r>
              <a:rPr lang="en-GB" sz="1400" dirty="0"/>
              <a:t>, </a:t>
            </a:r>
            <a:r>
              <a:rPr lang="en-GB" sz="1400" dirty="0" err="1"/>
              <a:t>Andor</a:t>
            </a:r>
            <a:r>
              <a:rPr lang="en-GB" sz="1400" dirty="0"/>
              <a:t> W.J.M. Glaudemans MD PhD</a:t>
            </a:r>
            <a:r>
              <a:rPr lang="en-GB" sz="1400" baseline="30000" dirty="0"/>
              <a:t>1</a:t>
            </a:r>
            <a:r>
              <a:rPr lang="en-GB" sz="1400" dirty="0"/>
              <a:t>, </a:t>
            </a:r>
            <a:r>
              <a:rPr lang="en-GB" sz="1400" dirty="0" err="1"/>
              <a:t>Bouke</a:t>
            </a:r>
            <a:r>
              <a:rPr lang="en-GB" sz="1400" dirty="0"/>
              <a:t> P.C. Hazenberg MD PhD</a:t>
            </a:r>
            <a:r>
              <a:rPr lang="en-GB" sz="1400" baseline="30000" dirty="0"/>
              <a:t>2</a:t>
            </a:r>
            <a:r>
              <a:rPr lang="en-GB" sz="1400" dirty="0"/>
              <a:t>, Walter Noordzij MD PhD</a:t>
            </a:r>
            <a:r>
              <a:rPr lang="en-GB" sz="1400" baseline="30000" dirty="0"/>
              <a:t>1</a:t>
            </a:r>
            <a:endParaRPr lang="nl-NL" sz="1400" dirty="0"/>
          </a:p>
          <a:p>
            <a:r>
              <a:rPr lang="en-GB" sz="1100" dirty="0"/>
              <a:t>Medical Imaging </a:t>
            </a:r>
            <a:r>
              <a:rPr lang="en-GB" sz="1100" dirty="0" err="1"/>
              <a:t>Center</a:t>
            </a:r>
            <a:r>
              <a:rPr lang="en-GB" sz="1100" dirty="0"/>
              <a:t>, Department of Nuclear Medicine and Molecular Imaging</a:t>
            </a:r>
            <a:r>
              <a:rPr lang="en-GB" sz="1100" baseline="30000" dirty="0"/>
              <a:t>1</a:t>
            </a:r>
            <a:r>
              <a:rPr lang="en-GB" sz="1100" dirty="0"/>
              <a:t>; department of Rheumatology </a:t>
            </a:r>
            <a:r>
              <a:rPr lang="en-US" sz="1100" dirty="0"/>
              <a:t>&amp; Clinical Immunology</a:t>
            </a:r>
            <a:r>
              <a:rPr lang="en-US" sz="1100" baseline="30000" dirty="0"/>
              <a:t>2</a:t>
            </a:r>
            <a:r>
              <a:rPr lang="en-GB" sz="1100" dirty="0"/>
              <a:t>, University of Groningen, University Medical </a:t>
            </a:r>
            <a:r>
              <a:rPr lang="en-GB" sz="1100" dirty="0" err="1"/>
              <a:t>Center</a:t>
            </a:r>
            <a:r>
              <a:rPr lang="en-GB" sz="1100" dirty="0"/>
              <a:t> Groningen, The Netherlands, Department of Biomedical Photonic Imaging,</a:t>
            </a:r>
            <a:r>
              <a:rPr lang="en-GB" sz="1100" baseline="30000" dirty="0"/>
              <a:t>3</a:t>
            </a:r>
            <a:r>
              <a:rPr lang="en-GB" sz="1100" dirty="0"/>
              <a:t> University of </a:t>
            </a:r>
            <a:r>
              <a:rPr lang="en-GB" sz="1100" dirty="0" err="1"/>
              <a:t>Twente</a:t>
            </a:r>
            <a:r>
              <a:rPr lang="en-GB" sz="1100" dirty="0"/>
              <a:t>, </a:t>
            </a:r>
            <a:r>
              <a:rPr lang="en-GB" sz="1100" dirty="0" err="1" smtClean="0"/>
              <a:t>Enschede</a:t>
            </a:r>
            <a:r>
              <a:rPr lang="en-GB" sz="1100" dirty="0"/>
              <a:t>, The Netherlands </a:t>
            </a:r>
            <a:endParaRPr lang="nl-NL" sz="1100" dirty="0"/>
          </a:p>
          <a:p>
            <a:endParaRPr lang="en-US" altLang="en-US" sz="1200" dirty="0" smtClean="0"/>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536" t="23095" r="-2536" b="710"/>
          <a:stretch/>
        </p:blipFill>
        <p:spPr bwMode="auto">
          <a:xfrm>
            <a:off x="1551902" y="3913761"/>
            <a:ext cx="1325949" cy="1455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ep 4"/>
          <p:cNvGrpSpPr/>
          <p:nvPr/>
        </p:nvGrpSpPr>
        <p:grpSpPr>
          <a:xfrm>
            <a:off x="5670000" y="3996000"/>
            <a:ext cx="1922721" cy="1276561"/>
            <a:chOff x="5670000" y="3996000"/>
            <a:chExt cx="1922721" cy="1276561"/>
          </a:xfrm>
        </p:grpSpPr>
        <p:pic>
          <p:nvPicPr>
            <p:cNvPr id="1028" name="Picture 4" descr="Afbeeldingsresultaat voor UMC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70000" y="3996000"/>
              <a:ext cx="1922721" cy="12765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at voor UMC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00233" y="4038600"/>
              <a:ext cx="467013" cy="24690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610600" cy="4379913"/>
          </a:xfrm>
          <a:ln>
            <a:solidFill>
              <a:schemeClr val="accent1"/>
            </a:solidFill>
            <a:miter lim="800000"/>
            <a:headEnd/>
            <a:tailEnd/>
          </a:ln>
        </p:spPr>
        <p:txBody>
          <a:bodyPr/>
          <a:lstStyle/>
          <a:p>
            <a:r>
              <a:rPr lang="en-US" sz="2400" dirty="0" smtClean="0"/>
              <a:t>Cardiac </a:t>
            </a:r>
            <a:r>
              <a:rPr lang="en-US" sz="2400" dirty="0"/>
              <a:t>amyloidosis is a form of restrictive </a:t>
            </a:r>
            <a:r>
              <a:rPr lang="en-US" sz="2400" dirty="0" smtClean="0"/>
              <a:t>cardiomyopathy </a:t>
            </a:r>
            <a:endParaRPr lang="en-US" altLang="en-US" sz="2400" dirty="0" smtClean="0"/>
          </a:p>
          <a:p>
            <a:r>
              <a:rPr lang="en-US" altLang="en-US" sz="2400" dirty="0" smtClean="0"/>
              <a:t>T</a:t>
            </a:r>
            <a:r>
              <a:rPr lang="en-US" sz="2400" dirty="0" smtClean="0"/>
              <a:t>he </a:t>
            </a:r>
            <a:r>
              <a:rPr lang="en-US" sz="2400" dirty="0"/>
              <a:t>hereditary form of ATTR type amyloidosis frequently develop polyneuropathy and </a:t>
            </a:r>
            <a:r>
              <a:rPr lang="en-US" sz="2400" dirty="0" err="1"/>
              <a:t>dysautonomia</a:t>
            </a:r>
            <a:r>
              <a:rPr lang="en-US" sz="2400" dirty="0"/>
              <a:t>. </a:t>
            </a:r>
            <a:endParaRPr lang="en-US" altLang="en-US" sz="2400" dirty="0" smtClean="0"/>
          </a:p>
          <a:p>
            <a:r>
              <a:rPr lang="en-US" sz="2400" dirty="0" smtClean="0"/>
              <a:t>Prognosis </a:t>
            </a:r>
            <a:r>
              <a:rPr lang="en-US" sz="2400" dirty="0"/>
              <a:t>in this progressive disease is </a:t>
            </a:r>
            <a:r>
              <a:rPr lang="en-US" sz="2400" dirty="0" smtClean="0"/>
              <a:t>poor, due to (fatal) cardiac arrhythmias </a:t>
            </a:r>
            <a:endParaRPr lang="en-US" altLang="en-US" sz="2400" dirty="0" smtClean="0"/>
          </a:p>
          <a:p>
            <a:r>
              <a:rPr lang="en-US" sz="2400" dirty="0" smtClean="0"/>
              <a:t>[I-123]MIBG </a:t>
            </a:r>
            <a:r>
              <a:rPr lang="en-US" sz="2400" dirty="0" err="1" smtClean="0"/>
              <a:t>scintigraphy</a:t>
            </a:r>
            <a:r>
              <a:rPr lang="en-US" sz="2400" dirty="0" smtClean="0"/>
              <a:t> can provide </a:t>
            </a:r>
            <a:r>
              <a:rPr lang="en-US" sz="2400" dirty="0"/>
              <a:t>insight in the amyloid infiltration of the sympathetic nerve system</a:t>
            </a:r>
            <a:endParaRPr lang="en-US" altLang="en-US" sz="2400" dirty="0" smtClean="0"/>
          </a:p>
          <a:p>
            <a:pPr marL="514350" indent="-514350">
              <a:buFont typeface="Times New Roman" pitchFamily="18" charset="0"/>
              <a:buAutoNum type="alphaUcPeriod"/>
            </a:pPr>
            <a:endParaRPr lang="en-US" altLang="en-US" sz="2800" dirty="0" smtClean="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Summary</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r>
              <a:rPr lang="en-US" sz="1200" dirty="0"/>
              <a:t>Cardiac amyloidosis is a form of restrictive cardiomyopathy resulting in heart failure and potential risk on arrhythmia, due to amyloid infiltration of the nerve conduction system and the myocardial tissue. The prognosis in this progressive disease is poor, probably due the development of cardiac arrhythmias. Early detection of cardiac sympathetic innervation disturbances has become of major clinical interest, because its occurrence and severity limits the choice of treatment. The use of iodine-123 </a:t>
            </a:r>
            <a:r>
              <a:rPr lang="en-US" sz="1200" dirty="0" err="1"/>
              <a:t>labelled</a:t>
            </a:r>
            <a:r>
              <a:rPr lang="en-US" sz="1200" dirty="0"/>
              <a:t> </a:t>
            </a:r>
            <a:r>
              <a:rPr lang="en-US" sz="1200" dirty="0" err="1"/>
              <a:t>metaiodobenzylguanidine</a:t>
            </a:r>
            <a:r>
              <a:rPr lang="en-US" sz="1200" dirty="0"/>
              <a:t> ([I-123]MIBG), a chemical modified analogue of norepinephrine, is well established in patients with heart failure and plays an important role in evaluation of sympathetic innervation in cardiac amyloidosis. [I-123]MIBG is stored in vesicles in the sympathetic nerve terminals and is not catabolized like norepinephrine. Decreased heart-to-mediastinum ratios (HMR) on late planar images and increased wash-out rates indicate cardiac sympathetic denervation and are associated with poor prognosis. Single photon emission computed tomography (SPECT) provides additional information and has advantages for evaluating abnormalities in regional distribution in the myocardium. [I-123]MIBG is mainly useful in patients with hereditary and wild-type ATTR cardiac amyloidosis, not in AA and AL amyloidosis. The potential role of positron emission tomography for cardiac sympathetic innervation in amyloidosis has not yet been identified. </a:t>
            </a:r>
            <a:endParaRPr lang="nl-NL" sz="1200" dirty="0"/>
          </a:p>
          <a:p>
            <a:endParaRPr lang="en-US" altLang="en-US" sz="1000" dirty="0" smtClean="0">
              <a:solidFill>
                <a:srgbClr val="000000"/>
              </a:solidFill>
            </a:endParaRP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1176960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Results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r>
              <a:rPr lang="en-US" sz="2400" dirty="0" smtClean="0"/>
              <a:t>[I-123]MIBG </a:t>
            </a:r>
            <a:r>
              <a:rPr lang="en-US" sz="2400" dirty="0"/>
              <a:t>is currently the most widely used radiopharmaceutical for imaging cardiac sympathetic innervation disturbances in patients with cardiac manifestations of amyloidosis. </a:t>
            </a:r>
            <a:endParaRPr lang="en-US" sz="2400" dirty="0"/>
          </a:p>
          <a:p>
            <a:r>
              <a:rPr lang="en-US" sz="2400" dirty="0" smtClean="0"/>
              <a:t>ATTR </a:t>
            </a:r>
            <a:r>
              <a:rPr lang="en-US" sz="2400" dirty="0"/>
              <a:t>type amyloidosis show diminished late </a:t>
            </a:r>
            <a:r>
              <a:rPr lang="en-US" sz="2400" dirty="0" smtClean="0"/>
              <a:t>heart-to-mediastinum ratio’s (HMR's), </a:t>
            </a:r>
            <a:r>
              <a:rPr lang="en-US" sz="2400" dirty="0"/>
              <a:t>and consequently have a higher risk of cardiac mortality</a:t>
            </a:r>
            <a:r>
              <a:rPr lang="en-US" sz="2400" dirty="0" smtClean="0"/>
              <a:t>.</a:t>
            </a:r>
            <a:endParaRPr lang="en-US" altLang="en-US" sz="2800" dirty="0" smtClean="0"/>
          </a:p>
          <a:p>
            <a:pPr marL="0" indent="0">
              <a:buNone/>
            </a:pPr>
            <a:r>
              <a:rPr lang="en-US" altLang="en-US" sz="2000" dirty="0" smtClean="0"/>
              <a:t>                          </a:t>
            </a: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Example</a:t>
            </a:r>
            <a:endParaRPr lang="en-US" sz="36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9" name="Tijdelijke aanduiding voor inhoud 8" descr="\\zkh\dfs\Gebruikers03\NoordzijW\data\Proefschrift\MIBG amyloid\JNC review\Fig 1.1 - Bone + MIBG +.tif"/>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928251" y="1524000"/>
            <a:ext cx="3572865" cy="4379913"/>
          </a:xfrm>
          <a:prstGeom prst="rect">
            <a:avLst/>
          </a:prstGeom>
          <a:noFill/>
          <a:ln>
            <a:noFill/>
          </a:ln>
        </p:spPr>
      </p:pic>
      <p:sp>
        <p:nvSpPr>
          <p:cNvPr id="2" name="Tekstvak 1"/>
          <p:cNvSpPr txBox="1"/>
          <p:nvPr/>
        </p:nvSpPr>
        <p:spPr>
          <a:xfrm>
            <a:off x="5791200" y="3124200"/>
            <a:ext cx="184731" cy="369332"/>
          </a:xfrm>
          <a:prstGeom prst="rect">
            <a:avLst/>
          </a:prstGeom>
          <a:noFill/>
        </p:spPr>
        <p:txBody>
          <a:bodyPr wrap="none" rtlCol="0">
            <a:spAutoFit/>
          </a:bodyPr>
          <a:lstStyle/>
          <a:p>
            <a:endParaRPr lang="nl-NL" dirty="0"/>
          </a:p>
        </p:txBody>
      </p:sp>
      <p:sp>
        <p:nvSpPr>
          <p:cNvPr id="3" name="Tekstvak 2"/>
          <p:cNvSpPr txBox="1"/>
          <p:nvPr/>
        </p:nvSpPr>
        <p:spPr>
          <a:xfrm>
            <a:off x="4648200" y="2431703"/>
            <a:ext cx="3489673" cy="1384995"/>
          </a:xfrm>
          <a:prstGeom prst="rect">
            <a:avLst/>
          </a:prstGeom>
          <a:noFill/>
        </p:spPr>
        <p:txBody>
          <a:bodyPr wrap="none" rtlCol="0">
            <a:spAutoFit/>
          </a:bodyPr>
          <a:lstStyle/>
          <a:p>
            <a:r>
              <a:rPr lang="en-GB" sz="1200" dirty="0" smtClean="0"/>
              <a:t>Example </a:t>
            </a:r>
            <a:r>
              <a:rPr lang="en-GB" sz="1200" dirty="0"/>
              <a:t>of a 70 year old female patient </a:t>
            </a:r>
            <a:r>
              <a:rPr lang="en-GB" sz="1200" dirty="0" smtClean="0"/>
              <a:t>with</a:t>
            </a:r>
          </a:p>
          <a:p>
            <a:r>
              <a:rPr lang="en-GB" sz="1200" dirty="0" smtClean="0"/>
              <a:t>ATTR </a:t>
            </a:r>
            <a:r>
              <a:rPr lang="en-GB" sz="1200" dirty="0"/>
              <a:t>amyloidosis based on Val30Met mutation, </a:t>
            </a:r>
            <a:endParaRPr lang="en-GB" sz="1200" dirty="0" smtClean="0"/>
          </a:p>
          <a:p>
            <a:r>
              <a:rPr lang="en-GB" sz="1200" dirty="0" smtClean="0"/>
              <a:t>(A): with </a:t>
            </a:r>
            <a:r>
              <a:rPr lang="en-GB" sz="1200" dirty="0"/>
              <a:t>both </a:t>
            </a:r>
            <a:r>
              <a:rPr lang="en-GB" sz="1200" u="sng" dirty="0"/>
              <a:t>positive bone </a:t>
            </a:r>
            <a:r>
              <a:rPr lang="en-GB" sz="1200" u="sng" dirty="0" smtClean="0"/>
              <a:t>scan</a:t>
            </a:r>
            <a:r>
              <a:rPr lang="en-GB" sz="1200" dirty="0" smtClean="0"/>
              <a:t>, and</a:t>
            </a:r>
          </a:p>
          <a:p>
            <a:r>
              <a:rPr lang="en-GB" sz="1200" u="sng" dirty="0" smtClean="0"/>
              <a:t>[</a:t>
            </a:r>
            <a:r>
              <a:rPr lang="en-GB" sz="1200" u="sng" dirty="0"/>
              <a:t>I-123]-MIBG </a:t>
            </a:r>
            <a:r>
              <a:rPr lang="en-GB" sz="1200" u="sng" dirty="0" err="1" smtClean="0"/>
              <a:t>scintigraphy</a:t>
            </a:r>
            <a:r>
              <a:rPr lang="en-GB" sz="1200" dirty="0"/>
              <a:t>:</a:t>
            </a:r>
            <a:r>
              <a:rPr lang="en-GB" sz="1200" dirty="0" smtClean="0"/>
              <a:t> </a:t>
            </a:r>
          </a:p>
          <a:p>
            <a:r>
              <a:rPr lang="en-GB" sz="1200" dirty="0" smtClean="0"/>
              <a:t>(B): </a:t>
            </a:r>
            <a:r>
              <a:rPr lang="en-GB" sz="1200" dirty="0"/>
              <a:t>15 minutes post injection (</a:t>
            </a:r>
            <a:r>
              <a:rPr lang="en-GB" sz="1200" dirty="0" err="1"/>
              <a:t>p.i</a:t>
            </a:r>
            <a:r>
              <a:rPr lang="en-GB" sz="1200" dirty="0"/>
              <a:t>.), </a:t>
            </a:r>
            <a:endParaRPr lang="en-GB" sz="1200" dirty="0" smtClean="0"/>
          </a:p>
          <a:p>
            <a:r>
              <a:rPr lang="en-GB" sz="1200" dirty="0" smtClean="0"/>
              <a:t>(C): </a:t>
            </a:r>
            <a:r>
              <a:rPr lang="en-GB" sz="1200" dirty="0"/>
              <a:t>– 4 hours </a:t>
            </a:r>
            <a:r>
              <a:rPr lang="en-GB" sz="1200" dirty="0" err="1"/>
              <a:t>p.i</a:t>
            </a:r>
            <a:r>
              <a:rPr lang="en-GB" sz="1200" dirty="0"/>
              <a:t>.. </a:t>
            </a:r>
            <a:endParaRPr lang="en-GB" sz="1200" dirty="0" smtClean="0"/>
          </a:p>
          <a:p>
            <a:r>
              <a:rPr lang="en-GB" sz="1200" dirty="0" smtClean="0"/>
              <a:t>Late </a:t>
            </a:r>
            <a:r>
              <a:rPr lang="en-GB" sz="1200" dirty="0"/>
              <a:t>HMR 1.38, </a:t>
            </a:r>
            <a:r>
              <a:rPr lang="en-GB" sz="1200" dirty="0" smtClean="0"/>
              <a:t>(normal value &gt;2.0)</a:t>
            </a:r>
            <a:endParaRPr lang="nl-NL" sz="1200" dirty="0"/>
          </a:p>
        </p:txBody>
      </p:sp>
    </p:spTree>
    <p:extLst>
      <p:ext uri="{BB962C8B-B14F-4D97-AF65-F5344CB8AC3E}">
        <p14:creationId xmlns:p14="http://schemas.microsoft.com/office/powerpoint/2010/main" val="218645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Example</a:t>
            </a:r>
            <a:endParaRPr lang="en-US" sz="36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2" name="Tekstvak 1"/>
          <p:cNvSpPr txBox="1"/>
          <p:nvPr/>
        </p:nvSpPr>
        <p:spPr>
          <a:xfrm>
            <a:off x="5791200" y="3124200"/>
            <a:ext cx="184731" cy="369332"/>
          </a:xfrm>
          <a:prstGeom prst="rect">
            <a:avLst/>
          </a:prstGeom>
          <a:noFill/>
        </p:spPr>
        <p:txBody>
          <a:bodyPr wrap="none" rtlCol="0">
            <a:spAutoFit/>
          </a:bodyPr>
          <a:lstStyle/>
          <a:p>
            <a:endParaRPr lang="nl-NL" dirty="0"/>
          </a:p>
        </p:txBody>
      </p:sp>
      <p:sp>
        <p:nvSpPr>
          <p:cNvPr id="3" name="Tekstvak 2"/>
          <p:cNvSpPr txBox="1"/>
          <p:nvPr/>
        </p:nvSpPr>
        <p:spPr>
          <a:xfrm>
            <a:off x="4648200" y="2431703"/>
            <a:ext cx="3440685" cy="1015663"/>
          </a:xfrm>
          <a:prstGeom prst="rect">
            <a:avLst/>
          </a:prstGeom>
          <a:noFill/>
        </p:spPr>
        <p:txBody>
          <a:bodyPr wrap="none" rtlCol="0">
            <a:spAutoFit/>
          </a:bodyPr>
          <a:lstStyle/>
          <a:p>
            <a:r>
              <a:rPr lang="en-GB" sz="1200" dirty="0"/>
              <a:t>Example of a 42 year old female patients with </a:t>
            </a:r>
            <a:endParaRPr lang="en-GB" sz="1200" dirty="0" smtClean="0"/>
          </a:p>
          <a:p>
            <a:r>
              <a:rPr lang="en-GB" sz="1200" dirty="0" smtClean="0"/>
              <a:t>hereditary </a:t>
            </a:r>
            <a:r>
              <a:rPr lang="en-GB" sz="1200" dirty="0"/>
              <a:t>ATTR amyloidosis (TTR-Tyr114Cys), </a:t>
            </a:r>
            <a:endParaRPr lang="en-GB" sz="1200" dirty="0" smtClean="0"/>
          </a:p>
          <a:p>
            <a:r>
              <a:rPr lang="en-GB" sz="1200" dirty="0" smtClean="0"/>
              <a:t>without </a:t>
            </a:r>
            <a:r>
              <a:rPr lang="en-GB" sz="1200" u="sng" dirty="0"/>
              <a:t>cardiac bone </a:t>
            </a:r>
            <a:r>
              <a:rPr lang="en-GB" sz="1200" dirty="0"/>
              <a:t>tracer accumulation (A), </a:t>
            </a:r>
            <a:endParaRPr lang="en-GB" sz="1200" dirty="0" smtClean="0"/>
          </a:p>
          <a:p>
            <a:r>
              <a:rPr lang="en-GB" sz="1200" dirty="0" smtClean="0"/>
              <a:t>but </a:t>
            </a:r>
            <a:r>
              <a:rPr lang="en-GB" sz="1200" u="sng" dirty="0"/>
              <a:t>impaired cardiac sympathetic innervation </a:t>
            </a:r>
            <a:endParaRPr lang="en-GB" sz="1200" u="sng" dirty="0" smtClean="0"/>
          </a:p>
          <a:p>
            <a:r>
              <a:rPr lang="en-GB" sz="1200" dirty="0" smtClean="0"/>
              <a:t>(</a:t>
            </a:r>
            <a:r>
              <a:rPr lang="en-GB" sz="1200" dirty="0"/>
              <a:t>B: 15 minutes </a:t>
            </a:r>
            <a:r>
              <a:rPr lang="en-GB" sz="1200" dirty="0" err="1"/>
              <a:t>p.i</a:t>
            </a:r>
            <a:r>
              <a:rPr lang="en-GB" sz="1200" dirty="0"/>
              <a:t>., C: 4h </a:t>
            </a:r>
            <a:r>
              <a:rPr lang="en-GB" sz="1200" dirty="0" err="1"/>
              <a:t>p.i</a:t>
            </a:r>
            <a:r>
              <a:rPr lang="en-GB" sz="1200" dirty="0"/>
              <a:t>.). Late HMR 1.63. </a:t>
            </a:r>
            <a:endParaRPr lang="nl-NL" sz="1200" dirty="0"/>
          </a:p>
        </p:txBody>
      </p:sp>
      <p:pic>
        <p:nvPicPr>
          <p:cNvPr id="12" name="Tijdelijke aanduiding voor inhoud 11" descr="\\zkh\dfs\Gebruikers03\NoordzijW\data\Proefschrift\MIBG amyloid\JNC review\Fig 2.1 - Bone - MIBG +.tif"/>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57200" y="1524000"/>
            <a:ext cx="3908584" cy="4525963"/>
          </a:xfrm>
          <a:prstGeom prst="rect">
            <a:avLst/>
          </a:prstGeom>
          <a:noFill/>
          <a:ln>
            <a:noFill/>
          </a:ln>
        </p:spPr>
      </p:pic>
    </p:spTree>
    <p:extLst>
      <p:ext uri="{BB962C8B-B14F-4D97-AF65-F5344CB8AC3E}">
        <p14:creationId xmlns:p14="http://schemas.microsoft.com/office/powerpoint/2010/main" val="711283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2400" b="1" dirty="0" smtClean="0"/>
              <a:t>CONCLUSIONS &amp; FUTURE DIRECTIONS</a:t>
            </a:r>
            <a:endParaRPr lang="en-US" sz="24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r>
              <a:rPr lang="en-US" sz="2000" dirty="0" smtClean="0"/>
              <a:t>[I-123]MIBG </a:t>
            </a:r>
            <a:r>
              <a:rPr lang="en-US" sz="2000" dirty="0"/>
              <a:t>is currently the most widely used radiopharmaceutical for imaging cardiac sympathetic innervation disturbances in patients with cardiac manifestations of amyloidosis. </a:t>
            </a:r>
            <a:endParaRPr lang="en-US" altLang="en-US" sz="2000" dirty="0"/>
          </a:p>
          <a:p>
            <a:r>
              <a:rPr lang="en-US" sz="2000" dirty="0" smtClean="0"/>
              <a:t>ATTR </a:t>
            </a:r>
            <a:r>
              <a:rPr lang="en-US" sz="2000" dirty="0"/>
              <a:t>type amyloidosis show diminished late HMR's, and consequently have a higher risk of cardiac </a:t>
            </a:r>
            <a:r>
              <a:rPr lang="en-US" sz="2000" dirty="0" smtClean="0"/>
              <a:t>mortality</a:t>
            </a:r>
          </a:p>
          <a:p>
            <a:pPr marL="0" indent="0">
              <a:buNone/>
            </a:pPr>
            <a:endParaRPr lang="en-US" altLang="en-US" sz="2000" dirty="0"/>
          </a:p>
          <a:p>
            <a:pPr marL="0" indent="0">
              <a:buNone/>
            </a:pPr>
            <a:r>
              <a:rPr lang="en-US" altLang="en-US" sz="2000" u="sng" dirty="0" smtClean="0"/>
              <a:t>Future:</a:t>
            </a:r>
          </a:p>
          <a:p>
            <a:pPr marL="0" indent="0">
              <a:buNone/>
            </a:pPr>
            <a:r>
              <a:rPr lang="en-US" sz="2000" dirty="0"/>
              <a:t>Future studies should provide better insight into the presence and degree of overlap between cardiac neuropathy and cardiomyopathy in patients with cardiac manifestations of amyloidosis, the role of nuclear medicine modalities in distinguishing cardiac neuropathy from cardiomyopathy, and finally, the potential role of PET tracers in evaluating impaired cardiac sympathetic innervation. </a:t>
            </a:r>
            <a:endParaRPr lang="nl-NL" sz="2000" dirty="0"/>
          </a:p>
          <a:p>
            <a:pPr marL="0" indent="0">
              <a:buNone/>
            </a:pPr>
            <a:endParaRPr lang="en-US" altLang="en-US" sz="2000" dirty="0"/>
          </a:p>
          <a:p>
            <a:pPr marL="514350" indent="-514350">
              <a:buFont typeface="Times New Roman" pitchFamily="18" charset="0"/>
              <a:buAutoNum type="alphaUcPeriod"/>
            </a:pPr>
            <a:endParaRPr lang="en-US" altLang="en-US" sz="2800" dirty="0" smtClean="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740</Words>
  <Application>Microsoft Office PowerPoint</Application>
  <PresentationFormat>Diavoorstelling (4:3)</PresentationFormat>
  <Paragraphs>48</Paragraphs>
  <Slides>7</Slides>
  <Notes>0</Notes>
  <HiddenSlides>0</HiddenSlides>
  <MMClips>0</MMClips>
  <ScaleCrop>false</ScaleCrop>
  <HeadingPairs>
    <vt:vector size="4" baseType="variant">
      <vt:variant>
        <vt:lpstr>Thema</vt:lpstr>
      </vt:variant>
      <vt:variant>
        <vt:i4>3</vt:i4>
      </vt:variant>
      <vt:variant>
        <vt:lpstr>Diatitels</vt:lpstr>
      </vt:variant>
      <vt:variant>
        <vt:i4>7</vt:i4>
      </vt:variant>
    </vt:vector>
  </HeadingPairs>
  <TitlesOfParts>
    <vt:vector size="10" baseType="lpstr">
      <vt:lpstr>2_Office Theme</vt:lpstr>
      <vt:lpstr>Custom Design</vt:lpstr>
      <vt:lpstr>1_Custom Design</vt:lpstr>
      <vt:lpstr>Imaging cardiac innervation in amyloidosis</vt:lpstr>
      <vt:lpstr>BACKGROUND</vt:lpstr>
      <vt:lpstr>Summary</vt:lpstr>
      <vt:lpstr>Results</vt:lpstr>
      <vt:lpstr>Example</vt:lpstr>
      <vt:lpstr>Example</vt:lpstr>
      <vt:lpstr>CONCLUSIONS &amp; FUTURE DIRECTIONS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Slart, RHJA</cp:lastModifiedBy>
  <cp:revision>106</cp:revision>
  <dcterms:created xsi:type="dcterms:W3CDTF">2011-04-18T21:44:13Z</dcterms:created>
  <dcterms:modified xsi:type="dcterms:W3CDTF">2017-08-25T15:32:30Z</dcterms:modified>
</cp:coreProperties>
</file>