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A4807"/>
    <a:srgbClr val="BD4807"/>
    <a:srgbClr val="FFCC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54" autoAdjust="0"/>
  </p:normalViewPr>
  <p:slideViewPr>
    <p:cSldViewPr snapToGrid="0">
      <p:cViewPr>
        <p:scale>
          <a:sx n="60" d="100"/>
          <a:sy n="60" d="100"/>
        </p:scale>
        <p:origin x="-2995" y="-173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DATA\~PRACE\publications\pathogenesis%20retroviral%202015\RT%20mutanst%20infectivity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rgbClr val="FF0000"/>
              </a:solidFill>
            </c:spPr>
          </c:dPt>
          <c:errBars>
            <c:errBarType val="plus"/>
            <c:errValType val="cust"/>
            <c:noEndCap val="0"/>
            <c:plus>
              <c:numRef>
                <c:f>Sheet1!$C$21:$C$35</c:f>
                <c:numCache>
                  <c:formatCode>General</c:formatCode>
                  <c:ptCount val="15"/>
                  <c:pt idx="6">
                    <c:v>7</c:v>
                  </c:pt>
                </c:numCache>
              </c:numRef>
            </c:plus>
            <c:minus>
              <c:numRef>
                <c:f>Sheet1!$C$21:$C$35</c:f>
                <c:numCache>
                  <c:formatCode>General</c:formatCode>
                  <c:ptCount val="15"/>
                  <c:pt idx="6">
                    <c:v>7</c:v>
                  </c:pt>
                </c:numCache>
              </c:numRef>
            </c:minus>
            <c:spPr>
              <a:ln w="12700"/>
            </c:spPr>
          </c:errBars>
          <c:cat>
            <c:strRef>
              <c:f>Sheet1!$A$21:$A$35</c:f>
              <c:strCache>
                <c:ptCount val="15"/>
                <c:pt idx="0">
                  <c:v>wt</c:v>
                </c:pt>
                <c:pt idx="1">
                  <c:v>F119V</c:v>
                </c:pt>
                <c:pt idx="2">
                  <c:v>F119L</c:v>
                </c:pt>
                <c:pt idx="3">
                  <c:v>F119W</c:v>
                </c:pt>
                <c:pt idx="4">
                  <c:v>F119P</c:v>
                </c:pt>
                <c:pt idx="5">
                  <c:v>F119Y</c:v>
                </c:pt>
                <c:pt idx="6">
                  <c:v>F120L</c:v>
                </c:pt>
                <c:pt idx="7">
                  <c:v>F120W</c:v>
                </c:pt>
                <c:pt idx="8">
                  <c:v>F120P</c:v>
                </c:pt>
                <c:pt idx="9">
                  <c:v>F120Y</c:v>
                </c:pt>
                <c:pt idx="10">
                  <c:v>F120A</c:v>
                </c:pt>
                <c:pt idx="11">
                  <c:v>D117A</c:v>
                </c:pt>
                <c:pt idx="12">
                  <c:v>D117E</c:v>
                </c:pt>
                <c:pt idx="13">
                  <c:v>Q155N</c:v>
                </c:pt>
                <c:pt idx="14">
                  <c:v>K70R</c:v>
                </c:pt>
              </c:strCache>
            </c:strRef>
          </c:cat>
          <c:val>
            <c:numRef>
              <c:f>Sheet1!$B$21:$B$35</c:f>
              <c:numCache>
                <c:formatCode>General</c:formatCode>
                <c:ptCount val="15"/>
                <c:pt idx="0">
                  <c:v>100</c:v>
                </c:pt>
                <c:pt idx="1">
                  <c:v>0</c:v>
                </c:pt>
                <c:pt idx="2">
                  <c:v>7.1428571428571425E-2</c:v>
                </c:pt>
                <c:pt idx="3">
                  <c:v>0.14285714285714285</c:v>
                </c:pt>
                <c:pt idx="4">
                  <c:v>7.1428571428571425E-2</c:v>
                </c:pt>
                <c:pt idx="5">
                  <c:v>0.14285714285714285</c:v>
                </c:pt>
                <c:pt idx="6">
                  <c:v>15</c:v>
                </c:pt>
                <c:pt idx="7">
                  <c:v>7.1428571428571425E-2</c:v>
                </c:pt>
                <c:pt idx="8">
                  <c:v>7.1428571428571425E-2</c:v>
                </c:pt>
                <c:pt idx="9">
                  <c:v>7.1428571428571425E-2</c:v>
                </c:pt>
                <c:pt idx="10">
                  <c:v>7.1428571428571425E-2</c:v>
                </c:pt>
                <c:pt idx="11">
                  <c:v>0</c:v>
                </c:pt>
                <c:pt idx="12">
                  <c:v>0</c:v>
                </c:pt>
                <c:pt idx="13">
                  <c:v>7.1428571428571425E-2</c:v>
                </c:pt>
                <c:pt idx="14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260544"/>
        <c:axId val="167262080"/>
      </c:barChart>
      <c:catAx>
        <c:axId val="16726054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crossAx val="167262080"/>
        <c:crosses val="autoZero"/>
        <c:auto val="1"/>
        <c:lblAlgn val="ctr"/>
        <c:lblOffset val="100"/>
        <c:noMultiLvlLbl val="0"/>
      </c:catAx>
      <c:valAx>
        <c:axId val="16726208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infectivity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167260544"/>
        <c:crosses val="autoZero"/>
        <c:crossBetween val="between"/>
        <c:majorUnit val="50"/>
      </c:valAx>
    </c:plotArea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60" y="2"/>
            <a:ext cx="3038604" cy="465341"/>
          </a:xfrm>
          <a:prstGeom prst="rect">
            <a:avLst/>
          </a:prstGeom>
        </p:spPr>
        <p:txBody>
          <a:bodyPr vert="horz" lIns="91427" tIns="45713" rIns="91427" bIns="45713" rtlCol="0"/>
          <a:lstStyle>
            <a:lvl1pPr algn="r">
              <a:defRPr sz="1200"/>
            </a:lvl1pPr>
          </a:lstStyle>
          <a:p>
            <a:fld id="{0162AA44-76FE-4BB4-BE7C-1937D4DA5038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3" rIns="91427" bIns="457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5" y="4415531"/>
            <a:ext cx="5608975" cy="4183603"/>
          </a:xfrm>
          <a:prstGeom prst="rect">
            <a:avLst/>
          </a:prstGeom>
        </p:spPr>
        <p:txBody>
          <a:bodyPr vert="horz" lIns="91427" tIns="45713" rIns="91427" bIns="457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60" y="8829573"/>
            <a:ext cx="3038604" cy="465340"/>
          </a:xfrm>
          <a:prstGeom prst="rect">
            <a:avLst/>
          </a:prstGeom>
        </p:spPr>
        <p:txBody>
          <a:bodyPr vert="horz" lIns="91427" tIns="45713" rIns="91427" bIns="45713" rtlCol="0" anchor="b"/>
          <a:lstStyle>
            <a:lvl1pPr algn="r">
              <a:defRPr sz="1200"/>
            </a:lvl1pPr>
          </a:lstStyle>
          <a:p>
            <a:fld id="{F5A1BA9B-1AA5-4574-90D1-1073991628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84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52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62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999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805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5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50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76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3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379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38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20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24246-D8F5-4BB6-B3F1-23C9CFBB3B94}" type="datetimeFigureOut">
              <a:rPr lang="en-US" smtClean="0"/>
              <a:t>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65ED4-83FC-47E5-8D7C-2D32EB68B9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93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7876" y="9198114"/>
            <a:ext cx="13901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S4 </a:t>
            </a:r>
            <a:r>
              <a:rPr lang="en-US" sz="4000" dirty="0"/>
              <a:t>Fig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9638435"/>
              </p:ext>
            </p:extLst>
          </p:nvPr>
        </p:nvGraphicFramePr>
        <p:xfrm>
          <a:off x="1224859" y="5744987"/>
          <a:ext cx="3858533" cy="2088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64958" y="1195064"/>
            <a:ext cx="6693042" cy="3634452"/>
            <a:chOff x="69709" y="1128236"/>
            <a:chExt cx="6693042" cy="3634452"/>
          </a:xfrm>
        </p:grpSpPr>
        <p:sp>
          <p:nvSpPr>
            <p:cNvPr id="6" name="Rectangle 5"/>
            <p:cNvSpPr/>
            <p:nvPr/>
          </p:nvSpPr>
          <p:spPr>
            <a:xfrm>
              <a:off x="69709" y="1223258"/>
              <a:ext cx="6693042" cy="35394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HIV1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pispietvpvklkpgmdgp-kvkqwplteekikalveictemekegkiskigpenpyntpvfaik</a:t>
              </a:r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kdstkw</a:t>
              </a:r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klvdfrelnkrtqd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86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MLV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40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GLAVRQAPLIIPLKATSTPVSIKQYPMSQEARLGIKPHIQR</a:t>
              </a:r>
              <a:r>
                <a:rPr lang="en-US" sz="800" cap="all" dirty="0" err="1" smtClean="0">
                  <a:solidFill>
                    <a:schemeClr val="tx2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ldqgil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vpcqspwntpllpvkkpgtndyrpvqdlrevnkrved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124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MMTV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gaiesnlftdqiswksdqpvwlnqwplkqeklqalqqlvteqlqlghlees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nspwntpvfvik</a:t>
              </a:r>
              <a:r>
                <a:rPr lang="en-US" sz="800" b="1" cap="all" dirty="0" err="1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k-sekwrllqdlravnat-mh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89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G                 PV   Q PL QEK  AL    TE    G        SPWNTPVF IKKK   KWR LQDLREVNKR  D  </a:t>
              </a:r>
            </a:p>
            <a:p>
              <a:endParaRPr lang="en-US" sz="800" cap="all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800" cap="all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 </a:t>
              </a:r>
            </a:p>
            <a:p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HIV1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87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-fwevqlgiphpagl-kkkksvtvldvgda</a:t>
              </a:r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fsvpl-dedfrkytaftipsinnetpgiryqynvlp</a:t>
              </a:r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gwkgspaifqssmtkilep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170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MLV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125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ihptvpnpynllsglppshqwytvldlkdaffclrlhptsqp-lfafewrdpe-mgisgqltwtrlpqgfknsptlfdealhrdlad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209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MMTV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90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dmgalqpglpspvavpkg-weiiiidlq</a:t>
              </a:r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c</a:t>
              </a:r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ff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niklhpedckr-fafsvpspnfkrpyqrfqwkvlp</a:t>
              </a:r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gmknsptlcqkfvdkailt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174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 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 </a:t>
              </a:r>
              <a:r>
                <a:rPr lang="en-US" sz="800" cap="all" dirty="0" err="1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L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    TVLDL DAFF   LHPED    FAF  PS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 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 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QW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VLPQG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KNSPTLFQ   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</a:p>
            <a:p>
              <a:endParaRPr lang="en-US" sz="800" cap="all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800" cap="all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 </a:t>
              </a:r>
            </a:p>
            <a:p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HIV1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171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frkqnpdiviyqymddlyvgsdleigqhrtki-ee-lrqhll-rwglt-tpdkkh-qkeppflwmgyelh-pdkw-tvq--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piv-lp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247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MLV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210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friqhpdlillqyvddlllaatseldcqqgtrallqtlgnl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gyrasak-kaqicqkqvkylgyllkegqrwltear-ketvmg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290</a:t>
              </a:r>
            </a:p>
            <a:p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MMTV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175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vrdkyqdsyivhymddillahps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-r--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sivdemlt-smiqalnehglvvste-ki-qkydnlkylgthiqgGd-evsyqkLqirtdk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254</a:t>
              </a:r>
            </a:p>
            <a:p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     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FR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 PD  I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QYMDDLLLA  SE                 L   GL  S   K  QK 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KYLGY     D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 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Q   I</a:t>
              </a:r>
            </a:p>
            <a:p>
              <a:endParaRPr lang="en-US" sz="800" cap="all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800" cap="all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 </a:t>
              </a:r>
            </a:p>
            <a:p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HIV1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248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ekdswtvndiqklvgklnwasqiypgik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-–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vrqlckllrgtkal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teviplt-eeaelelae-nreilkepvhgv-yydpskd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324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MLV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291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qptpktprqlreflgtagfc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rlwipgfaEmaaply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pltkt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gtlfnwgpdqqkay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qeikqall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tapalglpdltkpfe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----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367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b="1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MMTV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255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lr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tlndfqkllgninwI-rpflklttgelkplfeilngdsnpisirkltpeac-kalqlvn-erlstarvkrldltqpwslcil </a:t>
              </a:r>
              <a:r>
                <a:rPr lang="en-US" sz="800" b="1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335</a:t>
              </a:r>
              <a:endParaRPr lang="en-US" sz="800" b="1" cap="all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 </a:t>
              </a:r>
              <a:r>
                <a:rPr lang="en-US" sz="800" cap="all" dirty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ND QKLLG  NW  R</a:t>
              </a:r>
              <a:r>
                <a:rPr lang="en-US" sz="800" cap="all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L   </a:t>
              </a:r>
              <a:r>
                <a:rPr lang="en-US" sz="800" cap="all" dirty="0" err="1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</a:t>
              </a:r>
              <a:r>
                <a:rPr lang="en-US" sz="800" cap="all" dirty="0" smtClean="0">
                  <a:solidFill>
                    <a:srgbClr val="00B05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G                       AE          DL  P          </a:t>
              </a:r>
            </a:p>
            <a:p>
              <a:endParaRPr lang="en-US" sz="800" cap="all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endParaRPr lang="en-US" sz="800" cap="all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r>
                <a:rPr lang="en-US" sz="800" cap="all" dirty="0">
                  <a:latin typeface="Courier New" panose="02070309020205020404" pitchFamily="49" charset="0"/>
                  <a:cs typeface="Courier New" panose="02070309020205020404" pitchFamily="49" charset="0"/>
                </a:rPr>
                <a:t> 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4540571" y="1669630"/>
              <a:ext cx="36740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K70</a:t>
              </a:r>
              <a:endParaRPr lang="en-US" sz="8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311095" y="2537763"/>
              <a:ext cx="4283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D117</a:t>
              </a:r>
              <a:endParaRPr lang="en-US" sz="8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30695" y="2612263"/>
              <a:ext cx="4283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F119</a:t>
              </a:r>
              <a:endParaRPr lang="en-US" sz="8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99495" y="2694963"/>
              <a:ext cx="4283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F120</a:t>
              </a:r>
              <a:endParaRPr lang="en-US" sz="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55052" y="2542113"/>
              <a:ext cx="4283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Q155</a:t>
              </a:r>
              <a:endParaRPr lang="en-US" sz="8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28118" y="2910407"/>
              <a:ext cx="252000" cy="612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17027" y="2726713"/>
              <a:ext cx="6527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/>
                <a:t>YxDD</a:t>
              </a:r>
              <a:r>
                <a:rPr lang="en-US" sz="800" dirty="0" smtClean="0"/>
                <a:t> motif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9987" y="1986938"/>
              <a:ext cx="9557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solidFill>
                    <a:srgbClr val="00B0F0"/>
                  </a:solidFill>
                </a:rPr>
                <a:t>dNTP binding sites</a:t>
              </a:r>
              <a:endParaRPr lang="en-US" sz="800" dirty="0">
                <a:solidFill>
                  <a:srgbClr val="00B0F0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4245698" y="2092425"/>
              <a:ext cx="426450" cy="5182"/>
            </a:xfrm>
            <a:prstGeom prst="straightConnector1">
              <a:avLst/>
            </a:prstGeom>
            <a:ln w="12700">
              <a:solidFill>
                <a:srgbClr val="00B0F0"/>
              </a:solidFill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2850091" y="2097607"/>
              <a:ext cx="454006" cy="0"/>
            </a:xfrm>
            <a:prstGeom prst="straightConnector1">
              <a:avLst/>
            </a:prstGeom>
            <a:ln w="12700">
              <a:solidFill>
                <a:srgbClr val="00B0F0"/>
              </a:solidFill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405984" y="1986938"/>
              <a:ext cx="4283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Y115</a:t>
              </a:r>
              <a:endParaRPr lang="en-US" sz="800" dirty="0">
                <a:solidFill>
                  <a:srgbClr val="00B0F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46193" y="1986938"/>
              <a:ext cx="42832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Q151</a:t>
              </a:r>
              <a:endParaRPr lang="en-US" sz="800" dirty="0">
                <a:solidFill>
                  <a:srgbClr val="00B0F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31046" y="1128236"/>
              <a:ext cx="36740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K65</a:t>
              </a:r>
              <a:endParaRPr lang="en-US" sz="800" dirty="0">
                <a:solidFill>
                  <a:srgbClr val="00B0F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56496" y="1134586"/>
              <a:ext cx="36740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cap="all" dirty="0" smtClean="0">
                  <a:solidFill>
                    <a:srgbClr val="00B0F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r72</a:t>
              </a:r>
              <a:endParaRPr lang="en-US" sz="800" dirty="0">
                <a:solidFill>
                  <a:srgbClr val="00B0F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840367" y="1777352"/>
              <a:ext cx="353808" cy="209586"/>
            </a:xfrm>
            <a:prstGeom prst="straightConnector1">
              <a:avLst/>
            </a:prstGeom>
            <a:ln w="12700">
              <a:solidFill>
                <a:srgbClr val="00B0F0"/>
              </a:solidFill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840367" y="1777352"/>
              <a:ext cx="649083" cy="209586"/>
            </a:xfrm>
            <a:prstGeom prst="straightConnector1">
              <a:avLst/>
            </a:prstGeom>
            <a:ln w="12700">
              <a:solidFill>
                <a:srgbClr val="00B0F0"/>
              </a:solidFill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297398" y="75904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45023" y="5347317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4068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etmedvorlage_mitBildleiste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  <a:fontScheme name="vetmedvorlage_mitBildleiste">
    <a:majorFont>
      <a:latin typeface="Arial"/>
      <a:ea typeface=""/>
      <a:cs typeface="Arial"/>
    </a:majorFont>
    <a:minorFont>
      <a:latin typeface="Arial"/>
      <a:ea typeface=""/>
      <a:cs typeface="Arial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312271</TotalTime>
  <Words>51</Words>
  <Application>Microsoft Office PowerPoint</Application>
  <PresentationFormat>A4 Paper (210x297 mm)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ustin35</dc:creator>
  <cp:lastModifiedBy>ustin35</cp:lastModifiedBy>
  <cp:revision>498</cp:revision>
  <cp:lastPrinted>2018-11-22T13:17:53Z</cp:lastPrinted>
  <dcterms:created xsi:type="dcterms:W3CDTF">2016-04-13T08:19:07Z</dcterms:created>
  <dcterms:modified xsi:type="dcterms:W3CDTF">2019-01-02T14:03:33Z</dcterms:modified>
</cp:coreProperties>
</file>