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5" r:id="rId2"/>
  </p:sldIdLst>
  <p:sldSz cx="6858000" cy="9906000" type="A4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CA4807"/>
    <a:srgbClr val="BD4807"/>
    <a:srgbClr val="FFCCFF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54" autoAdjust="0"/>
  </p:normalViewPr>
  <p:slideViewPr>
    <p:cSldViewPr snapToGrid="0">
      <p:cViewPr>
        <p:scale>
          <a:sx n="60" d="100"/>
          <a:sy n="60" d="100"/>
        </p:scale>
        <p:origin x="-2995" y="-173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ATA\~PRACE\publications\~MMTVcounteraction%20of%20APOBEC3\PNAS2\for%20figures%20final\dATP%20levels%20in%20cells%20treated%20with%20HU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3497530864197537"/>
          <c:y val="8.6345324434676088E-2"/>
          <c:w val="0.42130041152263376"/>
          <c:h val="0.74613114847316497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noFill/>
              <a:ln w="1270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</c:spPr>
          </c:dPt>
          <c:errBars>
            <c:errBarType val="plus"/>
            <c:errValType val="cust"/>
            <c:noEndCap val="0"/>
            <c:plus>
              <c:numRef>
                <c:f>Sheet1!$D$4:$D$5</c:f>
                <c:numCache>
                  <c:formatCode>General</c:formatCode>
                  <c:ptCount val="2"/>
                  <c:pt idx="0">
                    <c:v>20</c:v>
                  </c:pt>
                  <c:pt idx="1">
                    <c:v>7</c:v>
                  </c:pt>
                </c:numCache>
              </c:numRef>
            </c:plus>
            <c:minus>
              <c:numRef>
                <c:f>Sheet1!$E$4:$E$5</c:f>
                <c:numCache>
                  <c:formatCode>General</c:formatCode>
                  <c:ptCount val="2"/>
                  <c:pt idx="0">
                    <c:v>20</c:v>
                  </c:pt>
                  <c:pt idx="1">
                    <c:v>7</c:v>
                  </c:pt>
                </c:numCache>
              </c:numRef>
            </c:minus>
            <c:spPr>
              <a:ln w="12700"/>
            </c:spPr>
          </c:errBars>
          <c:cat>
            <c:strRef>
              <c:f>Sheet1!$B$4:$B$5</c:f>
              <c:strCache>
                <c:ptCount val="2"/>
                <c:pt idx="0">
                  <c:v>ctrl</c:v>
                </c:pt>
                <c:pt idx="1">
                  <c:v>HU</c:v>
                </c:pt>
              </c:strCache>
            </c:strRef>
          </c:cat>
          <c:val>
            <c:numRef>
              <c:f>Sheet1!$C$4:$C$5</c:f>
              <c:numCache>
                <c:formatCode>General</c:formatCode>
                <c:ptCount val="2"/>
                <c:pt idx="0">
                  <c:v>100</c:v>
                </c:pt>
                <c:pt idx="1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9"/>
        <c:axId val="178161152"/>
        <c:axId val="178162688"/>
      </c:barChart>
      <c:catAx>
        <c:axId val="17816115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800" b="1"/>
            </a:pPr>
            <a:endParaRPr lang="en-US"/>
          </a:p>
        </c:txPr>
        <c:crossAx val="178162688"/>
        <c:crosses val="autoZero"/>
        <c:auto val="1"/>
        <c:lblAlgn val="ctr"/>
        <c:lblOffset val="100"/>
        <c:noMultiLvlLbl val="0"/>
      </c:catAx>
      <c:valAx>
        <c:axId val="178162688"/>
        <c:scaling>
          <c:orientation val="minMax"/>
          <c:max val="125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relative to control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800"/>
            </a:pPr>
            <a:endParaRPr lang="en-US"/>
          </a:p>
        </c:txPr>
        <c:crossAx val="178161152"/>
        <c:crosses val="autoZero"/>
        <c:crossBetween val="between"/>
        <c:majorUnit val="5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8604" cy="465341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60" y="2"/>
            <a:ext cx="3038604" cy="465341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0162AA44-76FE-4BB4-BE7C-1937D4DA5038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8700" y="696913"/>
            <a:ext cx="24130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15" y="4415531"/>
            <a:ext cx="5608975" cy="4183603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573"/>
            <a:ext cx="3038604" cy="46534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60" y="8829573"/>
            <a:ext cx="3038604" cy="46534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F5A1BA9B-1AA5-4574-90D1-107399162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84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2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2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99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05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65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04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76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3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38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0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9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095240" y="235767"/>
            <a:ext cx="2573520" cy="3466743"/>
            <a:chOff x="3699107" y="509598"/>
            <a:chExt cx="2573520" cy="3466743"/>
          </a:xfrm>
        </p:grpSpPr>
        <p:grpSp>
          <p:nvGrpSpPr>
            <p:cNvPr id="129" name="Group 128"/>
            <p:cNvGrpSpPr/>
            <p:nvPr/>
          </p:nvGrpSpPr>
          <p:grpSpPr>
            <a:xfrm>
              <a:off x="3699107" y="509598"/>
              <a:ext cx="2573520" cy="1418118"/>
              <a:chOff x="3699107" y="509598"/>
              <a:chExt cx="2573520" cy="1418118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3704318" y="658520"/>
                <a:ext cx="33695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600" b="1" dirty="0" smtClean="0"/>
                  <a:t>IBFQ</a:t>
                </a:r>
                <a:endParaRPr lang="en-US" sz="600" b="1" dirty="0"/>
              </a:p>
            </p:txBody>
          </p:sp>
          <p:cxnSp>
            <p:nvCxnSpPr>
              <p:cNvPr id="4" name="Straight Connector 94"/>
              <p:cNvCxnSpPr>
                <a:cxnSpLocks noChangeShapeType="1"/>
              </p:cNvCxnSpPr>
              <p:nvPr/>
            </p:nvCxnSpPr>
            <p:spPr bwMode="auto">
              <a:xfrm>
                <a:off x="4089116" y="882286"/>
                <a:ext cx="2016125" cy="2381"/>
              </a:xfrm>
              <a:prstGeom prst="line">
                <a:avLst/>
              </a:prstGeom>
              <a:noFill/>
              <a:ln w="1905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" name="Straight Arrow Connector 95"/>
              <p:cNvCxnSpPr>
                <a:cxnSpLocks noChangeShapeType="1"/>
              </p:cNvCxnSpPr>
              <p:nvPr/>
            </p:nvCxnSpPr>
            <p:spPr bwMode="auto">
              <a:xfrm flipH="1">
                <a:off x="5673522" y="756138"/>
                <a:ext cx="432000" cy="0"/>
              </a:xfrm>
              <a:prstGeom prst="straightConnector1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" name="Rectangle 8"/>
              <p:cNvSpPr>
                <a:spLocks noChangeArrowheads="1"/>
              </p:cNvSpPr>
              <p:nvPr/>
            </p:nvSpPr>
            <p:spPr bwMode="auto">
              <a:xfrm>
                <a:off x="4136909" y="855541"/>
                <a:ext cx="502061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A0003C"/>
                  </a:buClr>
                  <a:buSzPct val="120000"/>
                  <a:buFont typeface="Wingdings" pitchFamily="2" charset="2"/>
                  <a:buChar char="§"/>
                  <a:defRPr sz="2600"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595959"/>
                  </a:buClr>
                  <a:buFont typeface="Wingdings" pitchFamily="2" charset="2"/>
                  <a:buChar char="n"/>
                  <a:defRPr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F7F7F"/>
                  </a:buClr>
                  <a:buFont typeface="Arial" charset="0"/>
                  <a:buChar char="□"/>
                  <a:defRPr sz="1600"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cs-CZ" altLang="en-US" sz="600" b="1" dirty="0" smtClean="0">
                    <a:solidFill>
                      <a:srgbClr val="0070C0"/>
                    </a:solidFill>
                  </a:rPr>
                  <a:t>template</a:t>
                </a:r>
                <a:endParaRPr lang="en-US" altLang="en-US" sz="6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" name="Rectangle 8"/>
              <p:cNvSpPr>
                <a:spLocks noChangeArrowheads="1"/>
              </p:cNvSpPr>
              <p:nvPr/>
            </p:nvSpPr>
            <p:spPr bwMode="auto">
              <a:xfrm>
                <a:off x="5700796" y="594198"/>
                <a:ext cx="42511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A0003C"/>
                  </a:buClr>
                  <a:buSzPct val="120000"/>
                  <a:buFont typeface="Wingdings" pitchFamily="2" charset="2"/>
                  <a:buChar char="§"/>
                  <a:defRPr sz="2600"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595959"/>
                  </a:buClr>
                  <a:buFont typeface="Wingdings" pitchFamily="2" charset="2"/>
                  <a:buChar char="n"/>
                  <a:defRPr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F7F7F"/>
                  </a:buClr>
                  <a:buFont typeface="Arial" charset="0"/>
                  <a:buChar char="□"/>
                  <a:defRPr sz="1600"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cs-CZ" altLang="en-US" sz="600" b="1" dirty="0" smtClean="0">
                    <a:solidFill>
                      <a:srgbClr val="FF0000"/>
                    </a:solidFill>
                  </a:rPr>
                  <a:t>primer</a:t>
                </a:r>
                <a:endParaRPr lang="en-US" altLang="en-US" sz="6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" name="Straight Connector 94"/>
              <p:cNvCxnSpPr>
                <a:cxnSpLocks noChangeShapeType="1"/>
              </p:cNvCxnSpPr>
              <p:nvPr/>
            </p:nvCxnSpPr>
            <p:spPr bwMode="auto">
              <a:xfrm>
                <a:off x="4090846" y="1344730"/>
                <a:ext cx="2016000" cy="2381"/>
              </a:xfrm>
              <a:prstGeom prst="line">
                <a:avLst/>
              </a:prstGeom>
              <a:noFill/>
              <a:ln w="1905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" name="Straight Arrow Connector 95"/>
              <p:cNvCxnSpPr>
                <a:cxnSpLocks noChangeShapeType="1"/>
              </p:cNvCxnSpPr>
              <p:nvPr/>
            </p:nvCxnSpPr>
            <p:spPr bwMode="auto">
              <a:xfrm flipH="1">
                <a:off x="5673522" y="1226101"/>
                <a:ext cx="432000" cy="0"/>
              </a:xfrm>
              <a:prstGeom prst="straightConnector1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6" name="Rectangle 8"/>
              <p:cNvSpPr>
                <a:spLocks noChangeArrowheads="1"/>
              </p:cNvSpPr>
              <p:nvPr/>
            </p:nvSpPr>
            <p:spPr bwMode="auto">
              <a:xfrm>
                <a:off x="3912806" y="801908"/>
                <a:ext cx="24878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A0003C"/>
                  </a:buClr>
                  <a:buSzPct val="120000"/>
                  <a:buFont typeface="Wingdings" pitchFamily="2" charset="2"/>
                  <a:buChar char="§"/>
                  <a:defRPr sz="2600"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595959"/>
                  </a:buClr>
                  <a:buFont typeface="Wingdings" pitchFamily="2" charset="2"/>
                  <a:buChar char="n"/>
                  <a:defRPr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F7F7F"/>
                  </a:buClr>
                  <a:buFont typeface="Arial" charset="0"/>
                  <a:buChar char="□"/>
                  <a:defRPr sz="1600"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de-AT" altLang="en-US" sz="600" b="1" dirty="0" smtClean="0">
                    <a:solidFill>
                      <a:srgbClr val="0070C0"/>
                    </a:solidFill>
                  </a:rPr>
                  <a:t>5‘</a:t>
                </a:r>
                <a:endParaRPr lang="en-US" altLang="en-US" sz="6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6023841" y="801908"/>
                <a:ext cx="24878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A0003C"/>
                  </a:buClr>
                  <a:buSzPct val="120000"/>
                  <a:buFont typeface="Wingdings" pitchFamily="2" charset="2"/>
                  <a:buChar char="§"/>
                  <a:defRPr sz="2600"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595959"/>
                  </a:buClr>
                  <a:buFont typeface="Wingdings" pitchFamily="2" charset="2"/>
                  <a:buChar char="n"/>
                  <a:defRPr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F7F7F"/>
                  </a:buClr>
                  <a:buFont typeface="Arial" charset="0"/>
                  <a:buChar char="□"/>
                  <a:defRPr sz="1600"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de-AT" altLang="en-US" sz="600" b="1" dirty="0" smtClean="0">
                    <a:solidFill>
                      <a:srgbClr val="0070C0"/>
                    </a:solidFill>
                  </a:rPr>
                  <a:t>3‘</a:t>
                </a:r>
                <a:endParaRPr lang="en-US" altLang="en-US" sz="600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33" name="Straight Arrow Connector 95"/>
              <p:cNvCxnSpPr>
                <a:cxnSpLocks noChangeShapeType="1"/>
              </p:cNvCxnSpPr>
              <p:nvPr/>
            </p:nvCxnSpPr>
            <p:spPr bwMode="auto">
              <a:xfrm flipH="1">
                <a:off x="4071281" y="824625"/>
                <a:ext cx="612000" cy="0"/>
              </a:xfrm>
              <a:prstGeom prst="straightConnector1">
                <a:avLst/>
              </a:prstGeom>
              <a:noFill/>
              <a:ln w="19050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4" name="Rectangle 8"/>
              <p:cNvSpPr>
                <a:spLocks noChangeArrowheads="1"/>
              </p:cNvSpPr>
              <p:nvPr/>
            </p:nvSpPr>
            <p:spPr bwMode="auto">
              <a:xfrm>
                <a:off x="3972789" y="656248"/>
                <a:ext cx="39786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A0003C"/>
                  </a:buClr>
                  <a:buSzPct val="120000"/>
                  <a:buFont typeface="Wingdings" pitchFamily="2" charset="2"/>
                  <a:buChar char="§"/>
                  <a:defRPr sz="2600"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595959"/>
                  </a:buClr>
                  <a:buFont typeface="Wingdings" pitchFamily="2" charset="2"/>
                  <a:buChar char="n"/>
                  <a:defRPr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F7F7F"/>
                  </a:buClr>
                  <a:buFont typeface="Arial" charset="0"/>
                  <a:buChar char="□"/>
                  <a:defRPr sz="1600"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cs-CZ" altLang="en-US" sz="600" b="1" dirty="0" smtClean="0">
                    <a:solidFill>
                      <a:srgbClr val="00B050"/>
                    </a:solidFill>
                  </a:rPr>
                  <a:t>probe</a:t>
                </a:r>
                <a:endParaRPr lang="en-US" altLang="en-US" sz="6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154730" y="568437"/>
                <a:ext cx="30970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 smtClean="0"/>
                  <a:t>ZEN</a:t>
                </a:r>
                <a:endParaRPr lang="en-US" sz="600" b="1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545910" y="569054"/>
                <a:ext cx="33054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 smtClean="0">
                    <a:solidFill>
                      <a:srgbClr val="00B050"/>
                    </a:solidFill>
                  </a:rPr>
                  <a:t>FAM</a:t>
                </a:r>
                <a:endParaRPr lang="en-US" sz="600" b="1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 flipV="1">
                <a:off x="4323965" y="701534"/>
                <a:ext cx="0" cy="1166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4672571" y="698450"/>
                <a:ext cx="0" cy="1166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3955613" y="790382"/>
                <a:ext cx="120316" cy="314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4636785" y="714490"/>
                <a:ext cx="112562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 </a:t>
                </a:r>
                <a:r>
                  <a:rPr lang="en-US" sz="600" dirty="0" err="1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800" b="1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 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 </a:t>
                </a:r>
                <a:r>
                  <a:rPr lang="en-US" sz="600" dirty="0" err="1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600" dirty="0" err="1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800" b="1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 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 </a:t>
                </a:r>
                <a:r>
                  <a:rPr lang="en-US" sz="600" dirty="0" err="1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600" dirty="0" err="1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endParaRPr lang="en-US" sz="600" dirty="0">
                  <a:solidFill>
                    <a:schemeClr val="accent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4636785" y="1178756"/>
                <a:ext cx="112562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 </a:t>
                </a:r>
                <a:r>
                  <a:rPr lang="en-US" sz="600" dirty="0" err="1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800" b="1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 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 </a:t>
                </a:r>
                <a:r>
                  <a:rPr lang="en-US" sz="600" dirty="0" err="1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600" dirty="0" err="1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800" b="1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 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 </a:t>
                </a:r>
                <a:r>
                  <a:rPr lang="en-US" sz="600" dirty="0" err="1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600" dirty="0" err="1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endParaRPr lang="en-US" sz="600" dirty="0">
                  <a:solidFill>
                    <a:schemeClr val="accent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279890" y="1111855"/>
                <a:ext cx="4780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600" dirty="0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 </a:t>
                </a:r>
                <a:r>
                  <a:rPr lang="en-US" sz="600" dirty="0" err="1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</a:t>
                </a:r>
                <a:r>
                  <a:rPr lang="en-US" sz="600" dirty="0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600" dirty="0" err="1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</a:t>
                </a:r>
                <a:endParaRPr lang="en-US" sz="6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5021731" y="975143"/>
                <a:ext cx="30649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err="1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dA</a:t>
                </a:r>
                <a:endParaRPr lang="en-US" sz="6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5140987" y="1080926"/>
                <a:ext cx="220851" cy="196207"/>
                <a:chOff x="3123892" y="1002017"/>
                <a:chExt cx="220851" cy="196207"/>
              </a:xfrm>
            </p:grpSpPr>
            <p:sp>
              <p:nvSpPr>
                <p:cNvPr id="51" name="Arc 50"/>
                <p:cNvSpPr/>
                <p:nvPr/>
              </p:nvSpPr>
              <p:spPr>
                <a:xfrm>
                  <a:off x="3123892" y="1002017"/>
                  <a:ext cx="198058" cy="196207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Right Arrow 54"/>
                <p:cNvSpPr/>
                <p:nvPr/>
              </p:nvSpPr>
              <p:spPr>
                <a:xfrm rot="5400000">
                  <a:off x="3296232" y="1097193"/>
                  <a:ext cx="51304" cy="45719"/>
                </a:xfrm>
                <a:prstGeom prst="rightArrow">
                  <a:avLst>
                    <a:gd name="adj1" fmla="val 50000"/>
                    <a:gd name="adj2" fmla="val 150605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>
                <a:off x="5611903" y="917347"/>
                <a:ext cx="45719" cy="162223"/>
                <a:chOff x="5611903" y="917347"/>
                <a:chExt cx="45719" cy="162223"/>
              </a:xfrm>
            </p:grpSpPr>
            <p:cxnSp>
              <p:nvCxnSpPr>
                <p:cNvPr id="29" name="Straight Arrow Connector 28"/>
                <p:cNvCxnSpPr/>
                <p:nvPr/>
              </p:nvCxnSpPr>
              <p:spPr>
                <a:xfrm>
                  <a:off x="5634080" y="917347"/>
                  <a:ext cx="0" cy="14949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Right Arrow 59"/>
                <p:cNvSpPr/>
                <p:nvPr/>
              </p:nvSpPr>
              <p:spPr>
                <a:xfrm rot="5400000">
                  <a:off x="5609111" y="1031058"/>
                  <a:ext cx="51304" cy="45719"/>
                </a:xfrm>
                <a:prstGeom prst="rightArrow">
                  <a:avLst>
                    <a:gd name="adj1" fmla="val 50000"/>
                    <a:gd name="adj2" fmla="val 150605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5626748" y="1383175"/>
                <a:ext cx="45719" cy="162223"/>
                <a:chOff x="5611903" y="917347"/>
                <a:chExt cx="45719" cy="162223"/>
              </a:xfrm>
            </p:grpSpPr>
            <p:cxnSp>
              <p:nvCxnSpPr>
                <p:cNvPr id="63" name="Straight Arrow Connector 62"/>
                <p:cNvCxnSpPr/>
                <p:nvPr/>
              </p:nvCxnSpPr>
              <p:spPr>
                <a:xfrm>
                  <a:off x="5634080" y="917347"/>
                  <a:ext cx="0" cy="14949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Right Arrow 63"/>
                <p:cNvSpPr/>
                <p:nvPr/>
              </p:nvSpPr>
              <p:spPr>
                <a:xfrm rot="5400000">
                  <a:off x="5609111" y="1031058"/>
                  <a:ext cx="51304" cy="45719"/>
                </a:xfrm>
                <a:prstGeom prst="rightArrow">
                  <a:avLst>
                    <a:gd name="adj1" fmla="val 50000"/>
                    <a:gd name="adj2" fmla="val 150605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0" name="Group 69"/>
              <p:cNvGrpSpPr/>
              <p:nvPr/>
            </p:nvGrpSpPr>
            <p:grpSpPr>
              <a:xfrm rot="2367637">
                <a:off x="4337264" y="571877"/>
                <a:ext cx="216699" cy="235294"/>
                <a:chOff x="3371005" y="947333"/>
                <a:chExt cx="216699" cy="235294"/>
              </a:xfrm>
            </p:grpSpPr>
            <p:sp>
              <p:nvSpPr>
                <p:cNvPr id="66" name="Arc 65"/>
                <p:cNvSpPr/>
                <p:nvPr/>
              </p:nvSpPr>
              <p:spPr>
                <a:xfrm>
                  <a:off x="3371005" y="986420"/>
                  <a:ext cx="198058" cy="196207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Arc 67"/>
                <p:cNvSpPr/>
                <p:nvPr/>
              </p:nvSpPr>
              <p:spPr>
                <a:xfrm>
                  <a:off x="3435463" y="964058"/>
                  <a:ext cx="144000" cy="144000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Arc 68"/>
                <p:cNvSpPr/>
                <p:nvPr/>
              </p:nvSpPr>
              <p:spPr>
                <a:xfrm>
                  <a:off x="3515704" y="947333"/>
                  <a:ext cx="72000" cy="72000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1" name="Lightning Bolt 70"/>
              <p:cNvSpPr/>
              <p:nvPr/>
            </p:nvSpPr>
            <p:spPr>
              <a:xfrm>
                <a:off x="4639651" y="509598"/>
                <a:ext cx="75542" cy="116133"/>
              </a:xfrm>
              <a:prstGeom prst="lightningBol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2" name="Group 71"/>
              <p:cNvGrpSpPr/>
              <p:nvPr/>
            </p:nvGrpSpPr>
            <p:grpSpPr>
              <a:xfrm rot="20129912">
                <a:off x="3784978" y="611526"/>
                <a:ext cx="216699" cy="235294"/>
                <a:chOff x="3371005" y="947333"/>
                <a:chExt cx="216699" cy="235294"/>
              </a:xfrm>
            </p:grpSpPr>
            <p:sp>
              <p:nvSpPr>
                <p:cNvPr id="73" name="Arc 72"/>
                <p:cNvSpPr/>
                <p:nvPr/>
              </p:nvSpPr>
              <p:spPr>
                <a:xfrm>
                  <a:off x="3371005" y="986420"/>
                  <a:ext cx="198058" cy="196207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Arc 73"/>
                <p:cNvSpPr/>
                <p:nvPr/>
              </p:nvSpPr>
              <p:spPr>
                <a:xfrm>
                  <a:off x="3435463" y="964058"/>
                  <a:ext cx="144000" cy="144000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Arc 74"/>
                <p:cNvSpPr/>
                <p:nvPr/>
              </p:nvSpPr>
              <p:spPr>
                <a:xfrm>
                  <a:off x="3515704" y="947333"/>
                  <a:ext cx="72000" cy="72000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6" name="TextBox 75"/>
              <p:cNvSpPr txBox="1"/>
              <p:nvPr/>
            </p:nvSpPr>
            <p:spPr>
              <a:xfrm>
                <a:off x="3704518" y="1123221"/>
                <a:ext cx="33695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600" b="1" dirty="0" smtClean="0"/>
                  <a:t>IBFQ</a:t>
                </a:r>
                <a:endParaRPr lang="en-US" sz="600" b="1" dirty="0"/>
              </a:p>
            </p:txBody>
          </p:sp>
          <p:cxnSp>
            <p:nvCxnSpPr>
              <p:cNvPr id="77" name="Straight Arrow Connector 95"/>
              <p:cNvCxnSpPr>
                <a:cxnSpLocks noChangeShapeType="1"/>
              </p:cNvCxnSpPr>
              <p:nvPr/>
            </p:nvCxnSpPr>
            <p:spPr bwMode="auto">
              <a:xfrm flipH="1">
                <a:off x="4071481" y="1289326"/>
                <a:ext cx="612000" cy="0"/>
              </a:xfrm>
              <a:prstGeom prst="straightConnector1">
                <a:avLst/>
              </a:prstGeom>
              <a:noFill/>
              <a:ln w="19050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8" name="Rectangle 8"/>
              <p:cNvSpPr>
                <a:spLocks noChangeArrowheads="1"/>
              </p:cNvSpPr>
              <p:nvPr/>
            </p:nvSpPr>
            <p:spPr bwMode="auto">
              <a:xfrm>
                <a:off x="3972989" y="1120949"/>
                <a:ext cx="39786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A0003C"/>
                  </a:buClr>
                  <a:buSzPct val="120000"/>
                  <a:buFont typeface="Wingdings" pitchFamily="2" charset="2"/>
                  <a:buChar char="§"/>
                  <a:defRPr sz="2600"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595959"/>
                  </a:buClr>
                  <a:buFont typeface="Wingdings" pitchFamily="2" charset="2"/>
                  <a:buChar char="n"/>
                  <a:defRPr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F7F7F"/>
                  </a:buClr>
                  <a:buFont typeface="Arial" charset="0"/>
                  <a:buChar char="□"/>
                  <a:defRPr sz="1600"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cs-CZ" altLang="en-US" sz="600" b="1" dirty="0" smtClean="0">
                    <a:solidFill>
                      <a:srgbClr val="00B050"/>
                    </a:solidFill>
                  </a:rPr>
                  <a:t>probe</a:t>
                </a:r>
                <a:endParaRPr lang="en-US" altLang="en-US" sz="6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154930" y="1033138"/>
                <a:ext cx="30970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 smtClean="0"/>
                  <a:t>ZEN</a:t>
                </a:r>
                <a:endParaRPr lang="en-US" sz="600" b="1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4546110" y="1033755"/>
                <a:ext cx="33054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 smtClean="0">
                    <a:solidFill>
                      <a:srgbClr val="00B050"/>
                    </a:solidFill>
                  </a:rPr>
                  <a:t>FAM</a:t>
                </a:r>
                <a:endParaRPr lang="en-US" sz="600" b="1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81" name="Straight Connector 80"/>
              <p:cNvCxnSpPr/>
              <p:nvPr/>
            </p:nvCxnSpPr>
            <p:spPr>
              <a:xfrm flipV="1">
                <a:off x="4324165" y="1166235"/>
                <a:ext cx="0" cy="1166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V="1">
                <a:off x="4672771" y="1163151"/>
                <a:ext cx="0" cy="1166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3955813" y="1255083"/>
                <a:ext cx="120316" cy="314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4" name="Group 83"/>
              <p:cNvGrpSpPr/>
              <p:nvPr/>
            </p:nvGrpSpPr>
            <p:grpSpPr>
              <a:xfrm rot="2367637">
                <a:off x="4337464" y="1036578"/>
                <a:ext cx="216699" cy="235294"/>
                <a:chOff x="3371005" y="947333"/>
                <a:chExt cx="216699" cy="235294"/>
              </a:xfrm>
            </p:grpSpPr>
            <p:sp>
              <p:nvSpPr>
                <p:cNvPr id="85" name="Arc 84"/>
                <p:cNvSpPr/>
                <p:nvPr/>
              </p:nvSpPr>
              <p:spPr>
                <a:xfrm>
                  <a:off x="3371005" y="986420"/>
                  <a:ext cx="198058" cy="196207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Arc 85"/>
                <p:cNvSpPr/>
                <p:nvPr/>
              </p:nvSpPr>
              <p:spPr>
                <a:xfrm>
                  <a:off x="3435463" y="964058"/>
                  <a:ext cx="144000" cy="144000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Arc 86"/>
                <p:cNvSpPr/>
                <p:nvPr/>
              </p:nvSpPr>
              <p:spPr>
                <a:xfrm>
                  <a:off x="3515704" y="947333"/>
                  <a:ext cx="72000" cy="72000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9" name="Group 88"/>
              <p:cNvGrpSpPr/>
              <p:nvPr/>
            </p:nvGrpSpPr>
            <p:grpSpPr>
              <a:xfrm rot="20129912">
                <a:off x="3785178" y="1076227"/>
                <a:ext cx="216699" cy="235294"/>
                <a:chOff x="3371005" y="947333"/>
                <a:chExt cx="216699" cy="235294"/>
              </a:xfrm>
            </p:grpSpPr>
            <p:sp>
              <p:nvSpPr>
                <p:cNvPr id="90" name="Arc 89"/>
                <p:cNvSpPr/>
                <p:nvPr/>
              </p:nvSpPr>
              <p:spPr>
                <a:xfrm>
                  <a:off x="3371005" y="986420"/>
                  <a:ext cx="198058" cy="196207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Arc 90"/>
                <p:cNvSpPr/>
                <p:nvPr/>
              </p:nvSpPr>
              <p:spPr>
                <a:xfrm>
                  <a:off x="3435463" y="964058"/>
                  <a:ext cx="144000" cy="144000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Arc 91"/>
                <p:cNvSpPr/>
                <p:nvPr/>
              </p:nvSpPr>
              <p:spPr>
                <a:xfrm>
                  <a:off x="3515704" y="947333"/>
                  <a:ext cx="72000" cy="72000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93" name="Straight Connector 94"/>
              <p:cNvCxnSpPr>
                <a:cxnSpLocks noChangeShapeType="1"/>
              </p:cNvCxnSpPr>
              <p:nvPr/>
            </p:nvCxnSpPr>
            <p:spPr bwMode="auto">
              <a:xfrm>
                <a:off x="4085435" y="1878246"/>
                <a:ext cx="2016000" cy="2381"/>
              </a:xfrm>
              <a:prstGeom prst="line">
                <a:avLst/>
              </a:prstGeom>
              <a:noFill/>
              <a:ln w="1905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4" name="Straight Arrow Connector 95"/>
              <p:cNvCxnSpPr>
                <a:cxnSpLocks noChangeShapeType="1"/>
              </p:cNvCxnSpPr>
              <p:nvPr/>
            </p:nvCxnSpPr>
            <p:spPr bwMode="auto">
              <a:xfrm flipH="1">
                <a:off x="5668111" y="1759617"/>
                <a:ext cx="432000" cy="0"/>
              </a:xfrm>
              <a:prstGeom prst="straightConnector1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5" name="TextBox 94"/>
              <p:cNvSpPr txBox="1"/>
              <p:nvPr/>
            </p:nvSpPr>
            <p:spPr>
              <a:xfrm>
                <a:off x="4631374" y="1712272"/>
                <a:ext cx="112562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 </a:t>
                </a:r>
                <a:r>
                  <a:rPr lang="en-US" sz="600" dirty="0" err="1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800" b="1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 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 </a:t>
                </a:r>
                <a:r>
                  <a:rPr lang="en-US" sz="600" dirty="0" err="1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600" dirty="0" err="1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800" b="1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 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 </a:t>
                </a:r>
                <a:r>
                  <a:rPr lang="en-US" sz="600" dirty="0" err="1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r>
                  <a:rPr lang="en-US" sz="600" dirty="0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600" dirty="0" err="1" smtClean="0">
                    <a:solidFill>
                      <a:schemeClr val="accent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endParaRPr lang="en-US" sz="600" dirty="0">
                  <a:solidFill>
                    <a:schemeClr val="accent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589675" y="1639736"/>
                <a:ext cx="11432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T </a:t>
                </a:r>
                <a:r>
                  <a:rPr lang="en-US" sz="600" dirty="0" err="1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</a:t>
                </a:r>
                <a:r>
                  <a:rPr lang="en-US" sz="600" dirty="0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800" b="1" dirty="0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r>
                  <a:rPr lang="en-US" sz="600" dirty="0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T </a:t>
                </a:r>
                <a:r>
                  <a:rPr lang="en-US" sz="600" dirty="0" err="1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</a:t>
                </a:r>
                <a:r>
                  <a:rPr lang="en-US" sz="600" dirty="0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600" dirty="0" err="1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</a:t>
                </a:r>
                <a:r>
                  <a:rPr lang="en-US" sz="600" dirty="0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800" b="1" dirty="0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r>
                  <a:rPr lang="en-US" sz="600" dirty="0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T T </a:t>
                </a:r>
                <a:r>
                  <a:rPr lang="en-US" sz="600" dirty="0" err="1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</a:t>
                </a:r>
                <a:endParaRPr lang="en-US" sz="6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699107" y="1656737"/>
                <a:ext cx="33695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600" b="1" dirty="0" smtClean="0"/>
                  <a:t>IBFQ</a:t>
                </a:r>
                <a:endParaRPr lang="en-US" sz="600" b="1" dirty="0"/>
              </a:p>
            </p:txBody>
          </p:sp>
          <p:cxnSp>
            <p:nvCxnSpPr>
              <p:cNvPr id="105" name="Straight Arrow Connector 95"/>
              <p:cNvCxnSpPr>
                <a:cxnSpLocks noChangeShapeType="1"/>
              </p:cNvCxnSpPr>
              <p:nvPr/>
            </p:nvCxnSpPr>
            <p:spPr bwMode="auto">
              <a:xfrm flipH="1">
                <a:off x="4066070" y="1822842"/>
                <a:ext cx="468000" cy="0"/>
              </a:xfrm>
              <a:prstGeom prst="straightConnector1">
                <a:avLst/>
              </a:prstGeom>
              <a:noFill/>
              <a:ln w="19050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06" name="Rectangle 8"/>
              <p:cNvSpPr>
                <a:spLocks noChangeArrowheads="1"/>
              </p:cNvSpPr>
              <p:nvPr/>
            </p:nvSpPr>
            <p:spPr bwMode="auto">
              <a:xfrm>
                <a:off x="3967578" y="1654465"/>
                <a:ext cx="39786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A0003C"/>
                  </a:buClr>
                  <a:buSzPct val="120000"/>
                  <a:buFont typeface="Wingdings" pitchFamily="2" charset="2"/>
                  <a:buChar char="§"/>
                  <a:defRPr sz="2600"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595959"/>
                  </a:buClr>
                  <a:buFont typeface="Wingdings" pitchFamily="2" charset="2"/>
                  <a:buChar char="n"/>
                  <a:defRPr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F7F7F"/>
                  </a:buClr>
                  <a:buFont typeface="Arial" charset="0"/>
                  <a:buChar char="□"/>
                  <a:defRPr sz="1600">
                    <a:solidFill>
                      <a:srgbClr val="595959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9B1235"/>
                  </a:buClr>
                  <a:buFont typeface="Arial" charset="0"/>
                  <a:buChar char="□"/>
                  <a:defRPr sz="2000">
                    <a:solidFill>
                      <a:srgbClr val="7F7F7F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cs-CZ" altLang="en-US" sz="600" b="1" dirty="0" smtClean="0">
                    <a:solidFill>
                      <a:srgbClr val="00B050"/>
                    </a:solidFill>
                  </a:rPr>
                  <a:t>probe</a:t>
                </a:r>
                <a:endParaRPr lang="en-US" altLang="en-US" sz="6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4149519" y="1566654"/>
                <a:ext cx="30970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 smtClean="0"/>
                  <a:t>ZEN</a:t>
                </a:r>
                <a:endParaRPr lang="en-US" sz="600" b="1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4805661" y="1482709"/>
                <a:ext cx="33054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 smtClean="0">
                    <a:solidFill>
                      <a:srgbClr val="00B050"/>
                    </a:solidFill>
                  </a:rPr>
                  <a:t>FAM</a:t>
                </a:r>
                <a:endParaRPr lang="en-US" sz="600" b="1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109" name="Straight Connector 108"/>
              <p:cNvCxnSpPr/>
              <p:nvPr/>
            </p:nvCxnSpPr>
            <p:spPr>
              <a:xfrm flipV="1">
                <a:off x="4318754" y="1699751"/>
                <a:ext cx="0" cy="1166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3950402" y="1788599"/>
                <a:ext cx="120316" cy="314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Lightning Bolt 115"/>
              <p:cNvSpPr/>
              <p:nvPr/>
            </p:nvSpPr>
            <p:spPr>
              <a:xfrm rot="19268455">
                <a:off x="4626550" y="1464969"/>
                <a:ext cx="75542" cy="116133"/>
              </a:xfrm>
              <a:prstGeom prst="lightningBol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Lightning Bolt 120"/>
              <p:cNvSpPr/>
              <p:nvPr/>
            </p:nvSpPr>
            <p:spPr>
              <a:xfrm>
                <a:off x="4631946" y="960784"/>
                <a:ext cx="75542" cy="116133"/>
              </a:xfrm>
              <a:prstGeom prst="lightningBol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Lightning Bolt 121"/>
              <p:cNvSpPr/>
              <p:nvPr/>
            </p:nvSpPr>
            <p:spPr>
              <a:xfrm rot="20558298">
                <a:off x="5051803" y="1583547"/>
                <a:ext cx="75542" cy="116133"/>
              </a:xfrm>
              <a:prstGeom prst="lightningBol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Lightning Bolt 122"/>
              <p:cNvSpPr/>
              <p:nvPr/>
            </p:nvSpPr>
            <p:spPr>
              <a:xfrm rot="16432762">
                <a:off x="5071157" y="1457453"/>
                <a:ext cx="75542" cy="116133"/>
              </a:xfrm>
              <a:prstGeom prst="lightningBol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Lightning Bolt 123"/>
              <p:cNvSpPr/>
              <p:nvPr/>
            </p:nvSpPr>
            <p:spPr>
              <a:xfrm rot="12692692">
                <a:off x="4938123" y="1419114"/>
                <a:ext cx="75542" cy="116133"/>
              </a:xfrm>
              <a:prstGeom prst="lightningBol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Lightning Bolt 124"/>
              <p:cNvSpPr/>
              <p:nvPr/>
            </p:nvSpPr>
            <p:spPr>
              <a:xfrm rot="9168414">
                <a:off x="4804131" y="1442980"/>
                <a:ext cx="75542" cy="116133"/>
              </a:xfrm>
              <a:prstGeom prst="lightningBol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Lightning Bolt 125"/>
              <p:cNvSpPr/>
              <p:nvPr/>
            </p:nvSpPr>
            <p:spPr>
              <a:xfrm rot="4453718">
                <a:off x="4813340" y="1586361"/>
                <a:ext cx="75542" cy="116133"/>
              </a:xfrm>
              <a:prstGeom prst="lightningBol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7" name="Straight Arrow Connector 95"/>
              <p:cNvCxnSpPr>
                <a:cxnSpLocks noChangeShapeType="1"/>
              </p:cNvCxnSpPr>
              <p:nvPr/>
            </p:nvCxnSpPr>
            <p:spPr bwMode="auto">
              <a:xfrm flipH="1">
                <a:off x="4434749" y="1751913"/>
                <a:ext cx="252000" cy="0"/>
              </a:xfrm>
              <a:prstGeom prst="straightConnector1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30" name="TextBox 129"/>
            <p:cNvSpPr txBox="1"/>
            <p:nvPr/>
          </p:nvSpPr>
          <p:spPr>
            <a:xfrm>
              <a:off x="4886960" y="2222500"/>
              <a:ext cx="53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dATP</a:t>
              </a:r>
              <a:r>
                <a:rPr lang="en-US" sz="1200" dirty="0" smtClean="0"/>
                <a:t> </a:t>
              </a:r>
              <a:endParaRPr lang="en-US" sz="1200" dirty="0"/>
            </a:p>
          </p:txBody>
        </p:sp>
        <p:graphicFrame>
          <p:nvGraphicFramePr>
            <p:cNvPr id="131" name="Chart 1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84781559"/>
                </p:ext>
              </p:extLst>
            </p:nvPr>
          </p:nvGraphicFramePr>
          <p:xfrm>
            <a:off x="4482240" y="2358419"/>
            <a:ext cx="972000" cy="16179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sp>
        <p:nvSpPr>
          <p:cNvPr id="88" name="TextBox 87"/>
          <p:cNvSpPr txBox="1"/>
          <p:nvPr/>
        </p:nvSpPr>
        <p:spPr>
          <a:xfrm>
            <a:off x="0" y="9198114"/>
            <a:ext cx="13901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S6 Fig</a:t>
            </a:r>
            <a:endParaRPr lang="en-US" sz="4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102519" y="3876743"/>
            <a:ext cx="6589130" cy="2819391"/>
            <a:chOff x="49302" y="4187590"/>
            <a:chExt cx="6589130" cy="2819391"/>
          </a:xfrm>
        </p:grpSpPr>
        <p:pic>
          <p:nvPicPr>
            <p:cNvPr id="97" name="Bild 36" descr="----------------------------------------------------------------&#10;| Olympus-ID. Do not modify or delete !&#10;----------------------------------------------------------------&#10;&#10;#Olympus\ Placeholder v001 5aeee978-60f4-4bb4-851a-ba397c126700 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987" y="4915397"/>
              <a:ext cx="1371600" cy="1028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" name="Bild 34" descr="----------------------------------------------------------------&#10;| Olympus-ID. Do not modify or delete !&#10;----------------------------------------------------------------&#10;&#10;#Olympus\ Placeholder v001 65459291-f504-4625-a358-9fafa0158ed3 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987" y="5978281"/>
              <a:ext cx="1371600" cy="1028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" name="Bild 32" descr="----------------------------------------------------------------&#10;| Olympus-ID. Do not modify or delete !&#10;----------------------------------------------------------------&#10;&#10;#Olympus\ Placeholder v001 7efa795d-d167-47ff-a16f-9dd6e74d2a23 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1015" y="4915397"/>
              <a:ext cx="1371600" cy="1028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" name="Bild 30" descr="----------------------------------------------------------------&#10;| Olympus-ID. Do not modify or delete !&#10;----------------------------------------------------------------&#10;&#10;#Olympus\ Placeholder v001 aa698586-c9f8-42a8-b718-36e93f16e27a 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5610" y="5978281"/>
              <a:ext cx="1371600" cy="1028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554804" y="4187590"/>
              <a:ext cx="17155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24 h HU (20 </a:t>
              </a:r>
              <a:r>
                <a:rPr lang="en-US" dirty="0" err="1" smtClean="0"/>
                <a:t>hpi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94167" y="4580900"/>
              <a:ext cx="12554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HU 0.2 </a:t>
              </a:r>
              <a:r>
                <a:rPr lang="en-US" dirty="0" err="1" smtClean="0"/>
                <a:t>mM</a:t>
              </a:r>
              <a:endParaRPr lang="en-US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506455" y="4574180"/>
              <a:ext cx="10807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HU 0 </a:t>
              </a:r>
              <a:r>
                <a:rPr lang="en-US" dirty="0" err="1" smtClean="0"/>
                <a:t>mM</a:t>
              </a:r>
              <a:endParaRPr lang="en-US" dirty="0"/>
            </a:p>
          </p:txBody>
        </p:sp>
        <p:pic>
          <p:nvPicPr>
            <p:cNvPr id="102" name="Bild 28" descr="----------------------------------------------------------------&#10;| Olympus-ID. Do not modify or delete !&#10;----------------------------------------------------------------&#10;&#10;#Olympus\ Placeholder v001 364a0a26-1521-4b9b-a25d-b0103503e707 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6832" y="4915397"/>
              <a:ext cx="1371173" cy="1029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" name="Bild 26" descr="----------------------------------------------------------------&#10;| Olympus-ID. Do not modify or delete !&#10;----------------------------------------------------------------&#10;&#10;#Olympus\ Placeholder v001 41df7b80-e206-4ce1-ae69-eab8a7cb2924 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6832" y="5978281"/>
              <a:ext cx="1371600" cy="1028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" name="Bild 34" descr="----------------------------------------------------------------&#10;| Olympus-ID. Do not modify or delete !&#10;----------------------------------------------------------------&#10;&#10;#Olympus\ Placeholder v001 6e4bb66c-35df-4643-be6d-821d9f24ff1b 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4184" y="5978281"/>
              <a:ext cx="1371600" cy="1028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" name="Bild 36" descr="----------------------------------------------------------------&#10;| Olympus-ID. Do not modify or delete !&#10;----------------------------------------------------------------&#10;&#10;#Olympus\ Placeholder v001 c94a4d27-01f0-41ea-8a90-f2b978c6f447 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4184" y="4915397"/>
              <a:ext cx="1371600" cy="1028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3" name="TextBox 112"/>
            <p:cNvSpPr txBox="1"/>
            <p:nvPr/>
          </p:nvSpPr>
          <p:spPr>
            <a:xfrm>
              <a:off x="4857004" y="4195754"/>
              <a:ext cx="7681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48 </a:t>
              </a:r>
              <a:r>
                <a:rPr lang="en-US" dirty="0" err="1" smtClean="0"/>
                <a:t>hpi</a:t>
              </a:r>
              <a:endParaRPr lang="en-US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919231" y="4589064"/>
              <a:ext cx="12554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HU 0.2 </a:t>
              </a:r>
              <a:r>
                <a:rPr lang="en-US" dirty="0" err="1" smtClean="0"/>
                <a:t>mM</a:t>
              </a:r>
              <a:endParaRPr lang="en-US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5346361" y="4582344"/>
              <a:ext cx="10807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HU 0 </a:t>
              </a:r>
              <a:r>
                <a:rPr lang="en-US" dirty="0" err="1" smtClean="0"/>
                <a:t>mM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1246059" y="4536141"/>
              <a:ext cx="2205318" cy="89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V="1">
              <a:off x="4083394" y="4536141"/>
              <a:ext cx="2205318" cy="89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86867" y="5239871"/>
              <a:ext cx="670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eGFP</a:t>
              </a:r>
              <a:endParaRPr lang="en-US" dirty="0" smtClean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302" y="6172200"/>
              <a:ext cx="94917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phase</a:t>
              </a:r>
            </a:p>
            <a:p>
              <a:pPr algn="ctr"/>
              <a:r>
                <a:rPr lang="en-US" dirty="0" smtClean="0"/>
                <a:t>contrast</a:t>
              </a:r>
              <a:endParaRPr lang="en-US" dirty="0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112339" y="389588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1571632" y="140317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62027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312271</TotalTime>
  <Words>97</Words>
  <Application>Microsoft Office PowerPoint</Application>
  <PresentationFormat>A4 Paper (210x297 mm)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ustin35</dc:creator>
  <cp:lastModifiedBy>ustin35</cp:lastModifiedBy>
  <cp:revision>498</cp:revision>
  <cp:lastPrinted>2018-11-22T13:17:53Z</cp:lastPrinted>
  <dcterms:created xsi:type="dcterms:W3CDTF">2016-04-13T08:19:07Z</dcterms:created>
  <dcterms:modified xsi:type="dcterms:W3CDTF">2019-01-02T14:02:55Z</dcterms:modified>
</cp:coreProperties>
</file>