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8"/>
    <p:restoredTop sz="94624"/>
  </p:normalViewPr>
  <p:slideViewPr>
    <p:cSldViewPr snapToGrid="0" snapToObjects="1">
      <p:cViewPr>
        <p:scale>
          <a:sx n="167" d="100"/>
          <a:sy n="167" d="100"/>
        </p:scale>
        <p:origin x="1504" y="-3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AE25E-F6E4-C845-BE2F-5204FAF5DDC8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B608F-25DE-1649-B679-F518029F1D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52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520C8-267F-4FD2-B0D3-A668C000EA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218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09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24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4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67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00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071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79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0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14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27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25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39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014427" y="1126444"/>
            <a:ext cx="2695980" cy="9720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429" dirty="0">
                <a:latin typeface="Arial" charset="0"/>
                <a:ea typeface="Arial" charset="0"/>
                <a:cs typeface="Arial" charset="0"/>
              </a:rPr>
              <a:t>Loading data (</a:t>
            </a:r>
            <a:r>
              <a:rPr lang="en-US" altLang="ja-JP" sz="1429" dirty="0" err="1">
                <a:latin typeface="Arial" charset="0"/>
                <a:ea typeface="Arial" charset="0"/>
                <a:cs typeface="Arial" charset="0"/>
              </a:rPr>
              <a:t>IDAT.file</a:t>
            </a:r>
            <a:r>
              <a:rPr lang="en-US" altLang="ja-JP" sz="1429" dirty="0">
                <a:latin typeface="Arial" charset="0"/>
                <a:ea typeface="Arial" charset="0"/>
                <a:cs typeface="Arial" charset="0"/>
              </a:rPr>
              <a:t>) and </a:t>
            </a:r>
          </a:p>
          <a:p>
            <a:r>
              <a:rPr lang="en-US" altLang="ja-JP" sz="1429" dirty="0">
                <a:latin typeface="Arial" charset="0"/>
                <a:ea typeface="Arial" charset="0"/>
                <a:cs typeface="Arial" charset="0"/>
              </a:rPr>
              <a:t>sample information data (.csv)</a:t>
            </a:r>
          </a:p>
          <a:p>
            <a:endParaRPr lang="en-US" altLang="ja-JP" sz="1429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altLang="ja-JP" sz="1429" dirty="0">
                <a:latin typeface="Arial" charset="0"/>
                <a:ea typeface="Arial" charset="0"/>
                <a:cs typeface="Arial" charset="0"/>
              </a:rPr>
              <a:t>Quality control</a:t>
            </a:r>
            <a:endParaRPr lang="ja-JP" altLang="en-US" sz="1429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00467" y="1395052"/>
            <a:ext cx="1135247" cy="312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29" dirty="0" err="1">
                <a:latin typeface="Arial" charset="0"/>
                <a:ea typeface="Arial" charset="0"/>
                <a:cs typeface="Arial" charset="0"/>
              </a:rPr>
              <a:t>champ.load</a:t>
            </a:r>
            <a:endParaRPr lang="ja-JP" altLang="en-US" sz="1429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00467" y="2552250"/>
            <a:ext cx="1205779" cy="312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29" dirty="0" err="1">
                <a:latin typeface="Arial" charset="0"/>
                <a:ea typeface="Arial" charset="0"/>
                <a:cs typeface="Arial" charset="0"/>
              </a:rPr>
              <a:t>champ.norm</a:t>
            </a:r>
            <a:endParaRPr lang="ja-JP" altLang="en-US" sz="1429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15219" y="2543084"/>
            <a:ext cx="3081293" cy="3122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429" dirty="0">
                <a:latin typeface="Arial" charset="0"/>
                <a:ea typeface="Arial" charset="0"/>
                <a:cs typeface="Arial" charset="0"/>
              </a:rPr>
              <a:t>Within-array normalization by BMIQ</a:t>
            </a:r>
            <a:endParaRPr lang="ja-JP" altLang="en-US" sz="1429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0467" y="3683521"/>
            <a:ext cx="1183337" cy="312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29" dirty="0" err="1">
                <a:latin typeface="Arial" charset="0"/>
                <a:ea typeface="Arial" charset="0"/>
                <a:cs typeface="Arial" charset="0"/>
              </a:rPr>
              <a:t>champ.MVP</a:t>
            </a:r>
            <a:endParaRPr lang="ja-JP" altLang="en-US" sz="1429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39763" y="3291452"/>
            <a:ext cx="3760084" cy="1191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429" dirty="0">
                <a:latin typeface="Arial" charset="0"/>
                <a:ea typeface="Arial" charset="0"/>
                <a:cs typeface="Arial" charset="0"/>
              </a:rPr>
              <a:t>Calculating</a:t>
            </a:r>
            <a:r>
              <a:rPr lang="ja-JP" altLang="en-US" sz="1429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l-GR" altLang="ja-JP" sz="1429" dirty="0">
                <a:latin typeface="Arial" charset="0"/>
                <a:ea typeface="Arial" charset="0"/>
                <a:cs typeface="Arial" charset="0"/>
              </a:rPr>
              <a:t>Δβ</a:t>
            </a:r>
            <a:r>
              <a:rPr lang="en-US" altLang="ja-JP" sz="1429" dirty="0">
                <a:latin typeface="Arial" charset="0"/>
                <a:ea typeface="Arial" charset="0"/>
                <a:cs typeface="Arial" charset="0"/>
              </a:rPr>
              <a:t> and BH-adjusted p-value </a:t>
            </a:r>
          </a:p>
          <a:p>
            <a:r>
              <a:rPr lang="en-US" altLang="ja-JP" sz="1429" dirty="0">
                <a:latin typeface="Arial" charset="0"/>
                <a:ea typeface="Arial" charset="0"/>
                <a:cs typeface="Arial" charset="0"/>
              </a:rPr>
              <a:t>between each case and controls</a:t>
            </a:r>
          </a:p>
          <a:p>
            <a:r>
              <a:rPr lang="ja-JP" altLang="en-US" sz="1429" dirty="0">
                <a:latin typeface="Arial" charset="0"/>
                <a:ea typeface="Arial" charset="0"/>
                <a:cs typeface="Arial" charset="0"/>
              </a:rPr>
              <a:t>  </a:t>
            </a:r>
            <a:endParaRPr lang="en-US" altLang="ja-JP" sz="1429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altLang="ja-JP" sz="1429" dirty="0">
                <a:latin typeface="Arial" charset="0"/>
                <a:ea typeface="Arial" charset="0"/>
                <a:cs typeface="Arial" charset="0"/>
              </a:rPr>
              <a:t>Probes showing |Δβ|&gt;0.2 and q-value&lt;0.01 were regarded as aberrantly methylated.</a:t>
            </a:r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3361265" y="2114146"/>
            <a:ext cx="0" cy="385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3361265" y="2870289"/>
            <a:ext cx="0" cy="385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392378" y="5268242"/>
            <a:ext cx="1822161" cy="7035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86" u="sng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Group 1 probes</a:t>
            </a:r>
          </a:p>
          <a:p>
            <a:r>
              <a:rPr lang="en-US" altLang="ja-JP" sz="1286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1,172 probes located in 15q11</a:t>
            </a:r>
            <a:r>
              <a:rPr lang="en-US" altLang="ja-JP" sz="1400" dirty="0"/>
              <a:t>–</a:t>
            </a:r>
            <a:r>
              <a:rPr lang="en-US" altLang="ja-JP" sz="1286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13</a:t>
            </a:r>
            <a:endParaRPr lang="ja-JP" altLang="en-US" sz="1286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361264" y="5268242"/>
            <a:ext cx="3060801" cy="1873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86" u="sng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Group 2 probes</a:t>
            </a:r>
          </a:p>
          <a:p>
            <a:r>
              <a:rPr lang="en-US" altLang="ja-JP" sz="1286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828 probes corresponding to 71 </a:t>
            </a:r>
            <a:r>
              <a:rPr lang="en-US" altLang="ja-JP" sz="1286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iDMRs</a:t>
            </a:r>
            <a:endParaRPr lang="en-US" altLang="ja-JP" sz="1286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altLang="ja-JP" sz="1286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altLang="ja-JP" sz="1286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When the DMR contained more than 60% of the total number of analyzed probes showing differentially methylated between two groups, those were regarded as aberrantly methylated </a:t>
            </a:r>
            <a:r>
              <a:rPr lang="en-US" altLang="ja-JP" sz="1286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iDMRs</a:t>
            </a:r>
            <a:r>
              <a:rPr lang="en-US" altLang="ja-JP" sz="1286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ja-JP" altLang="en-US" sz="1286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2369922" y="4480633"/>
            <a:ext cx="1982686" cy="747612"/>
            <a:chOff x="2468880" y="4522010"/>
            <a:chExt cx="4291771" cy="1046656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2468880" y="5064666"/>
              <a:ext cx="4291771" cy="504000"/>
              <a:chOff x="2468880" y="5064666"/>
              <a:chExt cx="4291771" cy="504000"/>
            </a:xfrm>
          </p:grpSpPr>
          <p:cxnSp>
            <p:nvCxnSpPr>
              <p:cNvPr id="45" name="直線矢印コネクタ 44"/>
              <p:cNvCxnSpPr/>
              <p:nvPr/>
            </p:nvCxnSpPr>
            <p:spPr>
              <a:xfrm>
                <a:off x="2468880" y="5064666"/>
                <a:ext cx="0" cy="504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直線矢印コネクタ 45"/>
              <p:cNvCxnSpPr/>
              <p:nvPr/>
            </p:nvCxnSpPr>
            <p:spPr>
              <a:xfrm>
                <a:off x="6745411" y="5064666"/>
                <a:ext cx="0" cy="504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2468880" y="5064666"/>
                <a:ext cx="429177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直線コネクタ 43"/>
            <p:cNvCxnSpPr/>
            <p:nvPr/>
          </p:nvCxnSpPr>
          <p:spPr>
            <a:xfrm>
              <a:off x="4614766" y="4522010"/>
              <a:ext cx="0" cy="5400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4" name="直線矢印コネクタ 23"/>
          <p:cNvCxnSpPr/>
          <p:nvPr/>
        </p:nvCxnSpPr>
        <p:spPr>
          <a:xfrm flipH="1" flipV="1">
            <a:off x="1575492" y="5016383"/>
            <a:ext cx="792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730957" y="4743261"/>
            <a:ext cx="972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Arial" charset="0"/>
                <a:ea typeface="Arial" charset="0"/>
                <a:cs typeface="Arial" charset="0"/>
              </a:rPr>
              <a:t>5 probes </a:t>
            </a:r>
            <a:r>
              <a:rPr lang="en-US" altLang="ja-JP" sz="1200" dirty="0" smtClean="0">
                <a:latin typeface="Arial" charset="0"/>
                <a:ea typeface="Arial" charset="0"/>
                <a:cs typeface="Arial" charset="0"/>
              </a:rPr>
              <a:t>excluded </a:t>
            </a:r>
            <a:r>
              <a:rPr lang="en-US" altLang="ja-JP" sz="1200" baseline="30000" dirty="0" smtClean="0"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altLang="ja-JP" sz="12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ja-JP" alt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7646" y="706505"/>
            <a:ext cx="1197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u="sng" dirty="0">
                <a:latin typeface="Arial" charset="0"/>
                <a:ea typeface="Arial" charset="0"/>
                <a:cs typeface="Arial" charset="0"/>
              </a:rPr>
              <a:t>Functions of “</a:t>
            </a:r>
            <a:r>
              <a:rPr kumimoji="1" lang="en-US" altLang="ja-JP" sz="1400" u="sng" dirty="0" err="1">
                <a:latin typeface="Arial" charset="0"/>
                <a:ea typeface="Arial" charset="0"/>
                <a:cs typeface="Arial" charset="0"/>
              </a:rPr>
              <a:t>ChAMP</a:t>
            </a:r>
            <a:r>
              <a:rPr kumimoji="1" lang="en-US" altLang="ja-JP" sz="1400" u="sng" dirty="0">
                <a:latin typeface="Arial" charset="0"/>
                <a:ea typeface="Arial" charset="0"/>
                <a:cs typeface="Arial" charset="0"/>
              </a:rPr>
              <a:t>”</a:t>
            </a:r>
            <a:endParaRPr kumimoji="1" lang="ja-JP" altLang="en-US" sz="1400" u="sng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73971" y="8433431"/>
            <a:ext cx="630469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1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ja-JP" sz="1000" b="1" smtClean="0">
                <a:latin typeface="Arial" panose="020B0604020202020204" pitchFamily="34" charset="0"/>
                <a:cs typeface="Arial" panose="020B0604020202020204" pitchFamily="34" charset="0"/>
              </a:rPr>
              <a:t>S3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Algorithm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HM</a:t>
            </a:r>
            <a:r>
              <a:rPr lang="en-US" altLang="ja-JP" sz="1000" dirty="0" smtClean="0">
                <a:latin typeface="Arial" charset="0"/>
                <a:ea typeface="Arial" charset="0"/>
                <a:cs typeface="Arial" charset="0"/>
              </a:rPr>
              <a:t>450k </a:t>
            </a:r>
            <a:r>
              <a:rPr lang="en-US" altLang="ja-JP" sz="1000" dirty="0">
                <a:latin typeface="Arial" charset="0"/>
                <a:ea typeface="Arial" charset="0"/>
                <a:cs typeface="Arial" charset="0"/>
              </a:rPr>
              <a:t>Data processing</a:t>
            </a:r>
            <a:endParaRPr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0467" y="7511895"/>
            <a:ext cx="5735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aseline="30000" dirty="0"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altLang="ja-JP" sz="1000" baseline="30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ja-JP" sz="1000" dirty="0" smtClean="0">
                <a:latin typeface="Arial" charset="0"/>
                <a:ea typeface="Arial" charset="0"/>
                <a:cs typeface="Arial" charset="0"/>
              </a:rPr>
              <a:t>Probes </a:t>
            </a:r>
            <a:r>
              <a:rPr lang="en-US" altLang="ja-JP" sz="1000" dirty="0">
                <a:latin typeface="Arial" charset="0"/>
                <a:ea typeface="Arial" charset="0"/>
                <a:cs typeface="Arial" charset="0"/>
              </a:rPr>
              <a:t>showing differentially methylated between the adult and the child controls were </a:t>
            </a:r>
            <a:r>
              <a:rPr lang="en-US" altLang="ja-JP" sz="1000" dirty="0" smtClean="0">
                <a:latin typeface="Arial" charset="0"/>
                <a:ea typeface="Arial" charset="0"/>
                <a:cs typeface="Arial" charset="0"/>
              </a:rPr>
              <a:t>excluded</a:t>
            </a:r>
          </a:p>
          <a:p>
            <a:r>
              <a:rPr lang="en-US" altLang="ja-JP" sz="1000" dirty="0" smtClean="0">
                <a:latin typeface="Arial" charset="0"/>
                <a:ea typeface="Arial" charset="0"/>
                <a:cs typeface="Arial" charset="0"/>
              </a:rPr>
              <a:t>   in </a:t>
            </a:r>
            <a:r>
              <a:rPr lang="en-US" altLang="ja-JP" sz="1000" dirty="0">
                <a:latin typeface="Arial" charset="0"/>
                <a:ea typeface="Arial" charset="0"/>
                <a:cs typeface="Arial" charset="0"/>
              </a:rPr>
              <a:t>further analysis.</a:t>
            </a:r>
          </a:p>
        </p:txBody>
      </p:sp>
    </p:spTree>
    <p:extLst>
      <p:ext uri="{BB962C8B-B14F-4D97-AF65-F5344CB8AC3E}">
        <p14:creationId xmlns:p14="http://schemas.microsoft.com/office/powerpoint/2010/main" val="168529255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129</Words>
  <Application>Microsoft Macintosh PowerPoint</Application>
  <PresentationFormat>A4 210x297 mm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Calibri</vt:lpstr>
      <vt:lpstr>Calibri Light</vt:lpstr>
      <vt:lpstr>ＭＳ Ｐゴシック</vt:lpstr>
      <vt:lpstr>Yu Gothic</vt:lpstr>
      <vt:lpstr>Arial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Matsubara Keiko</dc:creator>
  <cp:lastModifiedBy>Matsubara Keiko</cp:lastModifiedBy>
  <cp:revision>7</cp:revision>
  <dcterms:created xsi:type="dcterms:W3CDTF">2018-10-10T04:09:56Z</dcterms:created>
  <dcterms:modified xsi:type="dcterms:W3CDTF">2018-12-28T03:18:15Z</dcterms:modified>
</cp:coreProperties>
</file>