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9303" autoAdjust="0"/>
  </p:normalViewPr>
  <p:slideViewPr>
    <p:cSldViewPr snapToGrid="0" showGuides="1">
      <p:cViewPr varScale="1">
        <p:scale>
          <a:sx n="54" d="100"/>
          <a:sy n="54" d="100"/>
        </p:scale>
        <p:origin x="11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2F8DC-E1F6-4A10-BB54-BC7C0290A598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16C1B-6F81-4363-BB12-4863D58E6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45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S1. Genome-wide</a:t>
            </a:r>
            <a:r>
              <a:rPr lang="en-US" baseline="0" dirty="0" smtClean="0"/>
              <a:t> association mapping of testis weight without covariates. </a:t>
            </a:r>
            <a:r>
              <a:rPr lang="en-US" dirty="0" smtClean="0"/>
              <a:t>Each point plots the –log10(</a:t>
            </a:r>
            <a:r>
              <a:rPr lang="en-US" i="1" dirty="0" smtClean="0"/>
              <a:t>P</a:t>
            </a:r>
            <a:r>
              <a:rPr lang="en-US" dirty="0" smtClean="0"/>
              <a:t>- value) for the association between one SNP and testis weight. Values were plotted against their respective positions on the chromosomes. The dashed red and blue lines represent the genome-wide significant (</a:t>
            </a:r>
            <a:r>
              <a:rPr lang="en-US" i="1" dirty="0" smtClean="0"/>
              <a:t>p</a:t>
            </a:r>
            <a:r>
              <a:rPr lang="en-US" dirty="0" smtClean="0"/>
              <a:t> &lt; 0.05) and genome-wide suggestive (</a:t>
            </a:r>
            <a:r>
              <a:rPr lang="en-US" i="1" dirty="0" smtClean="0"/>
              <a:t>p</a:t>
            </a:r>
            <a:r>
              <a:rPr lang="en-US" dirty="0" smtClean="0"/>
              <a:t> &lt; 0.1) thresholds, respectively.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6C1B-6F81-4363-BB12-4863D58E63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4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S2. Genome-wide</a:t>
            </a:r>
            <a:r>
              <a:rPr lang="en-US" baseline="0" dirty="0" smtClean="0"/>
              <a:t> association mapping of testis weight with Age and Generation as covariates. </a:t>
            </a:r>
            <a:r>
              <a:rPr lang="en-US" dirty="0" smtClean="0"/>
              <a:t>Each point plots the –log10(</a:t>
            </a:r>
            <a:r>
              <a:rPr lang="en-US" i="1" dirty="0" smtClean="0"/>
              <a:t>P</a:t>
            </a:r>
            <a:r>
              <a:rPr lang="en-US" dirty="0" smtClean="0"/>
              <a:t>- value) for the association between one SNP and testis weight. Values were plotted against their respective positions on the chromosomes. The dashed red and blue lines represent the genome-wide significant (</a:t>
            </a:r>
            <a:r>
              <a:rPr lang="en-US" i="1" dirty="0" smtClean="0"/>
              <a:t>p</a:t>
            </a:r>
            <a:r>
              <a:rPr lang="en-US" dirty="0" smtClean="0"/>
              <a:t> &lt; 0.05) and genome-wide suggestive (</a:t>
            </a:r>
            <a:r>
              <a:rPr lang="en-US" i="1" dirty="0" smtClean="0"/>
              <a:t>p</a:t>
            </a:r>
            <a:r>
              <a:rPr lang="en-US" dirty="0" smtClean="0"/>
              <a:t> &lt; 0.1) thresholds, respectively.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6C1B-6F81-4363-BB12-4863D58E63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9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S3. Genome-wide</a:t>
            </a:r>
            <a:r>
              <a:rPr lang="en-US" baseline="0" dirty="0" smtClean="0"/>
              <a:t> association mapping of testis weight </a:t>
            </a:r>
            <a:r>
              <a:rPr lang="en-US" dirty="0" smtClean="0"/>
              <a:t>with Age and </a:t>
            </a:r>
            <a:r>
              <a:rPr lang="en-US" dirty="0" err="1" smtClean="0"/>
              <a:t>rankZ</a:t>
            </a:r>
            <a:r>
              <a:rPr lang="en-US" dirty="0" smtClean="0"/>
              <a:t> transformed Weight and Generation as covariates. Each point plots the –log10(</a:t>
            </a:r>
            <a:r>
              <a:rPr lang="en-US" i="1" dirty="0" smtClean="0"/>
              <a:t>P</a:t>
            </a:r>
            <a:r>
              <a:rPr lang="en-US" dirty="0" smtClean="0"/>
              <a:t>- value) for the association between one SNP and testis weight. Values were plotted against their respective positions on the chromosomes. The dashed red and blue lines represent the genome-wide significant (</a:t>
            </a:r>
            <a:r>
              <a:rPr lang="en-US" i="1" dirty="0" smtClean="0"/>
              <a:t>p</a:t>
            </a:r>
            <a:r>
              <a:rPr lang="en-US" dirty="0" smtClean="0"/>
              <a:t> &lt; 0.05) and genome-wide suggestive (</a:t>
            </a:r>
            <a:r>
              <a:rPr lang="en-US" i="1" dirty="0" smtClean="0"/>
              <a:t>p</a:t>
            </a:r>
            <a:r>
              <a:rPr lang="en-US" dirty="0" smtClean="0"/>
              <a:t> &lt; 0.1) thresholds, respectively.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6C1B-6F81-4363-BB12-4863D58E63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7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S4. Genome-wide</a:t>
            </a:r>
            <a:r>
              <a:rPr lang="en-US" baseline="0" dirty="0" smtClean="0"/>
              <a:t> association mapping of testis weight </a:t>
            </a:r>
            <a:r>
              <a:rPr lang="en-US" dirty="0" smtClean="0"/>
              <a:t>with </a:t>
            </a:r>
            <a:r>
              <a:rPr lang="en-US" baseline="0" dirty="0" err="1" smtClean="0"/>
              <a:t>rankZ</a:t>
            </a:r>
            <a:r>
              <a:rPr lang="en-US" baseline="0" dirty="0" smtClean="0"/>
              <a:t> transformed Weight and Generation as covariates. </a:t>
            </a:r>
            <a:r>
              <a:rPr lang="en-US" dirty="0" smtClean="0"/>
              <a:t>Each point plots the –log10(</a:t>
            </a:r>
            <a:r>
              <a:rPr lang="en-US" i="1" dirty="0" smtClean="0"/>
              <a:t>P</a:t>
            </a:r>
            <a:r>
              <a:rPr lang="en-US" dirty="0" smtClean="0"/>
              <a:t>- value) for the association between one SNP and testis weight. Values were plotted against their respective positions on the chromosomes. The dashed red and blue lines represent the genome-wide significant (</a:t>
            </a:r>
            <a:r>
              <a:rPr lang="en-US" i="1" dirty="0" smtClean="0"/>
              <a:t>p</a:t>
            </a:r>
            <a:r>
              <a:rPr lang="en-US" dirty="0" smtClean="0"/>
              <a:t> &lt; 0.05) and genome-wide suggestive (</a:t>
            </a:r>
            <a:r>
              <a:rPr lang="en-US" i="1" dirty="0" smtClean="0"/>
              <a:t>p</a:t>
            </a:r>
            <a:r>
              <a:rPr lang="en-US" dirty="0" smtClean="0"/>
              <a:t> &lt; 0.1) thresholds, respectively.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6C1B-6F81-4363-BB12-4863D58E63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96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S5. Genome-wide</a:t>
            </a:r>
            <a:r>
              <a:rPr lang="en-US" baseline="0" dirty="0" smtClean="0"/>
              <a:t> association mapping of testis weight </a:t>
            </a:r>
            <a:r>
              <a:rPr lang="en-US" dirty="0" smtClean="0"/>
              <a:t>with </a:t>
            </a:r>
            <a:r>
              <a:rPr lang="en-US" baseline="0" dirty="0" err="1" smtClean="0"/>
              <a:t>rankZ</a:t>
            </a:r>
            <a:r>
              <a:rPr lang="en-US" baseline="0" dirty="0" smtClean="0"/>
              <a:t> transformed ratio of testes weight to body weight. </a:t>
            </a:r>
            <a:r>
              <a:rPr lang="en-US" dirty="0" smtClean="0"/>
              <a:t>Each point plots the –log10(</a:t>
            </a:r>
            <a:r>
              <a:rPr lang="en-US" i="1" dirty="0" smtClean="0"/>
              <a:t>P</a:t>
            </a:r>
            <a:r>
              <a:rPr lang="en-US" dirty="0" smtClean="0"/>
              <a:t>- value) for the association between one SNP and testis weight. Values were plotted against their respective positions on the chromosomes. The dashed red and blue lines represent the genome-wide significant (</a:t>
            </a:r>
            <a:r>
              <a:rPr lang="en-US" i="1" dirty="0" smtClean="0"/>
              <a:t>p</a:t>
            </a:r>
            <a:r>
              <a:rPr lang="en-US" dirty="0" smtClean="0"/>
              <a:t> &lt; 0.05) and genome-wide suggestive (</a:t>
            </a:r>
            <a:r>
              <a:rPr lang="en-US" i="1" dirty="0" smtClean="0"/>
              <a:t>p</a:t>
            </a:r>
            <a:r>
              <a:rPr lang="en-US" dirty="0" smtClean="0"/>
              <a:t> &lt; 0.1) thresholds, respectively.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6C1B-6F81-4363-BB12-4863D58E63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4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2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4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1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3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9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4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2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2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50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7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61CFD-350F-4C3C-B728-C9BBA1A904D7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F7BFD-5620-454F-A641-F2BD4571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1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262131" y="77268"/>
            <a:ext cx="9596369" cy="6297773"/>
            <a:chOff x="1262131" y="77268"/>
            <a:chExt cx="9596369" cy="629777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12436" b="14549"/>
            <a:stretch/>
          </p:blipFill>
          <p:spPr>
            <a:xfrm>
              <a:off x="1333500" y="77268"/>
              <a:ext cx="9525000" cy="556367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t="85681" r="48344" b="9041"/>
            <a:stretch/>
          </p:blipFill>
          <p:spPr>
            <a:xfrm>
              <a:off x="1262131" y="5640944"/>
              <a:ext cx="5022760" cy="36061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53112" t="85681" b="9606"/>
            <a:stretch/>
          </p:blipFill>
          <p:spPr>
            <a:xfrm>
              <a:off x="6297769" y="5640945"/>
              <a:ext cx="4559120" cy="32197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43444" t="90960" r="37616" b="4705"/>
            <a:stretch/>
          </p:blipFill>
          <p:spPr>
            <a:xfrm>
              <a:off x="5486400" y="6078827"/>
              <a:ext cx="1841679" cy="29621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/>
          <p:nvPr/>
        </p:nvCxnSpPr>
        <p:spPr>
          <a:xfrm flipV="1">
            <a:off x="2343955" y="631065"/>
            <a:ext cx="7997780" cy="1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380444" y="1028166"/>
            <a:ext cx="7997780" cy="1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19754" y="296214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 = 7.3 × 10</a:t>
            </a:r>
            <a:r>
              <a:rPr lang="en-US" baseline="30000" dirty="0" smtClean="0">
                <a:solidFill>
                  <a:srgbClr val="C00000"/>
                </a:solidFill>
              </a:rPr>
              <a:t>-7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17606" y="680436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= 1.4 × 10</a:t>
            </a:r>
            <a:r>
              <a:rPr lang="en-US" baseline="30000" dirty="0" smtClean="0">
                <a:solidFill>
                  <a:srgbClr val="0070C0"/>
                </a:solidFill>
              </a:rPr>
              <a:t>-6</a:t>
            </a:r>
            <a:endParaRPr lang="en-US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62131" y="38632"/>
            <a:ext cx="9596369" cy="6336409"/>
            <a:chOff x="1262131" y="38632"/>
            <a:chExt cx="9596369" cy="63364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t="11761" b="14887"/>
            <a:stretch/>
          </p:blipFill>
          <p:spPr>
            <a:xfrm>
              <a:off x="1333500" y="38632"/>
              <a:ext cx="9525000" cy="558943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t="85681" r="48344" b="9041"/>
            <a:stretch/>
          </p:blipFill>
          <p:spPr>
            <a:xfrm>
              <a:off x="1262131" y="5640944"/>
              <a:ext cx="5022760" cy="36061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l="53112" t="85681" b="9606"/>
            <a:stretch/>
          </p:blipFill>
          <p:spPr>
            <a:xfrm>
              <a:off x="6297769" y="5640945"/>
              <a:ext cx="4559120" cy="32197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43444" t="90960" r="37616" b="4705"/>
            <a:stretch/>
          </p:blipFill>
          <p:spPr>
            <a:xfrm>
              <a:off x="5486400" y="6078827"/>
              <a:ext cx="1841679" cy="296214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2343955" y="746976"/>
            <a:ext cx="7997780" cy="1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45512" y="412125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 = 7.3 × 10</a:t>
            </a:r>
            <a:r>
              <a:rPr lang="en-US" baseline="30000" dirty="0" smtClean="0">
                <a:solidFill>
                  <a:srgbClr val="C00000"/>
                </a:solidFill>
              </a:rPr>
              <a:t>-7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367565" y="1156956"/>
            <a:ext cx="7997780" cy="1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43364" y="822105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= 1.4 × 10</a:t>
            </a:r>
            <a:r>
              <a:rPr lang="en-US" baseline="30000" dirty="0" smtClean="0">
                <a:solidFill>
                  <a:srgbClr val="0070C0"/>
                </a:solidFill>
              </a:rPr>
              <a:t>-6</a:t>
            </a:r>
            <a:endParaRPr lang="en-US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9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1930" b="14718"/>
          <a:stretch/>
        </p:blipFill>
        <p:spPr>
          <a:xfrm>
            <a:off x="1333500" y="77269"/>
            <a:ext cx="9525000" cy="558943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262131" y="5666702"/>
            <a:ext cx="9517484" cy="708339"/>
            <a:chOff x="1262131" y="5666702"/>
            <a:chExt cx="9517484" cy="7083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t="85681" r="48079" b="9041"/>
            <a:stretch/>
          </p:blipFill>
          <p:spPr>
            <a:xfrm>
              <a:off x="1262131" y="5666702"/>
              <a:ext cx="5048518" cy="36061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l="52317" t="85681" r="35232" b="10171"/>
            <a:stretch/>
          </p:blipFill>
          <p:spPr>
            <a:xfrm>
              <a:off x="6246253" y="5666703"/>
              <a:ext cx="1210615" cy="28333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64901" t="85681" b="10172"/>
            <a:stretch/>
          </p:blipFill>
          <p:spPr>
            <a:xfrm>
              <a:off x="7366713" y="5666703"/>
              <a:ext cx="3412902" cy="28333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43444" t="90960" r="37616" b="4705"/>
            <a:stretch/>
          </p:blipFill>
          <p:spPr>
            <a:xfrm>
              <a:off x="5486400" y="6078827"/>
              <a:ext cx="1841679" cy="296214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 flipV="1">
            <a:off x="2343955" y="334848"/>
            <a:ext cx="7997780" cy="1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43949" y="296214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 = 7.3 × 10</a:t>
            </a:r>
            <a:r>
              <a:rPr lang="en-US" baseline="30000" dirty="0" smtClean="0">
                <a:solidFill>
                  <a:srgbClr val="C00000"/>
                </a:solidFill>
              </a:rPr>
              <a:t>-7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67565" y="680433"/>
            <a:ext cx="7997780" cy="1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54688" y="680433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= 1.4 × 10</a:t>
            </a:r>
            <a:r>
              <a:rPr lang="en-US" baseline="30000" dirty="0" smtClean="0">
                <a:solidFill>
                  <a:srgbClr val="0070C0"/>
                </a:solidFill>
              </a:rPr>
              <a:t>-6</a:t>
            </a:r>
            <a:endParaRPr lang="en-US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12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2267" b="15056"/>
          <a:stretch/>
        </p:blipFill>
        <p:spPr>
          <a:xfrm>
            <a:off x="1333500" y="25758"/>
            <a:ext cx="9525000" cy="553791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262131" y="5666702"/>
            <a:ext cx="9517484" cy="708339"/>
            <a:chOff x="1262131" y="5666702"/>
            <a:chExt cx="9517484" cy="7083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t="85681" r="48079" b="9041"/>
            <a:stretch/>
          </p:blipFill>
          <p:spPr>
            <a:xfrm>
              <a:off x="1262131" y="5666702"/>
              <a:ext cx="5048518" cy="36061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52317" t="85681" r="35232" b="10171"/>
            <a:stretch/>
          </p:blipFill>
          <p:spPr>
            <a:xfrm>
              <a:off x="6246253" y="5666703"/>
              <a:ext cx="1210615" cy="28333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64901" t="85681" b="10172"/>
            <a:stretch/>
          </p:blipFill>
          <p:spPr>
            <a:xfrm>
              <a:off x="7366713" y="5666703"/>
              <a:ext cx="3412902" cy="2833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43444" t="90960" r="37616" b="4705"/>
            <a:stretch/>
          </p:blipFill>
          <p:spPr>
            <a:xfrm>
              <a:off x="5486400" y="6078827"/>
              <a:ext cx="1841679" cy="296214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 flipV="1">
            <a:off x="2343955" y="373485"/>
            <a:ext cx="7997780" cy="1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43949" y="51513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 = 7.3 × 10</a:t>
            </a:r>
            <a:r>
              <a:rPr lang="en-US" baseline="30000" dirty="0" smtClean="0">
                <a:solidFill>
                  <a:srgbClr val="C00000"/>
                </a:solidFill>
              </a:rPr>
              <a:t>-7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54686" y="809223"/>
            <a:ext cx="7997780" cy="1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54688" y="487248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= 1.4 × 10</a:t>
            </a:r>
            <a:r>
              <a:rPr lang="en-US" baseline="30000" dirty="0" smtClean="0">
                <a:solidFill>
                  <a:srgbClr val="0070C0"/>
                </a:solidFill>
              </a:rPr>
              <a:t>-6</a:t>
            </a:r>
            <a:endParaRPr lang="en-US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72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71487" y="824248"/>
            <a:ext cx="11649026" cy="5501257"/>
            <a:chOff x="271487" y="824248"/>
            <a:chExt cx="11649026" cy="550125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t="11223"/>
            <a:stretch/>
          </p:blipFill>
          <p:spPr>
            <a:xfrm>
              <a:off x="271487" y="824248"/>
              <a:ext cx="11649026" cy="5501257"/>
            </a:xfrm>
            <a:prstGeom prst="rect">
              <a:avLst/>
            </a:prstGeom>
          </p:spPr>
        </p:pic>
        <p:cxnSp>
          <p:nvCxnSpPr>
            <p:cNvPr id="3" name="Straight Connector 2"/>
            <p:cNvCxnSpPr/>
            <p:nvPr/>
          </p:nvCxnSpPr>
          <p:spPr>
            <a:xfrm>
              <a:off x="901521" y="1493949"/>
              <a:ext cx="10715223" cy="17172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978787" y="1146219"/>
              <a:ext cx="1931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C00000"/>
                  </a:solidFill>
                </a:rPr>
                <a:t>P</a:t>
              </a:r>
              <a:r>
                <a:rPr lang="en-US" dirty="0" smtClean="0">
                  <a:solidFill>
                    <a:srgbClr val="C00000"/>
                  </a:solidFill>
                </a:rPr>
                <a:t> = 7.3 × 10</a:t>
              </a:r>
              <a:r>
                <a:rPr lang="en-US" baseline="30000" dirty="0" smtClean="0">
                  <a:solidFill>
                    <a:srgbClr val="C00000"/>
                  </a:solidFill>
                </a:rPr>
                <a:t>-7</a:t>
              </a:r>
              <a:endParaRPr lang="en-US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899373" y="1803579"/>
              <a:ext cx="10717371" cy="10197"/>
            </a:xfrm>
            <a:prstGeom prst="line">
              <a:avLst/>
            </a:prstGeom>
            <a:ln w="28575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50892" y="1466040"/>
              <a:ext cx="1931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P</a:t>
              </a:r>
              <a:r>
                <a:rPr lang="en-US" dirty="0" smtClean="0">
                  <a:solidFill>
                    <a:srgbClr val="0070C0"/>
                  </a:solidFill>
                </a:rPr>
                <a:t> = 1.4 × 10</a:t>
              </a:r>
              <a:r>
                <a:rPr lang="en-US" baseline="30000" dirty="0" smtClean="0">
                  <a:solidFill>
                    <a:srgbClr val="0070C0"/>
                  </a:solidFill>
                </a:rPr>
                <a:t>-6</a:t>
              </a:r>
              <a:endParaRPr lang="en-US" baseline="30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342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421</Words>
  <Application>Microsoft Office PowerPoint</Application>
  <PresentationFormat>Widescreen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Middlebury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Parker, Clarissa C.</dc:creator>
  <cp:lastModifiedBy>Parker, Clarissa C.</cp:lastModifiedBy>
  <cp:revision>9</cp:revision>
  <dcterms:created xsi:type="dcterms:W3CDTF">2018-03-20T20:00:02Z</dcterms:created>
  <dcterms:modified xsi:type="dcterms:W3CDTF">2018-04-06T14:31:34Z</dcterms:modified>
</cp:coreProperties>
</file>